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4"/>
  </p:notesMasterIdLst>
  <p:sldIdLst>
    <p:sldId id="256" r:id="rId3"/>
    <p:sldId id="1677" r:id="rId4"/>
    <p:sldId id="1696" r:id="rId5"/>
    <p:sldId id="1703" r:id="rId6"/>
    <p:sldId id="1702" r:id="rId7"/>
    <p:sldId id="1697" r:id="rId8"/>
    <p:sldId id="1701" r:id="rId9"/>
    <p:sldId id="1704" r:id="rId10"/>
    <p:sldId id="1699" r:id="rId11"/>
    <p:sldId id="1700" r:id="rId12"/>
    <p:sldId id="16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D"/>
    <a:srgbClr val="80BC2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AF34E-BB96-4883-B77D-0C0C60A0C6A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26D7C75-C01B-472F-ADFB-09F695E248C7}">
      <dgm:prSet phldrT="[Text]" custT="1"/>
      <dgm:spPr>
        <a:solidFill>
          <a:srgbClr val="80BC26"/>
        </a:solidFill>
        <a:ln>
          <a:noFill/>
        </a:ln>
      </dgm:spPr>
      <dgm:t>
        <a:bodyPr/>
        <a:lstStyle/>
        <a:p>
          <a:r>
            <a:rPr lang="en-GB" sz="2400" dirty="0"/>
            <a:t>The Impact Assessment has been returned</a:t>
          </a:r>
          <a:endParaRPr lang="en-GB" sz="2400" dirty="0">
            <a:solidFill>
              <a:schemeClr val="bg1"/>
            </a:solidFill>
          </a:endParaRPr>
        </a:p>
      </dgm:t>
    </dgm:pt>
    <dgm:pt modelId="{ECC51F46-644D-449F-B72C-9943417300E1}" type="parTrans" cxnId="{C182A3A4-4085-46F0-8767-F1C48CC02F52}">
      <dgm:prSet/>
      <dgm:spPr/>
      <dgm:t>
        <a:bodyPr/>
        <a:lstStyle/>
        <a:p>
          <a:endParaRPr lang="en-GB"/>
        </a:p>
      </dgm:t>
    </dgm:pt>
    <dgm:pt modelId="{24F6F91E-1B17-4DA1-ADB9-B3CE65D85CB0}" type="sibTrans" cxnId="{C182A3A4-4085-46F0-8767-F1C48CC02F52}">
      <dgm:prSet/>
      <dgm:spPr/>
      <dgm:t>
        <a:bodyPr/>
        <a:lstStyle/>
        <a:p>
          <a:endParaRPr lang="en-GB"/>
        </a:p>
      </dgm:t>
    </dgm:pt>
    <dgm:pt modelId="{0BB58642-3337-404B-B4CE-F9436FC8BAAE}">
      <dgm:prSet custT="1"/>
      <dgm:spPr>
        <a:solidFill>
          <a:srgbClr val="80BC26"/>
        </a:solidFill>
        <a:ln>
          <a:noFill/>
        </a:ln>
      </dgm:spPr>
      <dgm:t>
        <a:bodyPr/>
        <a:lstStyle/>
        <a:p>
          <a:r>
            <a:rPr lang="en-GB" sz="2400" dirty="0"/>
            <a:t>The Modification Report and accompanying annexes have been aligned to reflect the IA, consultation responses and previous Working Group discussions</a:t>
          </a:r>
          <a:endParaRPr lang="en-GB" sz="2400" dirty="0">
            <a:solidFill>
              <a:schemeClr val="bg1"/>
            </a:solidFill>
          </a:endParaRPr>
        </a:p>
      </dgm:t>
    </dgm:pt>
    <dgm:pt modelId="{DA769298-8D22-4EF5-9A23-A6DCD9236BD9}" type="parTrans" cxnId="{1EED6EF2-58E9-4FC3-88BA-512126A42B45}">
      <dgm:prSet/>
      <dgm:spPr/>
      <dgm:t>
        <a:bodyPr/>
        <a:lstStyle/>
        <a:p>
          <a:endParaRPr lang="en-GB"/>
        </a:p>
      </dgm:t>
    </dgm:pt>
    <dgm:pt modelId="{63104EB0-B9E2-48C0-968E-0A09734C88CB}" type="sibTrans" cxnId="{1EED6EF2-58E9-4FC3-88BA-512126A42B45}">
      <dgm:prSet/>
      <dgm:spPr/>
      <dgm:t>
        <a:bodyPr/>
        <a:lstStyle/>
        <a:p>
          <a:endParaRPr lang="en-GB"/>
        </a:p>
      </dgm:t>
    </dgm:pt>
    <dgm:pt modelId="{F99845A2-82F3-4571-ACA2-EE99D5FE4852}">
      <dgm:prSet custT="1"/>
      <dgm:spPr>
        <a:solidFill>
          <a:srgbClr val="80BC26"/>
        </a:solidFill>
        <a:ln>
          <a:noFill/>
        </a:ln>
      </dgm:spPr>
      <dgm:t>
        <a:bodyPr/>
        <a:lstStyle/>
        <a:p>
          <a:r>
            <a:rPr lang="en-GB" sz="2400" dirty="0"/>
            <a:t>Comments from the previous Working Group, the reporting, the business case and </a:t>
          </a:r>
          <a:r>
            <a:rPr lang="en-GB" sz="2400"/>
            <a:t>the testing </a:t>
          </a:r>
          <a:r>
            <a:rPr lang="en-GB" sz="2400" dirty="0"/>
            <a:t>for the modification to be discussed</a:t>
          </a:r>
          <a:endParaRPr lang="en-GB" sz="2400" dirty="0">
            <a:solidFill>
              <a:schemeClr val="bg1"/>
            </a:solidFill>
          </a:endParaRPr>
        </a:p>
      </dgm:t>
    </dgm:pt>
    <dgm:pt modelId="{AFA79E13-A55A-4026-9526-5D8BEF4B66AE}" type="parTrans" cxnId="{27B0F6F5-7FC1-4608-A6CC-FAE77D67F46F}">
      <dgm:prSet/>
      <dgm:spPr/>
      <dgm:t>
        <a:bodyPr/>
        <a:lstStyle/>
        <a:p>
          <a:endParaRPr lang="en-GB"/>
        </a:p>
      </dgm:t>
    </dgm:pt>
    <dgm:pt modelId="{10BF26B3-E16C-4758-9D2B-CF9A9A59D493}" type="sibTrans" cxnId="{27B0F6F5-7FC1-4608-A6CC-FAE77D67F46F}">
      <dgm:prSet/>
      <dgm:spPr/>
      <dgm:t>
        <a:bodyPr/>
        <a:lstStyle/>
        <a:p>
          <a:endParaRPr lang="en-GB"/>
        </a:p>
      </dgm:t>
    </dgm:pt>
    <dgm:pt modelId="{3706F690-1828-4A75-AD35-602657C4272B}" type="pres">
      <dgm:prSet presAssocID="{D33AF34E-BB96-4883-B77D-0C0C60A0C6A4}" presName="diagram" presStyleCnt="0">
        <dgm:presLayoutVars>
          <dgm:dir/>
          <dgm:resizeHandles val="exact"/>
        </dgm:presLayoutVars>
      </dgm:prSet>
      <dgm:spPr/>
    </dgm:pt>
    <dgm:pt modelId="{A15E93EC-0601-4935-B3D0-09EEACF028DB}" type="pres">
      <dgm:prSet presAssocID="{926D7C75-C01B-472F-ADFB-09F695E248C7}" presName="node" presStyleLbl="node1" presStyleIdx="0" presStyleCnt="3" custScaleX="259518" custScaleY="41057" custLinFactNeighborX="-544">
        <dgm:presLayoutVars>
          <dgm:bulletEnabled val="1"/>
        </dgm:presLayoutVars>
      </dgm:prSet>
      <dgm:spPr>
        <a:prstGeom prst="roundRect">
          <a:avLst/>
        </a:prstGeom>
      </dgm:spPr>
    </dgm:pt>
    <dgm:pt modelId="{4994B947-3CD1-4FE2-A6B5-901D31513EDA}" type="pres">
      <dgm:prSet presAssocID="{24F6F91E-1B17-4DA1-ADB9-B3CE65D85CB0}" presName="sibTrans" presStyleCnt="0"/>
      <dgm:spPr/>
    </dgm:pt>
    <dgm:pt modelId="{23883E73-4B8A-4E40-B8F6-1A6C6A4A4E22}" type="pres">
      <dgm:prSet presAssocID="{0BB58642-3337-404B-B4CE-F9436FC8BAAE}" presName="node" presStyleLbl="node1" presStyleIdx="1" presStyleCnt="3" custScaleX="259518" custScaleY="41057">
        <dgm:presLayoutVars>
          <dgm:bulletEnabled val="1"/>
        </dgm:presLayoutVars>
      </dgm:prSet>
      <dgm:spPr>
        <a:prstGeom prst="roundRect">
          <a:avLst/>
        </a:prstGeom>
      </dgm:spPr>
    </dgm:pt>
    <dgm:pt modelId="{36C3E903-0E98-481C-B91A-62516B491EC3}" type="pres">
      <dgm:prSet presAssocID="{63104EB0-B9E2-48C0-968E-0A09734C88CB}" presName="sibTrans" presStyleCnt="0"/>
      <dgm:spPr/>
    </dgm:pt>
    <dgm:pt modelId="{277CD2DF-406F-40BB-B32A-617F06781286}" type="pres">
      <dgm:prSet presAssocID="{F99845A2-82F3-4571-ACA2-EE99D5FE4852}" presName="node" presStyleLbl="node1" presStyleIdx="2" presStyleCnt="3" custScaleX="259518" custScaleY="4105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0BB2578-DEC2-4563-8EED-BC9D7E53835C}" type="presOf" srcId="{D33AF34E-BB96-4883-B77D-0C0C60A0C6A4}" destId="{3706F690-1828-4A75-AD35-602657C4272B}" srcOrd="0" destOrd="0" presId="urn:microsoft.com/office/officeart/2005/8/layout/default"/>
    <dgm:cxn modelId="{5396A27F-4631-4F8D-88B6-006AE85C15E5}" type="presOf" srcId="{0BB58642-3337-404B-B4CE-F9436FC8BAAE}" destId="{23883E73-4B8A-4E40-B8F6-1A6C6A4A4E22}" srcOrd="0" destOrd="0" presId="urn:microsoft.com/office/officeart/2005/8/layout/default"/>
    <dgm:cxn modelId="{CE383085-4FEE-4754-BD84-D4939291495F}" type="presOf" srcId="{F99845A2-82F3-4571-ACA2-EE99D5FE4852}" destId="{277CD2DF-406F-40BB-B32A-617F06781286}" srcOrd="0" destOrd="0" presId="urn:microsoft.com/office/officeart/2005/8/layout/default"/>
    <dgm:cxn modelId="{C182A3A4-4085-46F0-8767-F1C48CC02F52}" srcId="{D33AF34E-BB96-4883-B77D-0C0C60A0C6A4}" destId="{926D7C75-C01B-472F-ADFB-09F695E248C7}" srcOrd="0" destOrd="0" parTransId="{ECC51F46-644D-449F-B72C-9943417300E1}" sibTransId="{24F6F91E-1B17-4DA1-ADB9-B3CE65D85CB0}"/>
    <dgm:cxn modelId="{35F092EC-7082-4A66-B768-15DCB3AB5CB1}" type="presOf" srcId="{926D7C75-C01B-472F-ADFB-09F695E248C7}" destId="{A15E93EC-0601-4935-B3D0-09EEACF028DB}" srcOrd="0" destOrd="0" presId="urn:microsoft.com/office/officeart/2005/8/layout/default"/>
    <dgm:cxn modelId="{1EED6EF2-58E9-4FC3-88BA-512126A42B45}" srcId="{D33AF34E-BB96-4883-B77D-0C0C60A0C6A4}" destId="{0BB58642-3337-404B-B4CE-F9436FC8BAAE}" srcOrd="1" destOrd="0" parTransId="{DA769298-8D22-4EF5-9A23-A6DCD9236BD9}" sibTransId="{63104EB0-B9E2-48C0-968E-0A09734C88CB}"/>
    <dgm:cxn modelId="{27B0F6F5-7FC1-4608-A6CC-FAE77D67F46F}" srcId="{D33AF34E-BB96-4883-B77D-0C0C60A0C6A4}" destId="{F99845A2-82F3-4571-ACA2-EE99D5FE4852}" srcOrd="2" destOrd="0" parTransId="{AFA79E13-A55A-4026-9526-5D8BEF4B66AE}" sibTransId="{10BF26B3-E16C-4758-9D2B-CF9A9A59D493}"/>
    <dgm:cxn modelId="{E2084672-ECA0-474F-AE9F-DF7AF0981675}" type="presParOf" srcId="{3706F690-1828-4A75-AD35-602657C4272B}" destId="{A15E93EC-0601-4935-B3D0-09EEACF028DB}" srcOrd="0" destOrd="0" presId="urn:microsoft.com/office/officeart/2005/8/layout/default"/>
    <dgm:cxn modelId="{42B99F5B-9442-45EE-AF31-4C93BAECE4DD}" type="presParOf" srcId="{3706F690-1828-4A75-AD35-602657C4272B}" destId="{4994B947-3CD1-4FE2-A6B5-901D31513EDA}" srcOrd="1" destOrd="0" presId="urn:microsoft.com/office/officeart/2005/8/layout/default"/>
    <dgm:cxn modelId="{936A17B7-9CEF-4F42-BDA8-CDB1A9F5BCD5}" type="presParOf" srcId="{3706F690-1828-4A75-AD35-602657C4272B}" destId="{23883E73-4B8A-4E40-B8F6-1A6C6A4A4E22}" srcOrd="2" destOrd="0" presId="urn:microsoft.com/office/officeart/2005/8/layout/default"/>
    <dgm:cxn modelId="{9D92388C-A04B-456A-93D2-B157E941DDF8}" type="presParOf" srcId="{3706F690-1828-4A75-AD35-602657C4272B}" destId="{36C3E903-0E98-481C-B91A-62516B491EC3}" srcOrd="3" destOrd="0" presId="urn:microsoft.com/office/officeart/2005/8/layout/default"/>
    <dgm:cxn modelId="{95D5B6D3-5DEF-4B2B-9125-7A715E5E991D}" type="presParOf" srcId="{3706F690-1828-4A75-AD35-602657C4272B}" destId="{277CD2DF-406F-40BB-B32A-617F0678128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AF34E-BB96-4883-B77D-0C0C60A0C6A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26D7C75-C01B-472F-ADFB-09F695E248C7}">
      <dgm:prSet phldrT="[Text]" custT="1"/>
      <dgm:spPr>
        <a:solidFill>
          <a:srgbClr val="80BC26"/>
        </a:solidFill>
        <a:ln>
          <a:noFill/>
        </a:ln>
      </dgm:spPr>
      <dgm:t>
        <a:bodyPr/>
        <a:lstStyle/>
        <a:p>
          <a:r>
            <a:rPr lang="en-GB" sz="2400" dirty="0"/>
            <a:t>The Priority Service Request list rationale was questioned </a:t>
          </a:r>
          <a:endParaRPr lang="en-GB" sz="2400" dirty="0">
            <a:solidFill>
              <a:schemeClr val="bg1"/>
            </a:solidFill>
          </a:endParaRPr>
        </a:p>
      </dgm:t>
    </dgm:pt>
    <dgm:pt modelId="{ECC51F46-644D-449F-B72C-9943417300E1}" type="parTrans" cxnId="{C182A3A4-4085-46F0-8767-F1C48CC02F52}">
      <dgm:prSet/>
      <dgm:spPr/>
      <dgm:t>
        <a:bodyPr/>
        <a:lstStyle/>
        <a:p>
          <a:endParaRPr lang="en-GB"/>
        </a:p>
      </dgm:t>
    </dgm:pt>
    <dgm:pt modelId="{24F6F91E-1B17-4DA1-ADB9-B3CE65D85CB0}" type="sibTrans" cxnId="{C182A3A4-4085-46F0-8767-F1C48CC02F52}">
      <dgm:prSet/>
      <dgm:spPr/>
      <dgm:t>
        <a:bodyPr/>
        <a:lstStyle/>
        <a:p>
          <a:endParaRPr lang="en-GB"/>
        </a:p>
      </dgm:t>
    </dgm:pt>
    <dgm:pt modelId="{0BB58642-3337-404B-B4CE-F9436FC8BAAE}">
      <dgm:prSet custT="1"/>
      <dgm:spPr>
        <a:solidFill>
          <a:srgbClr val="80BC26"/>
        </a:solidFill>
        <a:ln>
          <a:noFill/>
        </a:ln>
      </dgm:spPr>
      <dgm:t>
        <a:bodyPr/>
        <a:lstStyle/>
        <a:p>
          <a:r>
            <a:rPr lang="en-GB" sz="2400" dirty="0">
              <a:solidFill>
                <a:schemeClr val="bg1"/>
              </a:solidFill>
            </a:rPr>
            <a:t>The increase in traffic from Half Hourly Settlement was raised </a:t>
          </a:r>
        </a:p>
      </dgm:t>
    </dgm:pt>
    <dgm:pt modelId="{DA769298-8D22-4EF5-9A23-A6DCD9236BD9}" type="parTrans" cxnId="{1EED6EF2-58E9-4FC3-88BA-512126A42B45}">
      <dgm:prSet/>
      <dgm:spPr/>
      <dgm:t>
        <a:bodyPr/>
        <a:lstStyle/>
        <a:p>
          <a:endParaRPr lang="en-GB"/>
        </a:p>
      </dgm:t>
    </dgm:pt>
    <dgm:pt modelId="{63104EB0-B9E2-48C0-968E-0A09734C88CB}" type="sibTrans" cxnId="{1EED6EF2-58E9-4FC3-88BA-512126A42B45}">
      <dgm:prSet/>
      <dgm:spPr/>
      <dgm:t>
        <a:bodyPr/>
        <a:lstStyle/>
        <a:p>
          <a:endParaRPr lang="en-GB"/>
        </a:p>
      </dgm:t>
    </dgm:pt>
    <dgm:pt modelId="{3706F690-1828-4A75-AD35-602657C4272B}" type="pres">
      <dgm:prSet presAssocID="{D33AF34E-BB96-4883-B77D-0C0C60A0C6A4}" presName="diagram" presStyleCnt="0">
        <dgm:presLayoutVars>
          <dgm:dir/>
          <dgm:resizeHandles val="exact"/>
        </dgm:presLayoutVars>
      </dgm:prSet>
      <dgm:spPr/>
    </dgm:pt>
    <dgm:pt modelId="{A15E93EC-0601-4935-B3D0-09EEACF028DB}" type="pres">
      <dgm:prSet presAssocID="{926D7C75-C01B-472F-ADFB-09F695E248C7}" presName="node" presStyleLbl="node1" presStyleIdx="0" presStyleCnt="2" custScaleX="259518" custScaleY="41057" custLinFactNeighborX="-544">
        <dgm:presLayoutVars>
          <dgm:bulletEnabled val="1"/>
        </dgm:presLayoutVars>
      </dgm:prSet>
      <dgm:spPr>
        <a:prstGeom prst="roundRect">
          <a:avLst/>
        </a:prstGeom>
      </dgm:spPr>
    </dgm:pt>
    <dgm:pt modelId="{4994B947-3CD1-4FE2-A6B5-901D31513EDA}" type="pres">
      <dgm:prSet presAssocID="{24F6F91E-1B17-4DA1-ADB9-B3CE65D85CB0}" presName="sibTrans" presStyleCnt="0"/>
      <dgm:spPr/>
    </dgm:pt>
    <dgm:pt modelId="{23883E73-4B8A-4E40-B8F6-1A6C6A4A4E22}" type="pres">
      <dgm:prSet presAssocID="{0BB58642-3337-404B-B4CE-F9436FC8BAAE}" presName="node" presStyleLbl="node1" presStyleIdx="1" presStyleCnt="2" custScaleX="259518" custScaleY="4105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0BB2578-DEC2-4563-8EED-BC9D7E53835C}" type="presOf" srcId="{D33AF34E-BB96-4883-B77D-0C0C60A0C6A4}" destId="{3706F690-1828-4A75-AD35-602657C4272B}" srcOrd="0" destOrd="0" presId="urn:microsoft.com/office/officeart/2005/8/layout/default"/>
    <dgm:cxn modelId="{5396A27F-4631-4F8D-88B6-006AE85C15E5}" type="presOf" srcId="{0BB58642-3337-404B-B4CE-F9436FC8BAAE}" destId="{23883E73-4B8A-4E40-B8F6-1A6C6A4A4E22}" srcOrd="0" destOrd="0" presId="urn:microsoft.com/office/officeart/2005/8/layout/default"/>
    <dgm:cxn modelId="{C182A3A4-4085-46F0-8767-F1C48CC02F52}" srcId="{D33AF34E-BB96-4883-B77D-0C0C60A0C6A4}" destId="{926D7C75-C01B-472F-ADFB-09F695E248C7}" srcOrd="0" destOrd="0" parTransId="{ECC51F46-644D-449F-B72C-9943417300E1}" sibTransId="{24F6F91E-1B17-4DA1-ADB9-B3CE65D85CB0}"/>
    <dgm:cxn modelId="{35F092EC-7082-4A66-B768-15DCB3AB5CB1}" type="presOf" srcId="{926D7C75-C01B-472F-ADFB-09F695E248C7}" destId="{A15E93EC-0601-4935-B3D0-09EEACF028DB}" srcOrd="0" destOrd="0" presId="urn:microsoft.com/office/officeart/2005/8/layout/default"/>
    <dgm:cxn modelId="{1EED6EF2-58E9-4FC3-88BA-512126A42B45}" srcId="{D33AF34E-BB96-4883-B77D-0C0C60A0C6A4}" destId="{0BB58642-3337-404B-B4CE-F9436FC8BAAE}" srcOrd="1" destOrd="0" parTransId="{DA769298-8D22-4EF5-9A23-A6DCD9236BD9}" sibTransId="{63104EB0-B9E2-48C0-968E-0A09734C88CB}"/>
    <dgm:cxn modelId="{E2084672-ECA0-474F-AE9F-DF7AF0981675}" type="presParOf" srcId="{3706F690-1828-4A75-AD35-602657C4272B}" destId="{A15E93EC-0601-4935-B3D0-09EEACF028DB}" srcOrd="0" destOrd="0" presId="urn:microsoft.com/office/officeart/2005/8/layout/default"/>
    <dgm:cxn modelId="{42B99F5B-9442-45EE-AF31-4C93BAECE4DD}" type="presParOf" srcId="{3706F690-1828-4A75-AD35-602657C4272B}" destId="{4994B947-3CD1-4FE2-A6B5-901D31513EDA}" srcOrd="1" destOrd="0" presId="urn:microsoft.com/office/officeart/2005/8/layout/default"/>
    <dgm:cxn modelId="{936A17B7-9CEF-4F42-BDA8-CDB1A9F5BCD5}" type="presParOf" srcId="{3706F690-1828-4A75-AD35-602657C4272B}" destId="{23883E73-4B8A-4E40-B8F6-1A6C6A4A4E2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E93EC-0601-4935-B3D0-09EEACF028DB}">
      <dsp:nvSpPr>
        <dsp:cNvPr id="0" name=""/>
        <dsp:cNvSpPr/>
      </dsp:nvSpPr>
      <dsp:spPr>
        <a:xfrm>
          <a:off x="0" y="273589"/>
          <a:ext cx="10513530" cy="997974"/>
        </a:xfrm>
        <a:prstGeom prst="roundRect">
          <a:avLst/>
        </a:prstGeom>
        <a:solidFill>
          <a:srgbClr val="80BC2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Impact Assessment has been returned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48717" y="322306"/>
        <a:ext cx="10416096" cy="900540"/>
      </dsp:txXfrm>
    </dsp:sp>
    <dsp:sp modelId="{23883E73-4B8A-4E40-B8F6-1A6C6A4A4E22}">
      <dsp:nvSpPr>
        <dsp:cNvPr id="0" name=""/>
        <dsp:cNvSpPr/>
      </dsp:nvSpPr>
      <dsp:spPr>
        <a:xfrm>
          <a:off x="1034" y="1676681"/>
          <a:ext cx="10513530" cy="997974"/>
        </a:xfrm>
        <a:prstGeom prst="roundRect">
          <a:avLst/>
        </a:prstGeom>
        <a:solidFill>
          <a:srgbClr val="80BC2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Modification Report and accompanying annexes have been aligned to reflect the IA, consultation responses and previous Working Group discussions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49751" y="1725398"/>
        <a:ext cx="10416096" cy="900540"/>
      </dsp:txXfrm>
    </dsp:sp>
    <dsp:sp modelId="{277CD2DF-406F-40BB-B32A-617F06781286}">
      <dsp:nvSpPr>
        <dsp:cNvPr id="0" name=""/>
        <dsp:cNvSpPr/>
      </dsp:nvSpPr>
      <dsp:spPr>
        <a:xfrm>
          <a:off x="1034" y="3079773"/>
          <a:ext cx="10513530" cy="997974"/>
        </a:xfrm>
        <a:prstGeom prst="roundRect">
          <a:avLst/>
        </a:prstGeom>
        <a:solidFill>
          <a:srgbClr val="80BC2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Comments from the previous Working Group, the reporting, the business case and </a:t>
          </a:r>
          <a:r>
            <a:rPr lang="en-GB" sz="2400" kern="1200"/>
            <a:t>the testing </a:t>
          </a:r>
          <a:r>
            <a:rPr lang="en-GB" sz="2400" kern="1200" dirty="0"/>
            <a:t>for the modification to be discussed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49751" y="3128490"/>
        <a:ext cx="10416096" cy="90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E93EC-0601-4935-B3D0-09EEACF028DB}">
      <dsp:nvSpPr>
        <dsp:cNvPr id="0" name=""/>
        <dsp:cNvSpPr/>
      </dsp:nvSpPr>
      <dsp:spPr>
        <a:xfrm>
          <a:off x="0" y="975135"/>
          <a:ext cx="10513530" cy="997974"/>
        </a:xfrm>
        <a:prstGeom prst="roundRect">
          <a:avLst/>
        </a:prstGeom>
        <a:solidFill>
          <a:srgbClr val="80BC2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Priority Service Request list rationale was questioned 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48717" y="1023852"/>
        <a:ext cx="10416096" cy="900540"/>
      </dsp:txXfrm>
    </dsp:sp>
    <dsp:sp modelId="{23883E73-4B8A-4E40-B8F6-1A6C6A4A4E22}">
      <dsp:nvSpPr>
        <dsp:cNvPr id="0" name=""/>
        <dsp:cNvSpPr/>
      </dsp:nvSpPr>
      <dsp:spPr>
        <a:xfrm>
          <a:off x="1034" y="2378227"/>
          <a:ext cx="10513530" cy="997974"/>
        </a:xfrm>
        <a:prstGeom prst="roundRect">
          <a:avLst/>
        </a:prstGeom>
        <a:solidFill>
          <a:srgbClr val="80BC2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The increase in traffic from Half Hourly Settlement was raised </a:t>
          </a:r>
        </a:p>
      </dsp:txBody>
      <dsp:txXfrm>
        <a:off x="49751" y="2426944"/>
        <a:ext cx="10416096" cy="90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280-C362-4E11-8438-8AA42FEA868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7E3A-13DD-4539-836D-0A6BAFDEE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1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122E49-31A7-4F63-B5C3-2BA914BDC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41707-758B-41B4-870C-BA338C78B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89ED0-D78D-4E69-AED2-CAFA0F7E2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93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FB2F9DF-FE40-4CE7-B5BF-EF3C64E9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450" y="6390481"/>
            <a:ext cx="770951" cy="192287"/>
          </a:xfr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CC_final_Logo_RGB.png">
            <a:extLst>
              <a:ext uri="{FF2B5EF4-FFF2-40B4-BE49-F238E27FC236}">
                <a16:creationId xmlns:a16="http://schemas.microsoft.com/office/drawing/2014/main" id="{9EDD4FA0-2227-4D3B-9D6F-E530AC13D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3" y="6190804"/>
            <a:ext cx="1263145" cy="4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AF0FA-24D8-4824-8A5D-30E455FE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450" y="6390481"/>
            <a:ext cx="770951" cy="192287"/>
          </a:xfr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6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FE662-E56E-4D68-A8A7-C6BA71C2D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38FAF-FBAB-4717-939D-EB55333CD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C6015F-FB25-4998-A460-1EF61B53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C033F-58DB-4F66-8FCC-CE58EDB13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8E8F3-8170-4FFF-AE4A-75907BD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7BF7F4-A474-4CD4-B453-6672AAE97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8E8F3-8170-4FFF-AE4A-75907BD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9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66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6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96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122E49-31A7-4F63-B5C3-2BA914BDC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41707-758B-41B4-870C-BA338C78B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Any questions?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89ED0-D78D-4E69-AED2-CAFA0F7E2C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for listening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F70E1-F210-4B44-BD24-95897918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0601A70-EEDA-46CE-9366-22330AF2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272"/>
            <a:ext cx="10515600" cy="120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5" r:id="rId5"/>
    <p:sldLayoutId id="2147483660" r:id="rId6"/>
    <p:sldLayoutId id="2147483662" r:id="rId7"/>
    <p:sldLayoutId id="2147483661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21" y="6372163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333" b="1" i="0">
                <a:solidFill>
                  <a:schemeClr val="tx2"/>
                </a:solidFill>
                <a:latin typeface="Arial Bold" charset="0"/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  <a:defRPr/>
            </a:pPr>
            <a:fld id="{C770596A-1B65-413B-B48A-54964BA2A2BA}" type="slidenum">
              <a:rPr lang="en-US" smtClean="0">
                <a:cs typeface="Arial" charset="0"/>
              </a:rPr>
              <a:pPr defTabSz="6857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02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dt="0"/>
  <p:txStyles>
    <p:titleStyle>
      <a:lvl1pPr algn="l" defTabSz="1734591" rtl="0" eaLnBrk="1" latinLnBrk="0" hangingPunct="1">
        <a:lnSpc>
          <a:spcPct val="80000"/>
        </a:lnSpc>
        <a:spcBef>
          <a:spcPct val="0"/>
        </a:spcBef>
        <a:buNone/>
        <a:defRPr sz="3200" b="0" i="0" kern="1200" cap="all" spc="-133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2133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1pPr>
      <a:lvl2pPr marL="182870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2pPr>
      <a:lvl3pPr marL="365742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3pPr>
      <a:lvl4pPr marL="0" indent="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2133" b="1" i="0" kern="1200" cap="none" baseline="0">
          <a:solidFill>
            <a:schemeClr val="tx2"/>
          </a:solidFill>
          <a:latin typeface="Arial Bold" charset="0"/>
          <a:ea typeface="Arial Black" charset="0"/>
          <a:cs typeface="Arial Black" charset="0"/>
        </a:defRPr>
      </a:lvl4pPr>
      <a:lvl5pPr marL="182870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2"/>
          </a:solidFill>
          <a:latin typeface="Arial Bold" charset="0"/>
          <a:ea typeface="Arial Black" charset="0"/>
          <a:cs typeface="Arial Black" charset="0"/>
        </a:defRPr>
      </a:lvl5pPr>
      <a:lvl6pPr marL="365742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2"/>
          </a:solidFill>
          <a:latin typeface="Arial Bold" charset="0"/>
          <a:ea typeface="Arial Bold" charset="0"/>
          <a:cs typeface="Arial Bold" charset="0"/>
        </a:defRPr>
      </a:lvl6pPr>
      <a:lvl7pPr marL="0" indent="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7pPr>
      <a:lvl8pPr marL="182870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8pPr>
      <a:lvl9pPr marL="365742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67296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34591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01886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469183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336478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03773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071068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6938364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6" orient="horz" pos="156">
          <p15:clr>
            <a:srgbClr val="F26B43"/>
          </p15:clr>
        </p15:guide>
        <p15:guide id="7" orient="horz" pos="2868">
          <p15:clr>
            <a:srgbClr val="F26B43"/>
          </p15:clr>
        </p15:guide>
        <p15:guide id="8" orient="horz" pos="1524">
          <p15:clr>
            <a:srgbClr val="F26B43"/>
          </p15:clr>
        </p15:guide>
        <p15:guide id="9" orient="horz" pos="3084">
          <p15:clr>
            <a:srgbClr val="F26B43"/>
          </p15:clr>
        </p15:guide>
        <p15:guide id="10" orient="horz" pos="1647">
          <p15:clr>
            <a:srgbClr val="F26B43"/>
          </p15:clr>
        </p15:guide>
        <p15:guide id="11" pos="2160">
          <p15:clr>
            <a:srgbClr val="F26B43"/>
          </p15:clr>
        </p15:guide>
        <p15:guide id="12" pos="123">
          <p15:clr>
            <a:srgbClr val="F26B43"/>
          </p15:clr>
        </p15:guide>
        <p15:guide id="13" pos="4195">
          <p15:clr>
            <a:srgbClr val="F26B43"/>
          </p15:clr>
        </p15:guide>
        <p15:guide id="14" orient="horz" pos="639">
          <p15:clr>
            <a:srgbClr val="F26B43"/>
          </p15:clr>
        </p15:guide>
        <p15:guide id="15" orient="horz" pos="117">
          <p15:clr>
            <a:srgbClr val="F26B43"/>
          </p15:clr>
        </p15:guide>
        <p15:guide id="16" orient="horz" pos="2151">
          <p15:clr>
            <a:srgbClr val="F26B43"/>
          </p15:clr>
        </p15:guide>
        <p15:guide id="17" orient="horz" pos="1143">
          <p15:clr>
            <a:srgbClr val="F26B43"/>
          </p15:clr>
        </p15:guide>
        <p15:guide id="18" orient="horz" pos="23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DAE4-90BE-4FD3-8FB7-F5728B5A2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 Ad Hoc Working Group meeting –   April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5BDE2-31DB-4E69-940A-3A39F92C3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3814-EF89-4F21-986A-C6B533F9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287"/>
            <a:ext cx="10515600" cy="936086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A9F39E-A714-477C-B143-FD597C384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90345"/>
            <a:ext cx="10515599" cy="428661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2D5704-AF0B-4B5F-9F1A-B1D6080BAA16}"/>
              </a:ext>
            </a:extLst>
          </p:cNvPr>
          <p:cNvSpPr/>
          <p:nvPr/>
        </p:nvSpPr>
        <p:spPr>
          <a:xfrm>
            <a:off x="1532965" y="1730188"/>
            <a:ext cx="7073153" cy="12727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55302B-C6E2-48B8-95CE-E8BB91F6644A}"/>
              </a:ext>
            </a:extLst>
          </p:cNvPr>
          <p:cNvSpPr/>
          <p:nvPr/>
        </p:nvSpPr>
        <p:spPr>
          <a:xfrm>
            <a:off x="4365812" y="4044399"/>
            <a:ext cx="7073153" cy="12727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E814B0-A4D5-4B6A-B764-4680C18EA703}"/>
              </a:ext>
            </a:extLst>
          </p:cNvPr>
          <p:cNvGrpSpPr/>
          <p:nvPr/>
        </p:nvGrpSpPr>
        <p:grpSpPr>
          <a:xfrm>
            <a:off x="6965687" y="2726684"/>
            <a:ext cx="1272766" cy="1514126"/>
            <a:chOff x="7665493" y="1539285"/>
            <a:chExt cx="1272766" cy="1272766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1C7F7BB-DEC3-4EDE-95BE-3FE4A3D30043}"/>
                </a:ext>
              </a:extLst>
            </p:cNvPr>
            <p:cNvSpPr/>
            <p:nvPr/>
          </p:nvSpPr>
          <p:spPr>
            <a:xfrm>
              <a:off x="7665493" y="1539285"/>
              <a:ext cx="1272766" cy="127276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Arrow: Down 4">
              <a:extLst>
                <a:ext uri="{FF2B5EF4-FFF2-40B4-BE49-F238E27FC236}">
                  <a16:creationId xmlns:a16="http://schemas.microsoft.com/office/drawing/2014/main" id="{7448871E-C103-42FC-A6A1-800A67331320}"/>
                </a:ext>
              </a:extLst>
            </p:cNvPr>
            <p:cNvSpPr txBox="1"/>
            <p:nvPr/>
          </p:nvSpPr>
          <p:spPr>
            <a:xfrm>
              <a:off x="7951865" y="1539285"/>
              <a:ext cx="700022" cy="957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25FCCB-BFB2-4A63-A411-42AF230F7985}"/>
              </a:ext>
            </a:extLst>
          </p:cNvPr>
          <p:cNvSpPr txBox="1"/>
          <p:nvPr/>
        </p:nvSpPr>
        <p:spPr>
          <a:xfrm>
            <a:off x="2156012" y="2043307"/>
            <a:ext cx="572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Present Modification Report to Panel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4AB6E-189C-45F1-B1AE-FE1AC193CC2C}"/>
              </a:ext>
            </a:extLst>
          </p:cNvPr>
          <p:cNvSpPr txBox="1"/>
          <p:nvPr/>
        </p:nvSpPr>
        <p:spPr>
          <a:xfrm>
            <a:off x="4899212" y="4409098"/>
            <a:ext cx="572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Modification Report Consultation</a:t>
            </a:r>
          </a:p>
        </p:txBody>
      </p:sp>
    </p:spTree>
    <p:extLst>
      <p:ext uri="{BB962C8B-B14F-4D97-AF65-F5344CB8AC3E}">
        <p14:creationId xmlns:p14="http://schemas.microsoft.com/office/powerpoint/2010/main" val="391819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9647-46ED-4930-A1B4-97577024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5B19-C3E1-42C3-A934-2E0EF6063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Harry Jones</a:t>
            </a:r>
          </a:p>
        </p:txBody>
      </p:sp>
    </p:spTree>
    <p:extLst>
      <p:ext uri="{BB962C8B-B14F-4D97-AF65-F5344CB8AC3E}">
        <p14:creationId xmlns:p14="http://schemas.microsoft.com/office/powerpoint/2010/main" val="152774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DAE4-90BE-4FD3-8FB7-F5728B5A2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46" y="1359755"/>
            <a:ext cx="10835054" cy="2387600"/>
          </a:xfrm>
        </p:spPr>
        <p:txBody>
          <a:bodyPr>
            <a:normAutofit/>
          </a:bodyPr>
          <a:lstStyle/>
          <a:p>
            <a:r>
              <a:rPr lang="en-GB" sz="4200" b="0" dirty="0"/>
              <a:t>SECMP0067 ‘Service Request Traffic Management’</a:t>
            </a:r>
            <a:endParaRPr lang="en-GB" sz="4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3BE79B-F7CB-4D45-8E77-0A7079487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r>
              <a:rPr lang="en-GB" sz="3200" dirty="0"/>
              <a:t>Raised by the DCC</a:t>
            </a:r>
          </a:p>
        </p:txBody>
      </p:sp>
    </p:spTree>
    <p:extLst>
      <p:ext uri="{BB962C8B-B14F-4D97-AF65-F5344CB8AC3E}">
        <p14:creationId xmlns:p14="http://schemas.microsoft.com/office/powerpoint/2010/main" val="163024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17C2-8AE6-4D41-947A-F83A3DF0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287"/>
            <a:ext cx="10515600" cy="936086"/>
          </a:xfrm>
        </p:spPr>
        <p:txBody>
          <a:bodyPr/>
          <a:lstStyle/>
          <a:p>
            <a:r>
              <a:rPr lang="en-GB" dirty="0"/>
              <a:t>What is the issue and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77D16-17BF-41BD-9DF5-6E272CDD9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906960"/>
          </a:xfrm>
        </p:spPr>
        <p:txBody>
          <a:bodyPr>
            <a:normAutofit/>
          </a:bodyPr>
          <a:lstStyle/>
          <a:p>
            <a:r>
              <a:rPr lang="en-GB" dirty="0"/>
              <a:t>SEC Parties are all impacted if a User takes up more capacity than forecasted and crowds out others </a:t>
            </a:r>
          </a:p>
          <a:p>
            <a:endParaRPr lang="en-GB" dirty="0"/>
          </a:p>
          <a:p>
            <a:r>
              <a:rPr lang="en-GB" dirty="0"/>
              <a:t>This could trigger an outage where there is little DSP protection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 Capacity allocations have been created to throttling Service Request traffic </a:t>
            </a: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8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BE87-A36F-455E-BD46-93F4867A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progress of the modification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75405A-2EBD-40A0-B05D-9D85F42BFCD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0002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40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8464-B402-45AE-AE06-FC9EACD0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from the last Working Group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782D08-B1B1-4F44-ABB9-D78A1A1217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9131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42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852D-088D-4FA6-B98F-E2D9FFCDD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DCC comments on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694E7-3142-4392-B286-3627A88A4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DCC</a:t>
            </a:r>
          </a:p>
        </p:txBody>
      </p:sp>
    </p:spTree>
    <p:extLst>
      <p:ext uri="{BB962C8B-B14F-4D97-AF65-F5344CB8AC3E}">
        <p14:creationId xmlns:p14="http://schemas.microsoft.com/office/powerpoint/2010/main" val="145310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852D-088D-4FA6-B98F-E2D9FFCDD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DCC presentation of the business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694E7-3142-4392-B286-3627A88A4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DCC</a:t>
            </a:r>
          </a:p>
        </p:txBody>
      </p:sp>
    </p:spTree>
    <p:extLst>
      <p:ext uri="{BB962C8B-B14F-4D97-AF65-F5344CB8AC3E}">
        <p14:creationId xmlns:p14="http://schemas.microsoft.com/office/powerpoint/2010/main" val="376037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E391-EDE2-4A26-BB67-4C4439040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Comments on 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35232-6342-474E-A79D-9B164AA3B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DCC</a:t>
            </a:r>
          </a:p>
        </p:txBody>
      </p:sp>
    </p:spTree>
    <p:extLst>
      <p:ext uri="{BB962C8B-B14F-4D97-AF65-F5344CB8AC3E}">
        <p14:creationId xmlns:p14="http://schemas.microsoft.com/office/powerpoint/2010/main" val="389294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852D-088D-4FA6-B98F-E2D9FFCDD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Any outstanding questions or comments?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694E7-3142-4392-B286-3627A88A4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Working Group</a:t>
            </a:r>
          </a:p>
        </p:txBody>
      </p:sp>
    </p:spTree>
    <p:extLst>
      <p:ext uri="{BB962C8B-B14F-4D97-AF65-F5344CB8AC3E}">
        <p14:creationId xmlns:p14="http://schemas.microsoft.com/office/powerpoint/2010/main" val="1854909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AS Powerpoint Template (005)  -  Read-Only" id="{85484595-E560-484D-8DB5-B5B948A283F1}" vid="{406A5B05-B60B-4D20-821B-333626B96A00}"/>
    </a:ext>
  </a:extLst>
</a:theme>
</file>

<file path=ppt/theme/theme2.xml><?xml version="1.0" encoding="utf-8"?>
<a:theme xmlns:a="http://schemas.openxmlformats.org/drawingml/2006/main" name="Smart DCC 2019">
  <a:themeElements>
    <a:clrScheme name="Custom 66">
      <a:dk1>
        <a:srgbClr val="000000"/>
      </a:dk1>
      <a:lt1>
        <a:srgbClr val="FFFFFF"/>
      </a:lt1>
      <a:dk2>
        <a:srgbClr val="919191"/>
      </a:dk2>
      <a:lt2>
        <a:srgbClr val="008899"/>
      </a:lt2>
      <a:accent1>
        <a:srgbClr val="008899"/>
      </a:accent1>
      <a:accent2>
        <a:srgbClr val="77AA99"/>
      </a:accent2>
      <a:accent3>
        <a:srgbClr val="002266"/>
      </a:accent3>
      <a:accent4>
        <a:srgbClr val="00AA99"/>
      </a:accent4>
      <a:accent5>
        <a:srgbClr val="FF901F"/>
      </a:accent5>
      <a:accent6>
        <a:srgbClr val="993399"/>
      </a:accent6>
      <a:hlink>
        <a:srgbClr val="337722"/>
      </a:hlink>
      <a:folHlink>
        <a:srgbClr val="2F539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>
          <a:defRPr dirty="0" err="1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185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Bold</vt:lpstr>
      <vt:lpstr>Calibri</vt:lpstr>
      <vt:lpstr>Calibri Light</vt:lpstr>
      <vt:lpstr>Office Theme</vt:lpstr>
      <vt:lpstr>Smart DCC 2019</vt:lpstr>
      <vt:lpstr>think-cell Slide</vt:lpstr>
      <vt:lpstr>SEC Ad Hoc Working Group meeting –   April 2020</vt:lpstr>
      <vt:lpstr>SECMP0067 ‘Service Request Traffic Management’</vt:lpstr>
      <vt:lpstr>What is the issue and solution?</vt:lpstr>
      <vt:lpstr>Current progress of the modification </vt:lpstr>
      <vt:lpstr>Comments from the last Working Group</vt:lpstr>
      <vt:lpstr>DCC comments on Reporting</vt:lpstr>
      <vt:lpstr>DCC presentation of the business case</vt:lpstr>
      <vt:lpstr>Comments on UIT</vt:lpstr>
      <vt:lpstr>Any outstanding questions or comments?</vt:lpstr>
      <vt:lpstr>Next Steps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McGovern</dc:creator>
  <cp:lastModifiedBy>Alison Beard</cp:lastModifiedBy>
  <cp:revision>97</cp:revision>
  <dcterms:created xsi:type="dcterms:W3CDTF">2019-06-26T07:44:35Z</dcterms:created>
  <dcterms:modified xsi:type="dcterms:W3CDTF">2020-04-14T07:41:17Z</dcterms:modified>
</cp:coreProperties>
</file>