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notesMasterIdLst>
    <p:notesMasterId r:id="rId11"/>
  </p:notesMasterIdLst>
  <p:sldIdLst>
    <p:sldId id="269" r:id="rId6"/>
    <p:sldId id="1716" r:id="rId7"/>
    <p:sldId id="1717" r:id="rId8"/>
    <p:sldId id="1718" r:id="rId9"/>
    <p:sldId id="17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B58"/>
    <a:srgbClr val="1F144A"/>
    <a:srgbClr val="F5F5F5"/>
    <a:srgbClr val="861889"/>
    <a:srgbClr val="9CA299"/>
    <a:srgbClr val="505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1"/>
    <p:restoredTop sz="94877"/>
  </p:normalViewPr>
  <p:slideViewPr>
    <p:cSldViewPr snapToGrid="0" snapToObjects="1">
      <p:cViewPr varScale="1">
        <p:scale>
          <a:sx n="62" d="100"/>
          <a:sy n="62" d="100"/>
        </p:scale>
        <p:origin x="7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C167-253E-004B-941D-C39B95E4AF71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DEBFC-39BD-4A42-A0A8-B275C89BC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6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0" y="1800000"/>
            <a:ext cx="6644640" cy="1800000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0" y="3968750"/>
            <a:ext cx="6644640" cy="97863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F14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000" y="4956136"/>
            <a:ext cx="2743200" cy="365125"/>
          </a:xfrm>
        </p:spPr>
        <p:txBody>
          <a:bodyPr/>
          <a:lstStyle>
            <a:lvl1pPr>
              <a:defRPr sz="1300">
                <a:solidFill>
                  <a:srgbClr val="BF1B58"/>
                </a:solidFill>
              </a:defRPr>
            </a:lvl1pPr>
          </a:lstStyle>
          <a:p>
            <a:fld id="{3A0DD9F3-2568-294A-B717-29176428A082}" type="datetime4">
              <a:rPr lang="en-GB" smtClean="0"/>
              <a:t>19 November 2019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F7E22-8882-7045-8128-A6C8779F0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677" y="359999"/>
            <a:ext cx="2207808" cy="6984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AFBF2-5BF2-6145-8243-A434BB0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0" y="5330012"/>
            <a:ext cx="4114800" cy="36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4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33B7F8-144B-C943-A271-212A99940FE2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359998"/>
            <a:ext cx="9000000" cy="720000"/>
          </a:xfrm>
        </p:spPr>
        <p:txBody>
          <a:bodyPr/>
          <a:lstStyle>
            <a:lvl1pPr>
              <a:defRPr sz="2600">
                <a:solidFill>
                  <a:srgbClr val="1F14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80005" y="1616400"/>
            <a:ext cx="7991996" cy="3876312"/>
          </a:xfrm>
        </p:spPr>
        <p:txBody>
          <a:bodyPr wrap="none" numCol="1" spcCol="0"/>
          <a:lstStyle>
            <a:lvl1pPr marL="0" indent="0">
              <a:lnSpc>
                <a:spcPct val="150000"/>
              </a:lnSpc>
              <a:buFontTx/>
              <a:buNone/>
              <a:defRPr sz="1600">
                <a:solidFill>
                  <a:srgbClr val="1F144A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2000" y="6356350"/>
            <a:ext cx="1800000" cy="360000"/>
          </a:xfrm>
        </p:spPr>
        <p:txBody>
          <a:bodyPr/>
          <a:lstStyle/>
          <a:p>
            <a:fld id="{C53D1A54-1BEC-D743-B9F5-6D960BCE0367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0000" y="6357600"/>
            <a:ext cx="41148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000" y="6411600"/>
            <a:ext cx="360000" cy="365125"/>
          </a:xfrm>
        </p:spPr>
        <p:txBody>
          <a:bodyPr/>
          <a:lstStyle>
            <a:lvl1pPr algn="ctr">
              <a:defRPr/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77469C-21E9-D54A-8536-8614AC41329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824000" y="1616400"/>
            <a:ext cx="720000" cy="3876312"/>
          </a:xfrm>
        </p:spPr>
        <p:txBody>
          <a:bodyPr wrap="none" numCol="1" spcCol="0"/>
          <a:lstStyle>
            <a:lvl1pPr marL="0" indent="0" algn="ctr">
              <a:lnSpc>
                <a:spcPct val="150000"/>
              </a:lnSpc>
              <a:buFontTx/>
              <a:buNone/>
              <a:defRPr sz="1600">
                <a:solidFill>
                  <a:srgbClr val="1F144A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75BED3-FB1C-2843-A82E-171C6F58979D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B8DED1-86D8-4CF5-9E4C-ED9CA58987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8B9C7F-46D9-B04F-80F7-F815C62F245A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B323-5B88-7F4E-A905-A7F5BF0FA05A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00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56A64-A43E-C442-93DA-11B3E579071B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E0B18F8-D393-724C-B4D7-64CBA0C770AB}"/>
              </a:ext>
            </a:extLst>
          </p:cNvPr>
          <p:cNvSpPr txBox="1">
            <a:spLocks/>
          </p:cNvSpPr>
          <p:nvPr userDrawn="1"/>
        </p:nvSpPr>
        <p:spPr>
          <a:xfrm>
            <a:off x="360000" y="6411987"/>
            <a:ext cx="37100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C865F-46B3-4156-A80E-F801C2C496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39E14-A1AD-7644-BFE6-12807C13FCFF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B55CFF-7EC3-A74A-BF04-D6CCB1169126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200" y="1440000"/>
            <a:ext cx="4320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2000" y="1440000"/>
            <a:ext cx="4320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5861-496A-B745-A1F0-0B2FBFCF20BD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000" y="6411600"/>
            <a:ext cx="360000" cy="365125"/>
          </a:xfrm>
        </p:spPr>
        <p:txBody>
          <a:bodyPr/>
          <a:lstStyle>
            <a:lvl1pPr algn="ctr">
              <a:defRPr/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8A4709-5850-419D-927D-AFC3AA96D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7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D0B36C-6798-7045-B3DB-1367BFB0665F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EABC-89E7-2A45-A8BB-BECC4B0411F1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0000" y="6411600"/>
            <a:ext cx="360000" cy="365125"/>
          </a:xfrm>
        </p:spPr>
        <p:txBody>
          <a:bodyPr/>
          <a:lstStyle>
            <a:lvl1pPr algn="ctr">
              <a:defRPr/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B79C46-2191-7F42-9973-CCCBA56645B4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A3F6C9-BEC9-4676-941C-124620F244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8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00" y="1440000"/>
            <a:ext cx="90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2000" y="635635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1F144A"/>
                </a:solidFill>
                <a:latin typeface="Arial Rounded MT Bold" panose="020F0704030504030204" pitchFamily="34" charset="77"/>
              </a:defRPr>
            </a:lvl1pPr>
          </a:lstStyle>
          <a:p>
            <a:fld id="{B9CCE2A8-F10C-6249-91B4-8DA08F979717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000" y="6356350"/>
            <a:ext cx="41148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1F144A"/>
                </a:solidFill>
                <a:latin typeface="Arial Rounded MT Bold" panose="020F070403050403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8000" y="6369652"/>
            <a:ext cx="36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1F144A"/>
                </a:solidFill>
                <a:latin typeface="Arial Rounded MT Bold" panose="020F0704030504030204" pitchFamily="34" charset="77"/>
              </a:defRPr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D4C18-5743-4EF7-B278-F9126ACC56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5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0" r:id="rId3"/>
    <p:sldLayoutId id="2147483688" r:id="rId4"/>
    <p:sldLayoutId id="2147483667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rgbClr val="1F144A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1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0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A875A-5E39-AC4C-90BF-19A72FD68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Traffic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A16FF-D6AE-3648-8136-41108C665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DCC 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F1554-F192-5741-AF6F-CA2DE758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2465-C740-D149-9A07-0F68F64C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0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A931-1182-4FBF-97F1-D24514EF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1A54-1BEC-D743-B9F5-6D960BCE0367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374E-F63D-40F5-8409-D7D54217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6188-934A-425B-84C4-F72110D7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3C8D-C864-C543-AF89-04A4A766BF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AABB9E-6DB6-4F7D-A35A-FCC423801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63" y="360363"/>
            <a:ext cx="9001125" cy="7191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Arial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GB" dirty="0"/>
              <a:t>Traffic Management</a:t>
            </a:r>
            <a:br>
              <a:rPr lang="en-GB" dirty="0"/>
            </a:br>
            <a:r>
              <a:rPr lang="en-GB" sz="1600" dirty="0"/>
              <a:t>Device Alerts</a:t>
            </a:r>
            <a:br>
              <a:rPr lang="en-GB" dirty="0"/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80EE04-D717-4759-ADCD-00528CD7E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" t="32340" r="27088" b="54364"/>
          <a:stretch/>
        </p:blipFill>
        <p:spPr>
          <a:xfrm>
            <a:off x="1872000" y="2337209"/>
            <a:ext cx="9279909" cy="911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32E326-45F2-47D9-B59B-840E5284CCAE}"/>
              </a:ext>
            </a:extLst>
          </p:cNvPr>
          <p:cNvSpPr txBox="1"/>
          <p:nvPr/>
        </p:nvSpPr>
        <p:spPr>
          <a:xfrm>
            <a:off x="1798266" y="1739210"/>
            <a:ext cx="935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ISFT daily alert volumes were projected to be 2 million. As of November 14</a:t>
            </a:r>
            <a:r>
              <a:rPr lang="en-GB" baseline="30000" dirty="0"/>
              <a:t>th</a:t>
            </a:r>
            <a:r>
              <a:rPr lang="en-GB" dirty="0"/>
              <a:t> 2019, daily alert volumes were 34 million with less than 10% of smart meters installed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2868A-D0E4-4617-B310-B56A05B80BAB}"/>
              </a:ext>
            </a:extLst>
          </p:cNvPr>
          <p:cNvSpPr/>
          <p:nvPr/>
        </p:nvSpPr>
        <p:spPr>
          <a:xfrm>
            <a:off x="1780251" y="3577477"/>
            <a:ext cx="927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8F3E alerts are generated by (&lt; 0.1%) commissioned devices but account for 80% of device alerts. A single meter can generate 60,000 alerts in a day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F169BE-B215-4B21-8D6A-D6A7FA0EC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" t="46991" r="36444" b="40418"/>
          <a:stretch/>
        </p:blipFill>
        <p:spPr>
          <a:xfrm>
            <a:off x="1853986" y="4241271"/>
            <a:ext cx="9206174" cy="8634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59E9454-E4A5-4D69-B98A-7227904C2C80}"/>
              </a:ext>
            </a:extLst>
          </p:cNvPr>
          <p:cNvSpPr/>
          <p:nvPr/>
        </p:nvSpPr>
        <p:spPr>
          <a:xfrm>
            <a:off x="1780251" y="5216077"/>
            <a:ext cx="927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SMETS1 meters are triggering device alerts at comparable rates to SMETS2</a:t>
            </a:r>
          </a:p>
        </p:txBody>
      </p:sp>
    </p:spTree>
    <p:extLst>
      <p:ext uri="{BB962C8B-B14F-4D97-AF65-F5344CB8AC3E}">
        <p14:creationId xmlns:p14="http://schemas.microsoft.com/office/powerpoint/2010/main" val="95679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A931-1182-4FBF-97F1-D24514EF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1A54-1BEC-D743-B9F5-6D960BCE0367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374E-F63D-40F5-8409-D7D54217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6188-934A-425B-84C4-F72110D7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3C8D-C864-C543-AF89-04A4A766BF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AABB9E-6DB6-4F7D-A35A-FCC423801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63" y="360363"/>
            <a:ext cx="9001125" cy="7191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Arial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GB" dirty="0"/>
              <a:t>Traffic Management</a:t>
            </a:r>
            <a:br>
              <a:rPr lang="en-GB" dirty="0"/>
            </a:br>
            <a:r>
              <a:rPr lang="en-GB" sz="1600" dirty="0"/>
              <a:t>SRV’s</a:t>
            </a:r>
            <a:br>
              <a:rPr lang="en-GB" dirty="0"/>
            </a:br>
            <a:br>
              <a:rPr lang="en-GB" dirty="0"/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17B7D-476F-4D98-B0A9-103F976EC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" t="34364" r="37526" b="53677"/>
          <a:stretch/>
        </p:blipFill>
        <p:spPr>
          <a:xfrm>
            <a:off x="1872000" y="1970302"/>
            <a:ext cx="9207804" cy="8201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D65A36-35C3-4555-A514-405AFB89469C}"/>
              </a:ext>
            </a:extLst>
          </p:cNvPr>
          <p:cNvSpPr txBox="1"/>
          <p:nvPr/>
        </p:nvSpPr>
        <p:spPr>
          <a:xfrm>
            <a:off x="1783509" y="1394899"/>
            <a:ext cx="958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ISFT 5 daily SRV volumes projected to reach 250 million. Daily SRV volumes today are below 5 million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DC4AE1-9B26-4BA7-9FCA-D152D84B5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" t="15741" r="36753" b="54776"/>
          <a:stretch/>
        </p:blipFill>
        <p:spPr>
          <a:xfrm>
            <a:off x="1871663" y="3704662"/>
            <a:ext cx="9071954" cy="2021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B20F9F-135D-4FCB-B97D-E75171033091}"/>
              </a:ext>
            </a:extLst>
          </p:cNvPr>
          <p:cNvSpPr/>
          <p:nvPr/>
        </p:nvSpPr>
        <p:spPr>
          <a:xfrm>
            <a:off x="1824527" y="3105835"/>
            <a:ext cx="971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SRV daily volumes naturally fluctuate over the day. Anomalies may lead to concentrated traffic bursts</a:t>
            </a:r>
          </a:p>
        </p:txBody>
      </p:sp>
    </p:spTree>
    <p:extLst>
      <p:ext uri="{BB962C8B-B14F-4D97-AF65-F5344CB8AC3E}">
        <p14:creationId xmlns:p14="http://schemas.microsoft.com/office/powerpoint/2010/main" val="374243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A931-1182-4FBF-97F1-D24514EF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1A54-1BEC-D743-B9F5-6D960BCE0367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374E-F63D-40F5-8409-D7D54217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6188-934A-425B-84C4-F72110D7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3C8D-C864-C543-AF89-04A4A766BF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AABB9E-6DB6-4F7D-A35A-FCC423801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63" y="360363"/>
            <a:ext cx="9001125" cy="7191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Arial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GB" dirty="0"/>
              <a:t>Traffic Management</a:t>
            </a:r>
            <a:br>
              <a:rPr lang="en-GB" dirty="0"/>
            </a:br>
            <a:r>
              <a:rPr lang="en-GB" sz="1600" dirty="0"/>
              <a:t>The Problem</a:t>
            </a:r>
            <a:br>
              <a:rPr lang="en-GB" dirty="0"/>
            </a:br>
            <a:br>
              <a:rPr lang="en-GB" dirty="0"/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EB716-1083-42BE-92AC-19846CE30103}"/>
              </a:ext>
            </a:extLst>
          </p:cNvPr>
          <p:cNvSpPr/>
          <p:nvPr/>
        </p:nvSpPr>
        <p:spPr>
          <a:xfrm>
            <a:off x="1761392" y="1369579"/>
            <a:ext cx="93536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High volumes of SRV’s and device alerts have two potential impacts on the DSP: 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Processing alerts or SRV’s: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current capacity for processing device alerts is 130m per day and SRV’s 40m. Above these thresholds there will be a deterioration in performance which will result in device alerts or SRV’s being rejected indiscriminately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Storing device alerts: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the event device alerts cannot be delivered to service users, they are stored in memory. At current volume, the storage capacity for all service user alerts is 5 hours. For the Service User receiving the most alerts, it is 32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High volumes of SRV’s and device alerts impacts on Service Users: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Processing of alerts and SRV’s: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Service Users are currently experiencing issues processing current device alert volumes while their systems are operating. If a service user experience a system outage this problem is exacerbated by the backlog of device alerts stored at the DSP</a:t>
            </a:r>
          </a:p>
        </p:txBody>
      </p:sp>
    </p:spTree>
    <p:extLst>
      <p:ext uri="{BB962C8B-B14F-4D97-AF65-F5344CB8AC3E}">
        <p14:creationId xmlns:p14="http://schemas.microsoft.com/office/powerpoint/2010/main" val="231539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A931-1182-4FBF-97F1-D24514EF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1A54-1BEC-D743-B9F5-6D960BCE0367}" type="datetime4">
              <a:rPr lang="en-GB" smtClean="0"/>
              <a:t>19 November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374E-F63D-40F5-8409-D7D54217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36188-934A-425B-84C4-F72110D7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3C8D-C864-C543-AF89-04A4A766BF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AABB9E-6DB6-4F7D-A35A-FCC423801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1663" y="360363"/>
            <a:ext cx="9001125" cy="7191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Arial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GB" dirty="0"/>
              <a:t>Traffic Management</a:t>
            </a:r>
            <a:br>
              <a:rPr lang="en-GB" dirty="0"/>
            </a:br>
            <a:r>
              <a:rPr lang="en-GB" sz="1600" dirty="0"/>
              <a:t>Actions</a:t>
            </a:r>
            <a:br>
              <a:rPr lang="en-GB" dirty="0"/>
            </a:br>
            <a:br>
              <a:rPr lang="en-GB" dirty="0"/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EB716-1083-42BE-92AC-19846CE30103}"/>
              </a:ext>
            </a:extLst>
          </p:cNvPr>
          <p:cNvSpPr/>
          <p:nvPr/>
        </p:nvSpPr>
        <p:spPr>
          <a:xfrm>
            <a:off x="1761392" y="1359419"/>
            <a:ext cx="9719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TOC are monitoring, investigating and reporting on the number of problem device alerts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TOC share Top Talker reports with service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TOC identifies which devices need their firmware updated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TOC investigating root cause of Top Talkers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DCC capacity management regularly reviews system and component utilisation and performance to ensure that service capacity matches service user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DCC analyses system traffic for early indicators of erratic behaviour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DCC is working with service users to undertake all reasonable steps to reduce device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CSP’s are working to identify solutions at the device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example, throttling or consolidation of alerts could be implemented on the HAN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DCC to work with service users to understand their processing capabilities and establish a throttling mechanism to align traffic volumes with their system capabilities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14977"/>
      </p:ext>
    </p:extLst>
  </p:cSld>
  <p:clrMapOvr>
    <a:masterClrMapping/>
  </p:clrMapOvr>
</p:sld>
</file>

<file path=ppt/theme/theme1.xml><?xml version="1.0" encoding="utf-8"?>
<a:theme xmlns:a="http://schemas.openxmlformats.org/drawingml/2006/main" name="Smart DCC">
  <a:themeElements>
    <a:clrScheme name="SmartDCC 2019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F1449"/>
      </a:accent1>
      <a:accent2>
        <a:srgbClr val="5C2071"/>
      </a:accent2>
      <a:accent3>
        <a:srgbClr val="861871"/>
      </a:accent3>
      <a:accent4>
        <a:srgbClr val="505153"/>
      </a:accent4>
      <a:accent5>
        <a:srgbClr val="BF1B58"/>
      </a:accent5>
      <a:accent6>
        <a:srgbClr val="9CA299"/>
      </a:accent6>
      <a:hlink>
        <a:srgbClr val="000000"/>
      </a:hlink>
      <a:folHlink>
        <a:srgbClr val="8618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CC Document" ma:contentTypeID="0x0101003D99FF4BEE06314F802DDB72832DC48E006AC8A07AEE69AB4A92424CC3BF70A245" ma:contentTypeVersion="81" ma:contentTypeDescription="DCC Document Content Type" ma:contentTypeScope="" ma:versionID="acfa5472306683e14cf027fab6e65b14">
  <xsd:schema xmlns:xsd="http://www.w3.org/2001/XMLSchema" xmlns:xs="http://www.w3.org/2001/XMLSchema" xmlns:p="http://schemas.microsoft.com/office/2006/metadata/properties" xmlns:ns2="af099861-8497-4a35-8ea8-f127fb0f0918" xmlns:ns3="309ea106-2a53-4bac-bf2a-c3e0296d36fe" xmlns:ns4="534e6685-9c9b-49ab-aaac-aa735d0744c4" targetNamespace="http://schemas.microsoft.com/office/2006/metadata/properties" ma:root="true" ma:fieldsID="e156b8cb389dfd2732b6f8a7c2aa8344" ns2:_="" ns3:_="" ns4:_="">
    <xsd:import namespace="af099861-8497-4a35-8ea8-f127fb0f0918"/>
    <xsd:import namespace="309ea106-2a53-4bac-bf2a-c3e0296d36fe"/>
    <xsd:import namespace="534e6685-9c9b-49ab-aaac-aa735d0744c4"/>
    <xsd:element name="properties">
      <xsd:complexType>
        <xsd:sequence>
          <xsd:element name="documentManagement">
            <xsd:complexType>
              <xsd:all>
                <xsd:element ref="ns3:SmartDCCDescription" minOccurs="0"/>
                <xsd:element ref="ns3:SmartDCCOwner" minOccurs="0"/>
                <xsd:element ref="ns2:DCCReleaseTaxHTField0" minOccurs="0"/>
                <xsd:element ref="ns2:TaxCatchAllLabel" minOccurs="0"/>
                <xsd:element ref="ns2:DCCDocumentStatusTaxHTField0" minOccurs="0"/>
                <xsd:element ref="ns2:SmartDCCSecurityClassificationTaxHTField0" minOccurs="0"/>
                <xsd:element ref="ns2:SmartDCCDocumentTypeTaxHTField0" minOccurs="0"/>
                <xsd:element ref="ns3:SmartDCCFunctionTaxHTField0" minOccurs="0"/>
                <xsd:element ref="ns3:SmartDCCOrganisationTaxHTField0" minOccurs="0"/>
                <xsd:element ref="ns3:TaxKeywordTaxHTField" minOccurs="0"/>
                <xsd:element ref="ns2:DCCDepartmentTaxHTField0" minOccurs="0"/>
                <xsd:element ref="ns3:e77b8c9b053541d682be06521c9f1825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99861-8497-4a35-8ea8-f127fb0f0918" elementFormDefault="qualified">
    <xsd:import namespace="http://schemas.microsoft.com/office/2006/documentManagement/types"/>
    <xsd:import namespace="http://schemas.microsoft.com/office/infopath/2007/PartnerControls"/>
    <xsd:element name="DCCReleaseTaxHTField0" ma:index="14" nillable="true" ma:taxonomy="true" ma:internalName="DCCReleaseTaxHTField0" ma:taxonomyFieldName="DCCRelease" ma:displayName="Release" ma:readOnly="false" ma:default="" ma:fieldId="{0b72bca7-9f10-45b0-9533-710b1462c703}" ma:sspId="0e1c6c84-f403-4bbd-88d7-452781fd505b" ma:termSetId="36c335b6-936d-4a43-84c0-b60786099d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5" nillable="true" ma:displayName="Taxonomy Catch All Column1" ma:hidden="true" ma:list="{85a75423-d5a2-44e8-9019-1474d0385a1b}" ma:internalName="TaxCatchAllLabel" ma:readOnly="true" ma:showField="CatchAllDataLabel" ma:web="309ea106-2a53-4bac-bf2a-c3e0296d3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CDocumentStatusTaxHTField0" ma:index="16" nillable="true" ma:taxonomy="true" ma:internalName="DCCDocumentStatusTaxHTField0" ma:taxonomyFieldName="DCCDocumentStatus" ma:displayName="Document Status" ma:readOnly="false" ma:default="" ma:fieldId="{f5f46dc2-fe38-46ff-9a0e-9e05826f4b0d}" ma:sspId="0e1c6c84-f403-4bbd-88d7-452781fd505b" ma:termSetId="ebae76e0-a2da-4e00-b8fe-cb90c59b09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martDCCSecurityClassificationTaxHTField0" ma:index="17" nillable="true" ma:taxonomy="true" ma:internalName="SmartDCCSecurityClassificationTaxHTField0" ma:taxonomyFieldName="SmartDCCSecurityClassification" ma:displayName="Security Classification" ma:indexed="true" ma:readOnly="false" ma:fieldId="{3e43b1f9-0d18-44d2-bac5-2e9e8a2947a1}" ma:sspId="0e1c6c84-f403-4bbd-88d7-452781fd505b" ma:termSetId="59549b20-0bdd-481f-91a7-af2e6fd791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martDCCDocumentTypeTaxHTField0" ma:index="18" nillable="true" ma:taxonomy="true" ma:internalName="SmartDCCDocumentTypeTaxHTField0" ma:taxonomyFieldName="SmartDCCDocumentType" ma:displayName="Document Type" ma:indexed="true" ma:readOnly="false" ma:fieldId="{6411331f-21b0-45cd-a1f2-c0d9013dd4f1}" ma:sspId="0e1c6c84-f403-4bbd-88d7-452781fd505b" ma:termSetId="07111426-f3e4-4c85-84d5-b8db9132d4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CCDepartmentTaxHTField0" ma:index="27" nillable="true" ma:taxonomy="true" ma:internalName="DCCDepartmentTaxHTField0" ma:taxonomyFieldName="DCCDepartment" ma:displayName="Department" ma:readOnly="false" ma:default="" ma:fieldId="{b9f9ec24-0bfc-45a9-abdd-d8372c6d0d69}" ma:sspId="0e1c6c84-f403-4bbd-88d7-452781fd505b" ma:termSetId="0f91fb79-d7ea-4103-af5c-528c8aa72c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85a75423-d5a2-44e8-9019-1474d0385a1b}" ma:internalName="TaxCatchAll" ma:readOnly="false" ma:showField="CatchAllData" ma:web="309ea106-2a53-4bac-bf2a-c3e0296d3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ea106-2a53-4bac-bf2a-c3e0296d36fe" elementFormDefault="qualified">
    <xsd:import namespace="http://schemas.microsoft.com/office/2006/documentManagement/types"/>
    <xsd:import namespace="http://schemas.microsoft.com/office/infopath/2007/PartnerControls"/>
    <xsd:element name="SmartDCCDescription" ma:index="7" nillable="true" ma:displayName="Description" ma:internalName="SmartDCCDescription" ma:readOnly="false">
      <xsd:simpleType>
        <xsd:restriction base="dms:Note"/>
      </xsd:simpleType>
    </xsd:element>
    <xsd:element name="SmartDCCOwner" ma:index="8" nillable="true" ma:displayName="Owner" ma:SharePointGroup="0" ma:internalName="SmartDCC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martDCCFunctionTaxHTField0" ma:index="20" nillable="true" ma:taxonomy="true" ma:internalName="SmartDCCFunctionTaxHTField0" ma:taxonomyFieldName="SmartDCCFunction" ma:displayName="Function" ma:indexed="true" ma:readOnly="false" ma:fieldId="{cb5e1249-2b07-409b-a531-37d473530b70}" ma:sspId="0e1c6c84-f403-4bbd-88d7-452781fd505b" ma:termSetId="1881f6d6-171f-4f1e-a9c9-ff9237e34d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martDCCOrganisationTaxHTField0" ma:index="22" nillable="true" ma:taxonomy="true" ma:internalName="SmartDCCOrganisationTaxHTField0" ma:taxonomyFieldName="SmartDCCOrganisation" ma:displayName="Organisation" ma:indexed="true" ma:readOnly="false" ma:fieldId="{d30944ae-58ec-4272-8d93-41b2bb968d59}" ma:sspId="0e1c6c84-f403-4bbd-88d7-452781fd505b" ma:termSetId="07cfbcfd-a7aa-4245-86f9-beb2d0e73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0e1c6c84-f403-4bbd-88d7-452781fd505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77b8c9b053541d682be06521c9f1825" ma:index="28" nillable="true" ma:taxonomy="true" ma:internalName="e77b8c9b053541d682be06521c9f1825" ma:taxonomyFieldName="Knowledge_x0020_Type" ma:displayName="Knowledge Type" ma:readOnly="false" ma:fieldId="{e77b8c9b-0535-41d6-82be-06521c9f1825}" ma:taxonomyMulti="true" ma:sspId="0e1c6c84-f403-4bbd-88d7-452781fd505b" ma:termSetId="59e2661e-88d2-417b-b639-9f26626cf1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e6685-9c9b-49ab-aaac-aa735d0744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CCDocumentStatusTaxHTField0 xmlns="af099861-8497-4a35-8ea8-f127fb0f0918">
      <Terms xmlns="http://schemas.microsoft.com/office/infopath/2007/PartnerControls"/>
    </DCCDocumentStatusTaxHTField0>
    <SmartDCCDescription xmlns="309ea106-2a53-4bac-bf2a-c3e0296d36fe" xsi:nil="true"/>
    <SmartDCCOrganisationTaxHTField0 xmlns="309ea106-2a53-4bac-bf2a-c3e0296d36fe">
      <Terms xmlns="http://schemas.microsoft.com/office/infopath/2007/PartnerControls"/>
    </SmartDCCOrganisationTaxHTField0>
    <e77b8c9b053541d682be06521c9f1825 xmlns="309ea106-2a53-4bac-bf2a-c3e0296d36fe">
      <Terms xmlns="http://schemas.microsoft.com/office/infopath/2007/PartnerControls"/>
    </e77b8c9b053541d682be06521c9f1825>
    <SmartDCCSecurityClassificationTaxHTField0 xmlns="af099861-8497-4a35-8ea8-f127fb0f0918">
      <Terms xmlns="http://schemas.microsoft.com/office/infopath/2007/PartnerControls"/>
    </SmartDCCSecurityClassificationTaxHTField0>
    <SmartDCCFunctionTaxHTField0 xmlns="309ea106-2a53-4bac-bf2a-c3e0296d36fe">
      <Terms xmlns="http://schemas.microsoft.com/office/infopath/2007/PartnerControls"/>
    </SmartDCCFunctionTaxHTField0>
    <DCCReleaseTaxHTField0 xmlns="af099861-8497-4a35-8ea8-f127fb0f0918">
      <Terms xmlns="http://schemas.microsoft.com/office/infopath/2007/PartnerControls"/>
    </DCCReleaseTaxHTField0>
    <DCCDepartmentTaxHTField0 xmlns="af099861-8497-4a35-8ea8-f127fb0f0918">
      <Terms xmlns="http://schemas.microsoft.com/office/infopath/2007/PartnerControls"/>
    </DCCDepartmentTaxHTField0>
    <SmartDCCOwner xmlns="309ea106-2a53-4bac-bf2a-c3e0296d36fe">
      <UserInfo>
        <DisplayName/>
        <AccountId xsi:nil="true"/>
        <AccountType/>
      </UserInfo>
    </SmartDCCOwner>
    <TaxKeywordTaxHTField xmlns="309ea106-2a53-4bac-bf2a-c3e0296d36fe">
      <Terms xmlns="http://schemas.microsoft.com/office/infopath/2007/PartnerControls"/>
    </TaxKeywordTaxHTField>
    <SmartDCCDocumentTypeTaxHTField0 xmlns="af099861-8497-4a35-8ea8-f127fb0f0918">
      <Terms xmlns="http://schemas.microsoft.com/office/infopath/2007/PartnerControls"/>
    </SmartDCCDocumentTypeTaxHTField0>
    <TaxCatchAll xmlns="af099861-8497-4a35-8ea8-f127fb0f0918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044D4C-6C35-428D-8F02-20330AB67C5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3E1BBCE-5E1A-4B9B-B256-399AF95E7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099861-8497-4a35-8ea8-f127fb0f0918"/>
    <ds:schemaRef ds:uri="309ea106-2a53-4bac-bf2a-c3e0296d36fe"/>
    <ds:schemaRef ds:uri="534e6685-9c9b-49ab-aaac-aa735d074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BB0B40-5C51-4655-8C4B-C21C7C8E481C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309ea106-2a53-4bac-bf2a-c3e0296d36fe"/>
    <ds:schemaRef ds:uri="http://schemas.openxmlformats.org/package/2006/metadata/core-properties"/>
    <ds:schemaRef ds:uri="http://schemas.microsoft.com/office/2006/documentManagement/types"/>
    <ds:schemaRef ds:uri="534e6685-9c9b-49ab-aaac-aa735d0744c4"/>
    <ds:schemaRef ds:uri="af099861-8497-4a35-8ea8-f127fb0f0918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2DEC45E-F17B-41C2-81CC-7ED0185CA9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1710</TotalTime>
  <Words>442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Rounded MT Bold</vt:lpstr>
      <vt:lpstr>Calibri</vt:lpstr>
      <vt:lpstr>Smart DCC</vt:lpstr>
      <vt:lpstr>Traffic Management</vt:lpstr>
      <vt:lpstr>Traffic Management Device Alerts </vt:lpstr>
      <vt:lpstr>Traffic Management SRV’s  </vt:lpstr>
      <vt:lpstr>Traffic Management The Problem  </vt:lpstr>
      <vt:lpstr>Traffic Management Actions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Hann</dc:creator>
  <cp:lastModifiedBy>Harry Jones</cp:lastModifiedBy>
  <cp:revision>227</cp:revision>
  <dcterms:created xsi:type="dcterms:W3CDTF">2019-01-31T11:09:37Z</dcterms:created>
  <dcterms:modified xsi:type="dcterms:W3CDTF">2019-11-19T10:18:12Z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0x0101003D99FF4BEE06314F802DDB72832DC48E006AC8A07AEE69AB4A92424CC3BF70A245</vt:lpwstr>
  </property>
  <property fmtid="{D5CDD505-2E9C-101B-9397-08002B2CF9AE}" pid="3" name="TaxKeyword">
    <vt:lpwstr/>
  </property>
</Properties>
</file>