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37"/>
  </p:notesMasterIdLst>
  <p:sldIdLst>
    <p:sldId id="1700" r:id="rId5"/>
    <p:sldId id="264" r:id="rId6"/>
    <p:sldId id="1707" r:id="rId7"/>
    <p:sldId id="1715" r:id="rId8"/>
    <p:sldId id="1716" r:id="rId9"/>
    <p:sldId id="1717" r:id="rId10"/>
    <p:sldId id="1722" r:id="rId11"/>
    <p:sldId id="1718" r:id="rId12"/>
    <p:sldId id="483" r:id="rId13"/>
    <p:sldId id="1719" r:id="rId14"/>
    <p:sldId id="487" r:id="rId15"/>
    <p:sldId id="1702" r:id="rId16"/>
    <p:sldId id="1720" r:id="rId17"/>
    <p:sldId id="1721" r:id="rId18"/>
    <p:sldId id="1723" r:id="rId19"/>
    <p:sldId id="1724" r:id="rId20"/>
    <p:sldId id="1725" r:id="rId21"/>
    <p:sldId id="1708" r:id="rId22"/>
    <p:sldId id="1727" r:id="rId23"/>
    <p:sldId id="1728" r:id="rId24"/>
    <p:sldId id="1701" r:id="rId25"/>
    <p:sldId id="1705" r:id="rId26"/>
    <p:sldId id="1704" r:id="rId27"/>
    <p:sldId id="1729" r:id="rId28"/>
    <p:sldId id="1733" r:id="rId29"/>
    <p:sldId id="1711" r:id="rId30"/>
    <p:sldId id="1736" r:id="rId31"/>
    <p:sldId id="1737" r:id="rId32"/>
    <p:sldId id="1732" r:id="rId33"/>
    <p:sldId id="1734" r:id="rId34"/>
    <p:sldId id="1735" r:id="rId35"/>
    <p:sldId id="173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1B58"/>
    <a:srgbClr val="1F144A"/>
    <a:srgbClr val="F5F5F5"/>
    <a:srgbClr val="861889"/>
    <a:srgbClr val="9CA299"/>
    <a:srgbClr val="5052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2" autoAdjust="0"/>
    <p:restoredTop sz="84788" autoAdjust="0"/>
  </p:normalViewPr>
  <p:slideViewPr>
    <p:cSldViewPr snapToGrid="0" snapToObjects="1">
      <p:cViewPr varScale="1">
        <p:scale>
          <a:sx n="93" d="100"/>
          <a:sy n="93" d="100"/>
        </p:scale>
        <p:origin x="708" y="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charts/_rels/chart1.xml.rels><?xml version="1.0" encoding="UTF-8" standalone="yes"?>
<Relationships xmlns="http://schemas.openxmlformats.org/package/2006/relationships"><Relationship Id="rId3" Type="http://schemas.openxmlformats.org/officeDocument/2006/relationships/oleObject" Target="https://capita-my.sharepoint.com/personal/p10450890_capita_co_uk/Documents/IAN/Customers/8F3E/8F3E%20tracker%2028-Oct-19.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8014</a:t>
            </a:r>
            <a:r>
              <a:rPr lang="en-GB" baseline="0" dirty="0"/>
              <a:t> + </a:t>
            </a:r>
            <a:r>
              <a:rPr lang="en-GB" dirty="0"/>
              <a:t>8015 Device Alert Volume Over Time</a:t>
            </a:r>
          </a:p>
        </c:rich>
      </c:tx>
      <c:layout>
        <c:manualLayout>
          <c:xMode val="edge"/>
          <c:yMode val="edge"/>
          <c:x val="0.30874990858340851"/>
          <c:y val="2.011494252873563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6"/>
          <c:order val="0"/>
          <c:tx>
            <c:v>Actual Alert Volume</c:v>
          </c:tx>
          <c:spPr>
            <a:ln w="28575" cap="rnd">
              <a:solidFill>
                <a:schemeClr val="accent1">
                  <a:lumMod val="60000"/>
                </a:schemeClr>
              </a:solidFill>
              <a:round/>
            </a:ln>
            <a:effectLst/>
          </c:spPr>
          <c:marker>
            <c:symbol val="none"/>
          </c:marker>
          <c:cat>
            <c:numRef>
              <c:f>'[8F3E tracker 28-Oct-19.xlsx]Values'!$Q$1:$DJ$1</c:f>
              <c:numCache>
                <c:formatCode>m/d/yyyy\ h:mm</c:formatCode>
                <c:ptCount val="98"/>
                <c:pt idx="0">
                  <c:v>43672.3125</c:v>
                </c:pt>
                <c:pt idx="1">
                  <c:v>43673.3125</c:v>
                </c:pt>
                <c:pt idx="2">
                  <c:v>43674.3125</c:v>
                </c:pt>
                <c:pt idx="3">
                  <c:v>43675.3125</c:v>
                </c:pt>
                <c:pt idx="4">
                  <c:v>43676.3125</c:v>
                </c:pt>
                <c:pt idx="5">
                  <c:v>43677.3125</c:v>
                </c:pt>
                <c:pt idx="6">
                  <c:v>43678.3125</c:v>
                </c:pt>
                <c:pt idx="7">
                  <c:v>43679.3125</c:v>
                </c:pt>
                <c:pt idx="8">
                  <c:v>43680.3125</c:v>
                </c:pt>
                <c:pt idx="9">
                  <c:v>43681.3125</c:v>
                </c:pt>
                <c:pt idx="10">
                  <c:v>43682.3125</c:v>
                </c:pt>
                <c:pt idx="11">
                  <c:v>43683.3125</c:v>
                </c:pt>
                <c:pt idx="12">
                  <c:v>43684.3125</c:v>
                </c:pt>
                <c:pt idx="13">
                  <c:v>43685.3125</c:v>
                </c:pt>
                <c:pt idx="14">
                  <c:v>43686.3125</c:v>
                </c:pt>
                <c:pt idx="15">
                  <c:v>43687.3125</c:v>
                </c:pt>
                <c:pt idx="16">
                  <c:v>43688.3125</c:v>
                </c:pt>
                <c:pt idx="17">
                  <c:v>43689.3125</c:v>
                </c:pt>
                <c:pt idx="18">
                  <c:v>43690.3125</c:v>
                </c:pt>
                <c:pt idx="19">
                  <c:v>43691.3125</c:v>
                </c:pt>
                <c:pt idx="20">
                  <c:v>43692.3125</c:v>
                </c:pt>
                <c:pt idx="21">
                  <c:v>43693.3125</c:v>
                </c:pt>
                <c:pt idx="22">
                  <c:v>43694.3125</c:v>
                </c:pt>
                <c:pt idx="23">
                  <c:v>43695.3125</c:v>
                </c:pt>
                <c:pt idx="24">
                  <c:v>43696.3125</c:v>
                </c:pt>
                <c:pt idx="25">
                  <c:v>43697.3125</c:v>
                </c:pt>
                <c:pt idx="26">
                  <c:v>43698.3125</c:v>
                </c:pt>
                <c:pt idx="27">
                  <c:v>43699.3125</c:v>
                </c:pt>
                <c:pt idx="28">
                  <c:v>43700.3125</c:v>
                </c:pt>
                <c:pt idx="29">
                  <c:v>43701.3125</c:v>
                </c:pt>
                <c:pt idx="30">
                  <c:v>43702.3125</c:v>
                </c:pt>
                <c:pt idx="31">
                  <c:v>43703.3125</c:v>
                </c:pt>
                <c:pt idx="32">
                  <c:v>43704.3125</c:v>
                </c:pt>
                <c:pt idx="33">
                  <c:v>43705.3125</c:v>
                </c:pt>
                <c:pt idx="34">
                  <c:v>43706.3125</c:v>
                </c:pt>
                <c:pt idx="35">
                  <c:v>43707.3125</c:v>
                </c:pt>
                <c:pt idx="36">
                  <c:v>43708.3125</c:v>
                </c:pt>
                <c:pt idx="37">
                  <c:v>43709.3125</c:v>
                </c:pt>
                <c:pt idx="38">
                  <c:v>43710.3125</c:v>
                </c:pt>
                <c:pt idx="39">
                  <c:v>43711.3125</c:v>
                </c:pt>
                <c:pt idx="40">
                  <c:v>43712.3125</c:v>
                </c:pt>
                <c:pt idx="41">
                  <c:v>43713.3125</c:v>
                </c:pt>
                <c:pt idx="42">
                  <c:v>43714.3125</c:v>
                </c:pt>
                <c:pt idx="43">
                  <c:v>43715.3125</c:v>
                </c:pt>
                <c:pt idx="44">
                  <c:v>43716.3125</c:v>
                </c:pt>
                <c:pt idx="45">
                  <c:v>43717.3125</c:v>
                </c:pt>
                <c:pt idx="46">
                  <c:v>43718.3125</c:v>
                </c:pt>
                <c:pt idx="47">
                  <c:v>43719.3125</c:v>
                </c:pt>
                <c:pt idx="48">
                  <c:v>43720.3125</c:v>
                </c:pt>
                <c:pt idx="49">
                  <c:v>43721.3125</c:v>
                </c:pt>
                <c:pt idx="50">
                  <c:v>43722.3125</c:v>
                </c:pt>
                <c:pt idx="51">
                  <c:v>43723.3125</c:v>
                </c:pt>
                <c:pt idx="52">
                  <c:v>43724.3125</c:v>
                </c:pt>
                <c:pt idx="53">
                  <c:v>43725.3125</c:v>
                </c:pt>
                <c:pt idx="54">
                  <c:v>43726.3125</c:v>
                </c:pt>
                <c:pt idx="55">
                  <c:v>43727.3125</c:v>
                </c:pt>
                <c:pt idx="56">
                  <c:v>43728.3125</c:v>
                </c:pt>
                <c:pt idx="57">
                  <c:v>43729.3125</c:v>
                </c:pt>
                <c:pt idx="58">
                  <c:v>43730.3125</c:v>
                </c:pt>
                <c:pt idx="59">
                  <c:v>43731.3125</c:v>
                </c:pt>
                <c:pt idx="60">
                  <c:v>43732.3125</c:v>
                </c:pt>
                <c:pt idx="61">
                  <c:v>43733.3125</c:v>
                </c:pt>
                <c:pt idx="62">
                  <c:v>43734.3125</c:v>
                </c:pt>
                <c:pt idx="63">
                  <c:v>43735.3125</c:v>
                </c:pt>
                <c:pt idx="64">
                  <c:v>43736.3125</c:v>
                </c:pt>
                <c:pt idx="65">
                  <c:v>43737.3125</c:v>
                </c:pt>
                <c:pt idx="66">
                  <c:v>43738.3125</c:v>
                </c:pt>
                <c:pt idx="67">
                  <c:v>43739.3125</c:v>
                </c:pt>
                <c:pt idx="68">
                  <c:v>43740.3125</c:v>
                </c:pt>
                <c:pt idx="69">
                  <c:v>43741.3125</c:v>
                </c:pt>
                <c:pt idx="70">
                  <c:v>43742.3125</c:v>
                </c:pt>
                <c:pt idx="71">
                  <c:v>43743.3125</c:v>
                </c:pt>
                <c:pt idx="72">
                  <c:v>43744.3125</c:v>
                </c:pt>
                <c:pt idx="73">
                  <c:v>43745.3125</c:v>
                </c:pt>
                <c:pt idx="74">
                  <c:v>43746.3125</c:v>
                </c:pt>
                <c:pt idx="75">
                  <c:v>43747.3125</c:v>
                </c:pt>
                <c:pt idx="76">
                  <c:v>43748.3125</c:v>
                </c:pt>
                <c:pt idx="77">
                  <c:v>43749.3125</c:v>
                </c:pt>
                <c:pt idx="78">
                  <c:v>43750.3125</c:v>
                </c:pt>
                <c:pt idx="79">
                  <c:v>43751.3125</c:v>
                </c:pt>
                <c:pt idx="80">
                  <c:v>43752.3125</c:v>
                </c:pt>
                <c:pt idx="81">
                  <c:v>43753.3125</c:v>
                </c:pt>
                <c:pt idx="82">
                  <c:v>43754.3125</c:v>
                </c:pt>
                <c:pt idx="83">
                  <c:v>43755.3125</c:v>
                </c:pt>
                <c:pt idx="84">
                  <c:v>43756.3125</c:v>
                </c:pt>
                <c:pt idx="85">
                  <c:v>43757.3125</c:v>
                </c:pt>
                <c:pt idx="86">
                  <c:v>43758.3125</c:v>
                </c:pt>
                <c:pt idx="87">
                  <c:v>43759.3125</c:v>
                </c:pt>
                <c:pt idx="88">
                  <c:v>43760.3125</c:v>
                </c:pt>
                <c:pt idx="89">
                  <c:v>43761.3125</c:v>
                </c:pt>
                <c:pt idx="90">
                  <c:v>43762.3125</c:v>
                </c:pt>
                <c:pt idx="91">
                  <c:v>43763.3125</c:v>
                </c:pt>
                <c:pt idx="92">
                  <c:v>43764.3125</c:v>
                </c:pt>
                <c:pt idx="93">
                  <c:v>43765.3125</c:v>
                </c:pt>
                <c:pt idx="94">
                  <c:v>43766.3125</c:v>
                </c:pt>
                <c:pt idx="95">
                  <c:v>43767.3125</c:v>
                </c:pt>
                <c:pt idx="96">
                  <c:v>43768.3125</c:v>
                </c:pt>
                <c:pt idx="97">
                  <c:v>43769.3125</c:v>
                </c:pt>
              </c:numCache>
            </c:numRef>
          </c:cat>
          <c:val>
            <c:numRef>
              <c:f>'[8F3E tracker 28-Oct-19.xlsx]Values'!$Q$40:$DJ$40</c:f>
              <c:numCache>
                <c:formatCode>General</c:formatCode>
                <c:ptCount val="98"/>
                <c:pt idx="0">
                  <c:v>3256032</c:v>
                </c:pt>
                <c:pt idx="2">
                  <c:v>3333888</c:v>
                </c:pt>
                <c:pt idx="3">
                  <c:v>4058880</c:v>
                </c:pt>
                <c:pt idx="4">
                  <c:v>3721632</c:v>
                </c:pt>
                <c:pt idx="5">
                  <c:v>3840000</c:v>
                </c:pt>
                <c:pt idx="6">
                  <c:v>4032000</c:v>
                </c:pt>
                <c:pt idx="7">
                  <c:v>4037760</c:v>
                </c:pt>
                <c:pt idx="11">
                  <c:v>4258464</c:v>
                </c:pt>
                <c:pt idx="12">
                  <c:v>4320000</c:v>
                </c:pt>
                <c:pt idx="13">
                  <c:v>4320000</c:v>
                </c:pt>
                <c:pt idx="14">
                  <c:v>4136640</c:v>
                </c:pt>
                <c:pt idx="17">
                  <c:v>4516320</c:v>
                </c:pt>
                <c:pt idx="18">
                  <c:v>4608000</c:v>
                </c:pt>
                <c:pt idx="19">
                  <c:v>4608000</c:v>
                </c:pt>
                <c:pt idx="20">
                  <c:v>4800000</c:v>
                </c:pt>
                <c:pt idx="21">
                  <c:v>4800000</c:v>
                </c:pt>
                <c:pt idx="22">
                  <c:v>4512000</c:v>
                </c:pt>
                <c:pt idx="23">
                  <c:v>4416000</c:v>
                </c:pt>
                <c:pt idx="24">
                  <c:v>4800000</c:v>
                </c:pt>
                <c:pt idx="25">
                  <c:v>4992000</c:v>
                </c:pt>
                <c:pt idx="26">
                  <c:v>4992000</c:v>
                </c:pt>
                <c:pt idx="27">
                  <c:v>5184000</c:v>
                </c:pt>
                <c:pt idx="28">
                  <c:v>5097600</c:v>
                </c:pt>
                <c:pt idx="30">
                  <c:v>4512000</c:v>
                </c:pt>
                <c:pt idx="31">
                  <c:v>4416000</c:v>
                </c:pt>
                <c:pt idx="32">
                  <c:v>4800000</c:v>
                </c:pt>
                <c:pt idx="33">
                  <c:v>4857600</c:v>
                </c:pt>
                <c:pt idx="34">
                  <c:v>5184000</c:v>
                </c:pt>
                <c:pt idx="36">
                  <c:v>4992000</c:v>
                </c:pt>
                <c:pt idx="37">
                  <c:v>4896000</c:v>
                </c:pt>
                <c:pt idx="38">
                  <c:v>5664000</c:v>
                </c:pt>
                <c:pt idx="39">
                  <c:v>5760000</c:v>
                </c:pt>
                <c:pt idx="41">
                  <c:v>5952000</c:v>
                </c:pt>
                <c:pt idx="42">
                  <c:v>5904000</c:v>
                </c:pt>
                <c:pt idx="43">
                  <c:v>5472000</c:v>
                </c:pt>
                <c:pt idx="44">
                  <c:v>5376000</c:v>
                </c:pt>
                <c:pt idx="45">
                  <c:v>5952000</c:v>
                </c:pt>
                <c:pt idx="46">
                  <c:v>6134400</c:v>
                </c:pt>
                <c:pt idx="47">
                  <c:v>5932800</c:v>
                </c:pt>
                <c:pt idx="48">
                  <c:v>6134400</c:v>
                </c:pt>
                <c:pt idx="49">
                  <c:v>6144000</c:v>
                </c:pt>
                <c:pt idx="50">
                  <c:v>5760000</c:v>
                </c:pt>
                <c:pt idx="52">
                  <c:v>6144000</c:v>
                </c:pt>
                <c:pt idx="53">
                  <c:v>6240000</c:v>
                </c:pt>
                <c:pt idx="54">
                  <c:v>6336000</c:v>
                </c:pt>
                <c:pt idx="55">
                  <c:v>6364800</c:v>
                </c:pt>
                <c:pt idx="56">
                  <c:v>6374400</c:v>
                </c:pt>
                <c:pt idx="60">
                  <c:v>5760000</c:v>
                </c:pt>
                <c:pt idx="61">
                  <c:v>6048000</c:v>
                </c:pt>
                <c:pt idx="62">
                  <c:v>5952000</c:v>
                </c:pt>
                <c:pt idx="63">
                  <c:v>6240000</c:v>
                </c:pt>
                <c:pt idx="64">
                  <c:v>5856000</c:v>
                </c:pt>
                <c:pt idx="65">
                  <c:v>6240000</c:v>
                </c:pt>
                <c:pt idx="66">
                  <c:v>6201600</c:v>
                </c:pt>
                <c:pt idx="67">
                  <c:v>6144000</c:v>
                </c:pt>
                <c:pt idx="68">
                  <c:v>6393600</c:v>
                </c:pt>
                <c:pt idx="69">
                  <c:v>6355200</c:v>
                </c:pt>
                <c:pt idx="70">
                  <c:v>6240000</c:v>
                </c:pt>
                <c:pt idx="71">
                  <c:v>6048000</c:v>
                </c:pt>
                <c:pt idx="72">
                  <c:v>5856000</c:v>
                </c:pt>
                <c:pt idx="73">
                  <c:v>6144000</c:v>
                </c:pt>
                <c:pt idx="74">
                  <c:v>6337056</c:v>
                </c:pt>
                <c:pt idx="75">
                  <c:v>6240000</c:v>
                </c:pt>
                <c:pt idx="76">
                  <c:v>6412800</c:v>
                </c:pt>
                <c:pt idx="77">
                  <c:v>5403072</c:v>
                </c:pt>
                <c:pt idx="78">
                  <c:v>5280000</c:v>
                </c:pt>
                <c:pt idx="79">
                  <c:v>5088000</c:v>
                </c:pt>
                <c:pt idx="80">
                  <c:v>5166144</c:v>
                </c:pt>
                <c:pt idx="81">
                  <c:v>5145600</c:v>
                </c:pt>
                <c:pt idx="82">
                  <c:v>5001600</c:v>
                </c:pt>
                <c:pt idx="83">
                  <c:v>5088000</c:v>
                </c:pt>
                <c:pt idx="84">
                  <c:v>4992000</c:v>
                </c:pt>
                <c:pt idx="85">
                  <c:v>5280000</c:v>
                </c:pt>
                <c:pt idx="86">
                  <c:v>5280000</c:v>
                </c:pt>
                <c:pt idx="87">
                  <c:v>5568000</c:v>
                </c:pt>
                <c:pt idx="88">
                  <c:v>4992000</c:v>
                </c:pt>
                <c:pt idx="89">
                  <c:v>5424000</c:v>
                </c:pt>
                <c:pt idx="90">
                  <c:v>4588800</c:v>
                </c:pt>
                <c:pt idx="91">
                  <c:v>4560000</c:v>
                </c:pt>
                <c:pt idx="92">
                  <c:v>4568832</c:v>
                </c:pt>
                <c:pt idx="93">
                  <c:v>4676928</c:v>
                </c:pt>
                <c:pt idx="94">
                  <c:v>4706592</c:v>
                </c:pt>
              </c:numCache>
            </c:numRef>
          </c:val>
          <c:smooth val="0"/>
          <c:extLst xmlns:c15="http://schemas.microsoft.com/office/drawing/2012/chart">
            <c:ext xmlns:c16="http://schemas.microsoft.com/office/drawing/2014/chart" uri="{C3380CC4-5D6E-409C-BE32-E72D297353CC}">
              <c16:uniqueId val="{00000000-E139-44EF-A645-99D0ED100EE1}"/>
            </c:ext>
          </c:extLst>
        </c:ser>
        <c:ser>
          <c:idx val="0"/>
          <c:order val="3"/>
          <c:tx>
            <c:v>Predicted Alert Volume</c:v>
          </c:tx>
          <c:spPr>
            <a:ln w="28575" cap="rnd">
              <a:solidFill>
                <a:schemeClr val="bg1">
                  <a:lumMod val="75000"/>
                </a:schemeClr>
              </a:solidFill>
              <a:prstDash val="sysDash"/>
              <a:round/>
            </a:ln>
            <a:effectLst/>
          </c:spPr>
          <c:marker>
            <c:symbol val="none"/>
          </c:marker>
          <c:cat>
            <c:numRef>
              <c:f>'[8F3E tracker 28-Oct-19.xlsx]Values'!$Q$1:$DJ$1</c:f>
              <c:numCache>
                <c:formatCode>m/d/yyyy\ h:mm</c:formatCode>
                <c:ptCount val="98"/>
                <c:pt idx="0">
                  <c:v>43672.3125</c:v>
                </c:pt>
                <c:pt idx="1">
                  <c:v>43673.3125</c:v>
                </c:pt>
                <c:pt idx="2">
                  <c:v>43674.3125</c:v>
                </c:pt>
                <c:pt idx="3">
                  <c:v>43675.3125</c:v>
                </c:pt>
                <c:pt idx="4">
                  <c:v>43676.3125</c:v>
                </c:pt>
                <c:pt idx="5">
                  <c:v>43677.3125</c:v>
                </c:pt>
                <c:pt idx="6">
                  <c:v>43678.3125</c:v>
                </c:pt>
                <c:pt idx="7">
                  <c:v>43679.3125</c:v>
                </c:pt>
                <c:pt idx="8">
                  <c:v>43680.3125</c:v>
                </c:pt>
                <c:pt idx="9">
                  <c:v>43681.3125</c:v>
                </c:pt>
                <c:pt idx="10">
                  <c:v>43682.3125</c:v>
                </c:pt>
                <c:pt idx="11">
                  <c:v>43683.3125</c:v>
                </c:pt>
                <c:pt idx="12">
                  <c:v>43684.3125</c:v>
                </c:pt>
                <c:pt idx="13">
                  <c:v>43685.3125</c:v>
                </c:pt>
                <c:pt idx="14">
                  <c:v>43686.3125</c:v>
                </c:pt>
                <c:pt idx="15">
                  <c:v>43687.3125</c:v>
                </c:pt>
                <c:pt idx="16">
                  <c:v>43688.3125</c:v>
                </c:pt>
                <c:pt idx="17">
                  <c:v>43689.3125</c:v>
                </c:pt>
                <c:pt idx="18">
                  <c:v>43690.3125</c:v>
                </c:pt>
                <c:pt idx="19">
                  <c:v>43691.3125</c:v>
                </c:pt>
                <c:pt idx="20">
                  <c:v>43692.3125</c:v>
                </c:pt>
                <c:pt idx="21">
                  <c:v>43693.3125</c:v>
                </c:pt>
                <c:pt idx="22">
                  <c:v>43694.3125</c:v>
                </c:pt>
                <c:pt idx="23">
                  <c:v>43695.3125</c:v>
                </c:pt>
                <c:pt idx="24">
                  <c:v>43696.3125</c:v>
                </c:pt>
                <c:pt idx="25">
                  <c:v>43697.3125</c:v>
                </c:pt>
                <c:pt idx="26">
                  <c:v>43698.3125</c:v>
                </c:pt>
                <c:pt idx="27">
                  <c:v>43699.3125</c:v>
                </c:pt>
                <c:pt idx="28">
                  <c:v>43700.3125</c:v>
                </c:pt>
                <c:pt idx="29">
                  <c:v>43701.3125</c:v>
                </c:pt>
                <c:pt idx="30">
                  <c:v>43702.3125</c:v>
                </c:pt>
                <c:pt idx="31">
                  <c:v>43703.3125</c:v>
                </c:pt>
                <c:pt idx="32">
                  <c:v>43704.3125</c:v>
                </c:pt>
                <c:pt idx="33">
                  <c:v>43705.3125</c:v>
                </c:pt>
                <c:pt idx="34">
                  <c:v>43706.3125</c:v>
                </c:pt>
                <c:pt idx="35">
                  <c:v>43707.3125</c:v>
                </c:pt>
                <c:pt idx="36">
                  <c:v>43708.3125</c:v>
                </c:pt>
                <c:pt idx="37">
                  <c:v>43709.3125</c:v>
                </c:pt>
                <c:pt idx="38">
                  <c:v>43710.3125</c:v>
                </c:pt>
                <c:pt idx="39">
                  <c:v>43711.3125</c:v>
                </c:pt>
                <c:pt idx="40">
                  <c:v>43712.3125</c:v>
                </c:pt>
                <c:pt idx="41">
                  <c:v>43713.3125</c:v>
                </c:pt>
                <c:pt idx="42">
                  <c:v>43714.3125</c:v>
                </c:pt>
                <c:pt idx="43">
                  <c:v>43715.3125</c:v>
                </c:pt>
                <c:pt idx="44">
                  <c:v>43716.3125</c:v>
                </c:pt>
                <c:pt idx="45">
                  <c:v>43717.3125</c:v>
                </c:pt>
                <c:pt idx="46">
                  <c:v>43718.3125</c:v>
                </c:pt>
                <c:pt idx="47">
                  <c:v>43719.3125</c:v>
                </c:pt>
                <c:pt idx="48">
                  <c:v>43720.3125</c:v>
                </c:pt>
                <c:pt idx="49">
                  <c:v>43721.3125</c:v>
                </c:pt>
                <c:pt idx="50">
                  <c:v>43722.3125</c:v>
                </c:pt>
                <c:pt idx="51">
                  <c:v>43723.3125</c:v>
                </c:pt>
                <c:pt idx="52">
                  <c:v>43724.3125</c:v>
                </c:pt>
                <c:pt idx="53">
                  <c:v>43725.3125</c:v>
                </c:pt>
                <c:pt idx="54">
                  <c:v>43726.3125</c:v>
                </c:pt>
                <c:pt idx="55">
                  <c:v>43727.3125</c:v>
                </c:pt>
                <c:pt idx="56">
                  <c:v>43728.3125</c:v>
                </c:pt>
                <c:pt idx="57">
                  <c:v>43729.3125</c:v>
                </c:pt>
                <c:pt idx="58">
                  <c:v>43730.3125</c:v>
                </c:pt>
                <c:pt idx="59">
                  <c:v>43731.3125</c:v>
                </c:pt>
                <c:pt idx="60">
                  <c:v>43732.3125</c:v>
                </c:pt>
                <c:pt idx="61">
                  <c:v>43733.3125</c:v>
                </c:pt>
                <c:pt idx="62">
                  <c:v>43734.3125</c:v>
                </c:pt>
                <c:pt idx="63">
                  <c:v>43735.3125</c:v>
                </c:pt>
                <c:pt idx="64">
                  <c:v>43736.3125</c:v>
                </c:pt>
                <c:pt idx="65">
                  <c:v>43737.3125</c:v>
                </c:pt>
                <c:pt idx="66">
                  <c:v>43738.3125</c:v>
                </c:pt>
                <c:pt idx="67">
                  <c:v>43739.3125</c:v>
                </c:pt>
                <c:pt idx="68">
                  <c:v>43740.3125</c:v>
                </c:pt>
                <c:pt idx="69">
                  <c:v>43741.3125</c:v>
                </c:pt>
                <c:pt idx="70">
                  <c:v>43742.3125</c:v>
                </c:pt>
                <c:pt idx="71">
                  <c:v>43743.3125</c:v>
                </c:pt>
                <c:pt idx="72">
                  <c:v>43744.3125</c:v>
                </c:pt>
                <c:pt idx="73">
                  <c:v>43745.3125</c:v>
                </c:pt>
                <c:pt idx="74">
                  <c:v>43746.3125</c:v>
                </c:pt>
                <c:pt idx="75">
                  <c:v>43747.3125</c:v>
                </c:pt>
                <c:pt idx="76">
                  <c:v>43748.3125</c:v>
                </c:pt>
                <c:pt idx="77">
                  <c:v>43749.3125</c:v>
                </c:pt>
                <c:pt idx="78">
                  <c:v>43750.3125</c:v>
                </c:pt>
                <c:pt idx="79">
                  <c:v>43751.3125</c:v>
                </c:pt>
                <c:pt idx="80">
                  <c:v>43752.3125</c:v>
                </c:pt>
                <c:pt idx="81">
                  <c:v>43753.3125</c:v>
                </c:pt>
                <c:pt idx="82">
                  <c:v>43754.3125</c:v>
                </c:pt>
                <c:pt idx="83">
                  <c:v>43755.3125</c:v>
                </c:pt>
                <c:pt idx="84">
                  <c:v>43756.3125</c:v>
                </c:pt>
                <c:pt idx="85">
                  <c:v>43757.3125</c:v>
                </c:pt>
                <c:pt idx="86">
                  <c:v>43758.3125</c:v>
                </c:pt>
                <c:pt idx="87">
                  <c:v>43759.3125</c:v>
                </c:pt>
                <c:pt idx="88">
                  <c:v>43760.3125</c:v>
                </c:pt>
                <c:pt idx="89">
                  <c:v>43761.3125</c:v>
                </c:pt>
                <c:pt idx="90">
                  <c:v>43762.3125</c:v>
                </c:pt>
                <c:pt idx="91">
                  <c:v>43763.3125</c:v>
                </c:pt>
                <c:pt idx="92">
                  <c:v>43764.3125</c:v>
                </c:pt>
                <c:pt idx="93">
                  <c:v>43765.3125</c:v>
                </c:pt>
                <c:pt idx="94">
                  <c:v>43766.3125</c:v>
                </c:pt>
                <c:pt idx="95">
                  <c:v>43767.3125</c:v>
                </c:pt>
                <c:pt idx="96">
                  <c:v>43768.3125</c:v>
                </c:pt>
                <c:pt idx="97">
                  <c:v>43769.3125</c:v>
                </c:pt>
              </c:numCache>
            </c:numRef>
          </c:cat>
          <c:val>
            <c:numRef>
              <c:f>'[8F3E tracker 28-Oct-19.xlsx]Values'!$Q$41:$DJ$41</c:f>
              <c:numCache>
                <c:formatCode>General</c:formatCode>
                <c:ptCount val="98"/>
                <c:pt idx="76">
                  <c:v>6412800</c:v>
                </c:pt>
                <c:pt idx="97">
                  <c:v>3000000</c:v>
                </c:pt>
              </c:numCache>
            </c:numRef>
          </c:val>
          <c:smooth val="0"/>
          <c:extLst>
            <c:ext xmlns:c16="http://schemas.microsoft.com/office/drawing/2014/chart" uri="{C3380CC4-5D6E-409C-BE32-E72D297353CC}">
              <c16:uniqueId val="{00000001-E139-44EF-A645-99D0ED100EE1}"/>
            </c:ext>
          </c:extLst>
        </c:ser>
        <c:dLbls>
          <c:showLegendKey val="0"/>
          <c:showVal val="0"/>
          <c:showCatName val="0"/>
          <c:showSerName val="0"/>
          <c:showPercent val="0"/>
          <c:showBubbleSize val="0"/>
        </c:dLbls>
        <c:smooth val="0"/>
        <c:axId val="452640840"/>
        <c:axId val="710709848"/>
        <c:extLst>
          <c:ext xmlns:c15="http://schemas.microsoft.com/office/drawing/2012/chart" uri="{02D57815-91ED-43cb-92C2-25804820EDAC}">
            <c15:filteredLineSeries>
              <c15:ser>
                <c:idx val="4"/>
                <c:order val="1"/>
                <c:tx>
                  <c:strRef>
                    <c:extLst>
                      <c:ext uri="{02D57815-91ED-43cb-92C2-25804820EDAC}">
                        <c15:formulaRef>
                          <c15:sqref>'[8F3E tracker 28-Oct-19.xlsx]Values'!$A$38</c15:sqref>
                        </c15:formulaRef>
                      </c:ext>
                    </c:extLst>
                    <c:strCache>
                      <c:ptCount val="1"/>
                      <c:pt idx="0">
                        <c:v>8014</c:v>
                      </c:pt>
                    </c:strCache>
                  </c:strRef>
                </c:tx>
                <c:spPr>
                  <a:ln w="28575" cap="rnd">
                    <a:solidFill>
                      <a:schemeClr val="accent5"/>
                    </a:solidFill>
                    <a:round/>
                  </a:ln>
                  <a:effectLst/>
                </c:spPr>
                <c:marker>
                  <c:symbol val="none"/>
                </c:marker>
                <c:cat>
                  <c:numRef>
                    <c:extLst>
                      <c:ext uri="{02D57815-91ED-43cb-92C2-25804820EDAC}">
                        <c15:formulaRef>
                          <c15:sqref>'[8F3E tracker 28-Oct-19.xlsx]Values'!$Q$1:$DJ$1</c15:sqref>
                        </c15:formulaRef>
                      </c:ext>
                    </c:extLst>
                    <c:numCache>
                      <c:formatCode>m/d/yyyy\ h:mm</c:formatCode>
                      <c:ptCount val="98"/>
                      <c:pt idx="0">
                        <c:v>43672.3125</c:v>
                      </c:pt>
                      <c:pt idx="1">
                        <c:v>43673.3125</c:v>
                      </c:pt>
                      <c:pt idx="2">
                        <c:v>43674.3125</c:v>
                      </c:pt>
                      <c:pt idx="3">
                        <c:v>43675.3125</c:v>
                      </c:pt>
                      <c:pt idx="4">
                        <c:v>43676.3125</c:v>
                      </c:pt>
                      <c:pt idx="5">
                        <c:v>43677.3125</c:v>
                      </c:pt>
                      <c:pt idx="6">
                        <c:v>43678.3125</c:v>
                      </c:pt>
                      <c:pt idx="7">
                        <c:v>43679.3125</c:v>
                      </c:pt>
                      <c:pt idx="8">
                        <c:v>43680.3125</c:v>
                      </c:pt>
                      <c:pt idx="9">
                        <c:v>43681.3125</c:v>
                      </c:pt>
                      <c:pt idx="10">
                        <c:v>43682.3125</c:v>
                      </c:pt>
                      <c:pt idx="11">
                        <c:v>43683.3125</c:v>
                      </c:pt>
                      <c:pt idx="12">
                        <c:v>43684.3125</c:v>
                      </c:pt>
                      <c:pt idx="13">
                        <c:v>43685.3125</c:v>
                      </c:pt>
                      <c:pt idx="14">
                        <c:v>43686.3125</c:v>
                      </c:pt>
                      <c:pt idx="15">
                        <c:v>43687.3125</c:v>
                      </c:pt>
                      <c:pt idx="16">
                        <c:v>43688.3125</c:v>
                      </c:pt>
                      <c:pt idx="17">
                        <c:v>43689.3125</c:v>
                      </c:pt>
                      <c:pt idx="18">
                        <c:v>43690.3125</c:v>
                      </c:pt>
                      <c:pt idx="19">
                        <c:v>43691.3125</c:v>
                      </c:pt>
                      <c:pt idx="20">
                        <c:v>43692.3125</c:v>
                      </c:pt>
                      <c:pt idx="21">
                        <c:v>43693.3125</c:v>
                      </c:pt>
                      <c:pt idx="22">
                        <c:v>43694.3125</c:v>
                      </c:pt>
                      <c:pt idx="23">
                        <c:v>43695.3125</c:v>
                      </c:pt>
                      <c:pt idx="24">
                        <c:v>43696.3125</c:v>
                      </c:pt>
                      <c:pt idx="25">
                        <c:v>43697.3125</c:v>
                      </c:pt>
                      <c:pt idx="26">
                        <c:v>43698.3125</c:v>
                      </c:pt>
                      <c:pt idx="27">
                        <c:v>43699.3125</c:v>
                      </c:pt>
                      <c:pt idx="28">
                        <c:v>43700.3125</c:v>
                      </c:pt>
                      <c:pt idx="29">
                        <c:v>43701.3125</c:v>
                      </c:pt>
                      <c:pt idx="30">
                        <c:v>43702.3125</c:v>
                      </c:pt>
                      <c:pt idx="31">
                        <c:v>43703.3125</c:v>
                      </c:pt>
                      <c:pt idx="32">
                        <c:v>43704.3125</c:v>
                      </c:pt>
                      <c:pt idx="33">
                        <c:v>43705.3125</c:v>
                      </c:pt>
                      <c:pt idx="34">
                        <c:v>43706.3125</c:v>
                      </c:pt>
                      <c:pt idx="35">
                        <c:v>43707.3125</c:v>
                      </c:pt>
                      <c:pt idx="36">
                        <c:v>43708.3125</c:v>
                      </c:pt>
                      <c:pt idx="37">
                        <c:v>43709.3125</c:v>
                      </c:pt>
                      <c:pt idx="38">
                        <c:v>43710.3125</c:v>
                      </c:pt>
                      <c:pt idx="39">
                        <c:v>43711.3125</c:v>
                      </c:pt>
                      <c:pt idx="40">
                        <c:v>43712.3125</c:v>
                      </c:pt>
                      <c:pt idx="41">
                        <c:v>43713.3125</c:v>
                      </c:pt>
                      <c:pt idx="42">
                        <c:v>43714.3125</c:v>
                      </c:pt>
                      <c:pt idx="43">
                        <c:v>43715.3125</c:v>
                      </c:pt>
                      <c:pt idx="44">
                        <c:v>43716.3125</c:v>
                      </c:pt>
                      <c:pt idx="45">
                        <c:v>43717.3125</c:v>
                      </c:pt>
                      <c:pt idx="46">
                        <c:v>43718.3125</c:v>
                      </c:pt>
                      <c:pt idx="47">
                        <c:v>43719.3125</c:v>
                      </c:pt>
                      <c:pt idx="48">
                        <c:v>43720.3125</c:v>
                      </c:pt>
                      <c:pt idx="49">
                        <c:v>43721.3125</c:v>
                      </c:pt>
                      <c:pt idx="50">
                        <c:v>43722.3125</c:v>
                      </c:pt>
                      <c:pt idx="51">
                        <c:v>43723.3125</c:v>
                      </c:pt>
                      <c:pt idx="52">
                        <c:v>43724.3125</c:v>
                      </c:pt>
                      <c:pt idx="53">
                        <c:v>43725.3125</c:v>
                      </c:pt>
                      <c:pt idx="54">
                        <c:v>43726.3125</c:v>
                      </c:pt>
                      <c:pt idx="55">
                        <c:v>43727.3125</c:v>
                      </c:pt>
                      <c:pt idx="56">
                        <c:v>43728.3125</c:v>
                      </c:pt>
                      <c:pt idx="57">
                        <c:v>43729.3125</c:v>
                      </c:pt>
                      <c:pt idx="58">
                        <c:v>43730.3125</c:v>
                      </c:pt>
                      <c:pt idx="59">
                        <c:v>43731.3125</c:v>
                      </c:pt>
                      <c:pt idx="60">
                        <c:v>43732.3125</c:v>
                      </c:pt>
                      <c:pt idx="61">
                        <c:v>43733.3125</c:v>
                      </c:pt>
                      <c:pt idx="62">
                        <c:v>43734.3125</c:v>
                      </c:pt>
                      <c:pt idx="63">
                        <c:v>43735.3125</c:v>
                      </c:pt>
                      <c:pt idx="64">
                        <c:v>43736.3125</c:v>
                      </c:pt>
                      <c:pt idx="65">
                        <c:v>43737.3125</c:v>
                      </c:pt>
                      <c:pt idx="66">
                        <c:v>43738.3125</c:v>
                      </c:pt>
                      <c:pt idx="67">
                        <c:v>43739.3125</c:v>
                      </c:pt>
                      <c:pt idx="68">
                        <c:v>43740.3125</c:v>
                      </c:pt>
                      <c:pt idx="69">
                        <c:v>43741.3125</c:v>
                      </c:pt>
                      <c:pt idx="70">
                        <c:v>43742.3125</c:v>
                      </c:pt>
                      <c:pt idx="71">
                        <c:v>43743.3125</c:v>
                      </c:pt>
                      <c:pt idx="72">
                        <c:v>43744.3125</c:v>
                      </c:pt>
                      <c:pt idx="73">
                        <c:v>43745.3125</c:v>
                      </c:pt>
                      <c:pt idx="74">
                        <c:v>43746.3125</c:v>
                      </c:pt>
                      <c:pt idx="75">
                        <c:v>43747.3125</c:v>
                      </c:pt>
                      <c:pt idx="76">
                        <c:v>43748.3125</c:v>
                      </c:pt>
                      <c:pt idx="77">
                        <c:v>43749.3125</c:v>
                      </c:pt>
                      <c:pt idx="78">
                        <c:v>43750.3125</c:v>
                      </c:pt>
                      <c:pt idx="79">
                        <c:v>43751.3125</c:v>
                      </c:pt>
                      <c:pt idx="80">
                        <c:v>43752.3125</c:v>
                      </c:pt>
                      <c:pt idx="81">
                        <c:v>43753.3125</c:v>
                      </c:pt>
                      <c:pt idx="82">
                        <c:v>43754.3125</c:v>
                      </c:pt>
                      <c:pt idx="83">
                        <c:v>43755.3125</c:v>
                      </c:pt>
                      <c:pt idx="84">
                        <c:v>43756.3125</c:v>
                      </c:pt>
                      <c:pt idx="85">
                        <c:v>43757.3125</c:v>
                      </c:pt>
                      <c:pt idx="86">
                        <c:v>43758.3125</c:v>
                      </c:pt>
                      <c:pt idx="87">
                        <c:v>43759.3125</c:v>
                      </c:pt>
                      <c:pt idx="88">
                        <c:v>43760.3125</c:v>
                      </c:pt>
                      <c:pt idx="89">
                        <c:v>43761.3125</c:v>
                      </c:pt>
                      <c:pt idx="90">
                        <c:v>43762.3125</c:v>
                      </c:pt>
                      <c:pt idx="91">
                        <c:v>43763.3125</c:v>
                      </c:pt>
                      <c:pt idx="92">
                        <c:v>43764.3125</c:v>
                      </c:pt>
                      <c:pt idx="93">
                        <c:v>43765.3125</c:v>
                      </c:pt>
                      <c:pt idx="94">
                        <c:v>43766.3125</c:v>
                      </c:pt>
                      <c:pt idx="95">
                        <c:v>43767.3125</c:v>
                      </c:pt>
                      <c:pt idx="96">
                        <c:v>43768.3125</c:v>
                      </c:pt>
                      <c:pt idx="97">
                        <c:v>43769.3125</c:v>
                      </c:pt>
                    </c:numCache>
                  </c:numRef>
                </c:cat>
                <c:val>
                  <c:numRef>
                    <c:extLst>
                      <c:ext uri="{02D57815-91ED-43cb-92C2-25804820EDAC}">
                        <c15:formulaRef>
                          <c15:sqref>'[8F3E tracker 28-Oct-19.xlsx]Values'!$Q$38:$DJ$38</c15:sqref>
                        </c15:formulaRef>
                      </c:ext>
                    </c:extLst>
                    <c:numCache>
                      <c:formatCode>General</c:formatCode>
                      <c:ptCount val="98"/>
                      <c:pt idx="0">
                        <c:v>1603200</c:v>
                      </c:pt>
                      <c:pt idx="2">
                        <c:v>1640832</c:v>
                      </c:pt>
                      <c:pt idx="3">
                        <c:v>2013024</c:v>
                      </c:pt>
                      <c:pt idx="4">
                        <c:v>1824000</c:v>
                      </c:pt>
                      <c:pt idx="5">
                        <c:v>1920000</c:v>
                      </c:pt>
                      <c:pt idx="6">
                        <c:v>2016000</c:v>
                      </c:pt>
                      <c:pt idx="7">
                        <c:v>2001984</c:v>
                      </c:pt>
                      <c:pt idx="11">
                        <c:v>2112000</c:v>
                      </c:pt>
                      <c:pt idx="12">
                        <c:v>2112000</c:v>
                      </c:pt>
                      <c:pt idx="13">
                        <c:v>2112000</c:v>
                      </c:pt>
                      <c:pt idx="14">
                        <c:v>2050944</c:v>
                      </c:pt>
                      <c:pt idx="17">
                        <c:v>2233632</c:v>
                      </c:pt>
                      <c:pt idx="18">
                        <c:v>2304000</c:v>
                      </c:pt>
                      <c:pt idx="19">
                        <c:v>2304000</c:v>
                      </c:pt>
                      <c:pt idx="20">
                        <c:v>2400000</c:v>
                      </c:pt>
                      <c:pt idx="21">
                        <c:v>2400000</c:v>
                      </c:pt>
                      <c:pt idx="22">
                        <c:v>2208000</c:v>
                      </c:pt>
                      <c:pt idx="23">
                        <c:v>2208000</c:v>
                      </c:pt>
                      <c:pt idx="24">
                        <c:v>2400000</c:v>
                      </c:pt>
                      <c:pt idx="25">
                        <c:v>2496000</c:v>
                      </c:pt>
                      <c:pt idx="26">
                        <c:v>2496000</c:v>
                      </c:pt>
                      <c:pt idx="27">
                        <c:v>2592000</c:v>
                      </c:pt>
                      <c:pt idx="28">
                        <c:v>2524800</c:v>
                      </c:pt>
                      <c:pt idx="30">
                        <c:v>2208000</c:v>
                      </c:pt>
                      <c:pt idx="31">
                        <c:v>2208000</c:v>
                      </c:pt>
                      <c:pt idx="32">
                        <c:v>2400000</c:v>
                      </c:pt>
                      <c:pt idx="33">
                        <c:v>2409600</c:v>
                      </c:pt>
                      <c:pt idx="34">
                        <c:v>2592000</c:v>
                      </c:pt>
                      <c:pt idx="36">
                        <c:v>2496000</c:v>
                      </c:pt>
                      <c:pt idx="37">
                        <c:v>2400000</c:v>
                      </c:pt>
                      <c:pt idx="38">
                        <c:v>2784000</c:v>
                      </c:pt>
                      <c:pt idx="39">
                        <c:v>2880000</c:v>
                      </c:pt>
                      <c:pt idx="41">
                        <c:v>2976000</c:v>
                      </c:pt>
                      <c:pt idx="42">
                        <c:v>2937600</c:v>
                      </c:pt>
                      <c:pt idx="43">
                        <c:v>2688000</c:v>
                      </c:pt>
                      <c:pt idx="44">
                        <c:v>2688000</c:v>
                      </c:pt>
                      <c:pt idx="45">
                        <c:v>2976000</c:v>
                      </c:pt>
                      <c:pt idx="46">
                        <c:v>3072000</c:v>
                      </c:pt>
                      <c:pt idx="47">
                        <c:v>2976000</c:v>
                      </c:pt>
                      <c:pt idx="48">
                        <c:v>3072000</c:v>
                      </c:pt>
                      <c:pt idx="49">
                        <c:v>3062400</c:v>
                      </c:pt>
                      <c:pt idx="50">
                        <c:v>2784000</c:v>
                      </c:pt>
                      <c:pt idx="52">
                        <c:v>3072000</c:v>
                      </c:pt>
                      <c:pt idx="53">
                        <c:v>3139200</c:v>
                      </c:pt>
                      <c:pt idx="54">
                        <c:v>3168000</c:v>
                      </c:pt>
                      <c:pt idx="55">
                        <c:v>3196800</c:v>
                      </c:pt>
                      <c:pt idx="56">
                        <c:v>3196800</c:v>
                      </c:pt>
                      <c:pt idx="60">
                        <c:v>2880000</c:v>
                      </c:pt>
                      <c:pt idx="61">
                        <c:v>3072000</c:v>
                      </c:pt>
                      <c:pt idx="62">
                        <c:v>2976000</c:v>
                      </c:pt>
                      <c:pt idx="63">
                        <c:v>3168000</c:v>
                      </c:pt>
                      <c:pt idx="64">
                        <c:v>2880000</c:v>
                      </c:pt>
                      <c:pt idx="65">
                        <c:v>3072000</c:v>
                      </c:pt>
                      <c:pt idx="66">
                        <c:v>3120000</c:v>
                      </c:pt>
                      <c:pt idx="67">
                        <c:v>3072000</c:v>
                      </c:pt>
                      <c:pt idx="68">
                        <c:v>3235200</c:v>
                      </c:pt>
                      <c:pt idx="69">
                        <c:v>3196800</c:v>
                      </c:pt>
                      <c:pt idx="70">
                        <c:v>3168000</c:v>
                      </c:pt>
                      <c:pt idx="71">
                        <c:v>2976000</c:v>
                      </c:pt>
                      <c:pt idx="72">
                        <c:v>2880000</c:v>
                      </c:pt>
                      <c:pt idx="73">
                        <c:v>3072000</c:v>
                      </c:pt>
                      <c:pt idx="74">
                        <c:v>3191424</c:v>
                      </c:pt>
                      <c:pt idx="75">
                        <c:v>3168000</c:v>
                      </c:pt>
                      <c:pt idx="76">
                        <c:v>3206400</c:v>
                      </c:pt>
                      <c:pt idx="77">
                        <c:v>2700960</c:v>
                      </c:pt>
                      <c:pt idx="78">
                        <c:v>2592000</c:v>
                      </c:pt>
                      <c:pt idx="79">
                        <c:v>2496000</c:v>
                      </c:pt>
                      <c:pt idx="80">
                        <c:v>2552928</c:v>
                      </c:pt>
                      <c:pt idx="81">
                        <c:v>2563200</c:v>
                      </c:pt>
                      <c:pt idx="82">
                        <c:v>2496000</c:v>
                      </c:pt>
                      <c:pt idx="83">
                        <c:v>2592000</c:v>
                      </c:pt>
                      <c:pt idx="84">
                        <c:v>2496000</c:v>
                      </c:pt>
                      <c:pt idx="85">
                        <c:v>2592000</c:v>
                      </c:pt>
                      <c:pt idx="86">
                        <c:v>2592000</c:v>
                      </c:pt>
                      <c:pt idx="87">
                        <c:v>2784000</c:v>
                      </c:pt>
                      <c:pt idx="88">
                        <c:v>2496000</c:v>
                      </c:pt>
                      <c:pt idx="89">
                        <c:v>2678400</c:v>
                      </c:pt>
                      <c:pt idx="90">
                        <c:v>2236800</c:v>
                      </c:pt>
                      <c:pt idx="91">
                        <c:v>2256000</c:v>
                      </c:pt>
                      <c:pt idx="92">
                        <c:v>2228448</c:v>
                      </c:pt>
                      <c:pt idx="93">
                        <c:v>2305344</c:v>
                      </c:pt>
                      <c:pt idx="94">
                        <c:v>2250624</c:v>
                      </c:pt>
                    </c:numCache>
                  </c:numRef>
                </c:val>
                <c:smooth val="0"/>
                <c:extLst>
                  <c:ext xmlns:c16="http://schemas.microsoft.com/office/drawing/2014/chart" uri="{C3380CC4-5D6E-409C-BE32-E72D297353CC}">
                    <c16:uniqueId val="{00000002-E139-44EF-A645-99D0ED100EE1}"/>
                  </c:ext>
                </c:extLst>
              </c15:ser>
            </c15:filteredLineSeries>
            <c15:filteredLineSeries>
              <c15:ser>
                <c:idx val="7"/>
                <c:order val="2"/>
                <c:tx>
                  <c:strRef>
                    <c:extLst xmlns:c15="http://schemas.microsoft.com/office/drawing/2012/chart">
                      <c:ext xmlns:c15="http://schemas.microsoft.com/office/drawing/2012/chart" uri="{02D57815-91ED-43cb-92C2-25804820EDAC}">
                        <c15:formulaRef>
                          <c15:sqref>'[8F3E tracker 28-Oct-19.xlsx]Values'!$A$39</c15:sqref>
                        </c15:formulaRef>
                      </c:ext>
                    </c:extLst>
                    <c:strCache>
                      <c:ptCount val="1"/>
                      <c:pt idx="0">
                        <c:v>8015</c:v>
                      </c:pt>
                    </c:strCache>
                  </c:strRef>
                </c:tx>
                <c:spPr>
                  <a:ln w="28575" cap="rnd">
                    <a:solidFill>
                      <a:schemeClr val="accent2">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'[8F3E tracker 28-Oct-19.xlsx]Values'!$Q$1:$DJ$1</c15:sqref>
                        </c15:formulaRef>
                      </c:ext>
                    </c:extLst>
                    <c:numCache>
                      <c:formatCode>m/d/yyyy\ h:mm</c:formatCode>
                      <c:ptCount val="98"/>
                      <c:pt idx="0">
                        <c:v>43672.3125</c:v>
                      </c:pt>
                      <c:pt idx="1">
                        <c:v>43673.3125</c:v>
                      </c:pt>
                      <c:pt idx="2">
                        <c:v>43674.3125</c:v>
                      </c:pt>
                      <c:pt idx="3">
                        <c:v>43675.3125</c:v>
                      </c:pt>
                      <c:pt idx="4">
                        <c:v>43676.3125</c:v>
                      </c:pt>
                      <c:pt idx="5">
                        <c:v>43677.3125</c:v>
                      </c:pt>
                      <c:pt idx="6">
                        <c:v>43678.3125</c:v>
                      </c:pt>
                      <c:pt idx="7">
                        <c:v>43679.3125</c:v>
                      </c:pt>
                      <c:pt idx="8">
                        <c:v>43680.3125</c:v>
                      </c:pt>
                      <c:pt idx="9">
                        <c:v>43681.3125</c:v>
                      </c:pt>
                      <c:pt idx="10">
                        <c:v>43682.3125</c:v>
                      </c:pt>
                      <c:pt idx="11">
                        <c:v>43683.3125</c:v>
                      </c:pt>
                      <c:pt idx="12">
                        <c:v>43684.3125</c:v>
                      </c:pt>
                      <c:pt idx="13">
                        <c:v>43685.3125</c:v>
                      </c:pt>
                      <c:pt idx="14">
                        <c:v>43686.3125</c:v>
                      </c:pt>
                      <c:pt idx="15">
                        <c:v>43687.3125</c:v>
                      </c:pt>
                      <c:pt idx="16">
                        <c:v>43688.3125</c:v>
                      </c:pt>
                      <c:pt idx="17">
                        <c:v>43689.3125</c:v>
                      </c:pt>
                      <c:pt idx="18">
                        <c:v>43690.3125</c:v>
                      </c:pt>
                      <c:pt idx="19">
                        <c:v>43691.3125</c:v>
                      </c:pt>
                      <c:pt idx="20">
                        <c:v>43692.3125</c:v>
                      </c:pt>
                      <c:pt idx="21">
                        <c:v>43693.3125</c:v>
                      </c:pt>
                      <c:pt idx="22">
                        <c:v>43694.3125</c:v>
                      </c:pt>
                      <c:pt idx="23">
                        <c:v>43695.3125</c:v>
                      </c:pt>
                      <c:pt idx="24">
                        <c:v>43696.3125</c:v>
                      </c:pt>
                      <c:pt idx="25">
                        <c:v>43697.3125</c:v>
                      </c:pt>
                      <c:pt idx="26">
                        <c:v>43698.3125</c:v>
                      </c:pt>
                      <c:pt idx="27">
                        <c:v>43699.3125</c:v>
                      </c:pt>
                      <c:pt idx="28">
                        <c:v>43700.3125</c:v>
                      </c:pt>
                      <c:pt idx="29">
                        <c:v>43701.3125</c:v>
                      </c:pt>
                      <c:pt idx="30">
                        <c:v>43702.3125</c:v>
                      </c:pt>
                      <c:pt idx="31">
                        <c:v>43703.3125</c:v>
                      </c:pt>
                      <c:pt idx="32">
                        <c:v>43704.3125</c:v>
                      </c:pt>
                      <c:pt idx="33">
                        <c:v>43705.3125</c:v>
                      </c:pt>
                      <c:pt idx="34">
                        <c:v>43706.3125</c:v>
                      </c:pt>
                      <c:pt idx="35">
                        <c:v>43707.3125</c:v>
                      </c:pt>
                      <c:pt idx="36">
                        <c:v>43708.3125</c:v>
                      </c:pt>
                      <c:pt idx="37">
                        <c:v>43709.3125</c:v>
                      </c:pt>
                      <c:pt idx="38">
                        <c:v>43710.3125</c:v>
                      </c:pt>
                      <c:pt idx="39">
                        <c:v>43711.3125</c:v>
                      </c:pt>
                      <c:pt idx="40">
                        <c:v>43712.3125</c:v>
                      </c:pt>
                      <c:pt idx="41">
                        <c:v>43713.3125</c:v>
                      </c:pt>
                      <c:pt idx="42">
                        <c:v>43714.3125</c:v>
                      </c:pt>
                      <c:pt idx="43">
                        <c:v>43715.3125</c:v>
                      </c:pt>
                      <c:pt idx="44">
                        <c:v>43716.3125</c:v>
                      </c:pt>
                      <c:pt idx="45">
                        <c:v>43717.3125</c:v>
                      </c:pt>
                      <c:pt idx="46">
                        <c:v>43718.3125</c:v>
                      </c:pt>
                      <c:pt idx="47">
                        <c:v>43719.3125</c:v>
                      </c:pt>
                      <c:pt idx="48">
                        <c:v>43720.3125</c:v>
                      </c:pt>
                      <c:pt idx="49">
                        <c:v>43721.3125</c:v>
                      </c:pt>
                      <c:pt idx="50">
                        <c:v>43722.3125</c:v>
                      </c:pt>
                      <c:pt idx="51">
                        <c:v>43723.3125</c:v>
                      </c:pt>
                      <c:pt idx="52">
                        <c:v>43724.3125</c:v>
                      </c:pt>
                      <c:pt idx="53">
                        <c:v>43725.3125</c:v>
                      </c:pt>
                      <c:pt idx="54">
                        <c:v>43726.3125</c:v>
                      </c:pt>
                      <c:pt idx="55">
                        <c:v>43727.3125</c:v>
                      </c:pt>
                      <c:pt idx="56">
                        <c:v>43728.3125</c:v>
                      </c:pt>
                      <c:pt idx="57">
                        <c:v>43729.3125</c:v>
                      </c:pt>
                      <c:pt idx="58">
                        <c:v>43730.3125</c:v>
                      </c:pt>
                      <c:pt idx="59">
                        <c:v>43731.3125</c:v>
                      </c:pt>
                      <c:pt idx="60">
                        <c:v>43732.3125</c:v>
                      </c:pt>
                      <c:pt idx="61">
                        <c:v>43733.3125</c:v>
                      </c:pt>
                      <c:pt idx="62">
                        <c:v>43734.3125</c:v>
                      </c:pt>
                      <c:pt idx="63">
                        <c:v>43735.3125</c:v>
                      </c:pt>
                      <c:pt idx="64">
                        <c:v>43736.3125</c:v>
                      </c:pt>
                      <c:pt idx="65">
                        <c:v>43737.3125</c:v>
                      </c:pt>
                      <c:pt idx="66">
                        <c:v>43738.3125</c:v>
                      </c:pt>
                      <c:pt idx="67">
                        <c:v>43739.3125</c:v>
                      </c:pt>
                      <c:pt idx="68">
                        <c:v>43740.3125</c:v>
                      </c:pt>
                      <c:pt idx="69">
                        <c:v>43741.3125</c:v>
                      </c:pt>
                      <c:pt idx="70">
                        <c:v>43742.3125</c:v>
                      </c:pt>
                      <c:pt idx="71">
                        <c:v>43743.3125</c:v>
                      </c:pt>
                      <c:pt idx="72">
                        <c:v>43744.3125</c:v>
                      </c:pt>
                      <c:pt idx="73">
                        <c:v>43745.3125</c:v>
                      </c:pt>
                      <c:pt idx="74">
                        <c:v>43746.3125</c:v>
                      </c:pt>
                      <c:pt idx="75">
                        <c:v>43747.3125</c:v>
                      </c:pt>
                      <c:pt idx="76">
                        <c:v>43748.3125</c:v>
                      </c:pt>
                      <c:pt idx="77">
                        <c:v>43749.3125</c:v>
                      </c:pt>
                      <c:pt idx="78">
                        <c:v>43750.3125</c:v>
                      </c:pt>
                      <c:pt idx="79">
                        <c:v>43751.3125</c:v>
                      </c:pt>
                      <c:pt idx="80">
                        <c:v>43752.3125</c:v>
                      </c:pt>
                      <c:pt idx="81">
                        <c:v>43753.3125</c:v>
                      </c:pt>
                      <c:pt idx="82">
                        <c:v>43754.3125</c:v>
                      </c:pt>
                      <c:pt idx="83">
                        <c:v>43755.3125</c:v>
                      </c:pt>
                      <c:pt idx="84">
                        <c:v>43756.3125</c:v>
                      </c:pt>
                      <c:pt idx="85">
                        <c:v>43757.3125</c:v>
                      </c:pt>
                      <c:pt idx="86">
                        <c:v>43758.3125</c:v>
                      </c:pt>
                      <c:pt idx="87">
                        <c:v>43759.3125</c:v>
                      </c:pt>
                      <c:pt idx="88">
                        <c:v>43760.3125</c:v>
                      </c:pt>
                      <c:pt idx="89">
                        <c:v>43761.3125</c:v>
                      </c:pt>
                      <c:pt idx="90">
                        <c:v>43762.3125</c:v>
                      </c:pt>
                      <c:pt idx="91">
                        <c:v>43763.3125</c:v>
                      </c:pt>
                      <c:pt idx="92">
                        <c:v>43764.3125</c:v>
                      </c:pt>
                      <c:pt idx="93">
                        <c:v>43765.3125</c:v>
                      </c:pt>
                      <c:pt idx="94">
                        <c:v>43766.3125</c:v>
                      </c:pt>
                      <c:pt idx="95">
                        <c:v>43767.3125</c:v>
                      </c:pt>
                      <c:pt idx="96">
                        <c:v>43768.3125</c:v>
                      </c:pt>
                      <c:pt idx="97">
                        <c:v>43769.3125</c:v>
                      </c:pt>
                    </c:numCache>
                  </c:numRef>
                </c:cat>
                <c:val>
                  <c:numRef>
                    <c:extLst xmlns:c15="http://schemas.microsoft.com/office/drawing/2012/chart">
                      <c:ext xmlns:c15="http://schemas.microsoft.com/office/drawing/2012/chart" uri="{02D57815-91ED-43cb-92C2-25804820EDAC}">
                        <c15:formulaRef>
                          <c15:sqref>'[8F3E tracker 28-Oct-19.xlsx]Values'!$Q$39:$DJ$39</c15:sqref>
                        </c15:formulaRef>
                      </c:ext>
                    </c:extLst>
                    <c:numCache>
                      <c:formatCode>General</c:formatCode>
                      <c:ptCount val="98"/>
                      <c:pt idx="0">
                        <c:v>1652832</c:v>
                      </c:pt>
                      <c:pt idx="2">
                        <c:v>1693056</c:v>
                      </c:pt>
                      <c:pt idx="3">
                        <c:v>2045856</c:v>
                      </c:pt>
                      <c:pt idx="4">
                        <c:v>1897632</c:v>
                      </c:pt>
                      <c:pt idx="5">
                        <c:v>1920000</c:v>
                      </c:pt>
                      <c:pt idx="6">
                        <c:v>2016000</c:v>
                      </c:pt>
                      <c:pt idx="7">
                        <c:v>2035776</c:v>
                      </c:pt>
                      <c:pt idx="11">
                        <c:v>2146464</c:v>
                      </c:pt>
                      <c:pt idx="12">
                        <c:v>2208000</c:v>
                      </c:pt>
                      <c:pt idx="13">
                        <c:v>2208000</c:v>
                      </c:pt>
                      <c:pt idx="14">
                        <c:v>2085696</c:v>
                      </c:pt>
                      <c:pt idx="17">
                        <c:v>2282688</c:v>
                      </c:pt>
                      <c:pt idx="18">
                        <c:v>2304000</c:v>
                      </c:pt>
                      <c:pt idx="19">
                        <c:v>2304000</c:v>
                      </c:pt>
                      <c:pt idx="20">
                        <c:v>2400000</c:v>
                      </c:pt>
                      <c:pt idx="21">
                        <c:v>2400000</c:v>
                      </c:pt>
                      <c:pt idx="22">
                        <c:v>2304000</c:v>
                      </c:pt>
                      <c:pt idx="23">
                        <c:v>2208000</c:v>
                      </c:pt>
                      <c:pt idx="24">
                        <c:v>2400000</c:v>
                      </c:pt>
                      <c:pt idx="25">
                        <c:v>2496000</c:v>
                      </c:pt>
                      <c:pt idx="26">
                        <c:v>2496000</c:v>
                      </c:pt>
                      <c:pt idx="27">
                        <c:v>2592000</c:v>
                      </c:pt>
                      <c:pt idx="28">
                        <c:v>2572800</c:v>
                      </c:pt>
                      <c:pt idx="30">
                        <c:v>2304000</c:v>
                      </c:pt>
                      <c:pt idx="31">
                        <c:v>2208000</c:v>
                      </c:pt>
                      <c:pt idx="32">
                        <c:v>2400000</c:v>
                      </c:pt>
                      <c:pt idx="33">
                        <c:v>2448000</c:v>
                      </c:pt>
                      <c:pt idx="34">
                        <c:v>2592000</c:v>
                      </c:pt>
                      <c:pt idx="36">
                        <c:v>2496000</c:v>
                      </c:pt>
                      <c:pt idx="37">
                        <c:v>2496000</c:v>
                      </c:pt>
                      <c:pt idx="38">
                        <c:v>2880000</c:v>
                      </c:pt>
                      <c:pt idx="39">
                        <c:v>2880000</c:v>
                      </c:pt>
                      <c:pt idx="41">
                        <c:v>2976000</c:v>
                      </c:pt>
                      <c:pt idx="42">
                        <c:v>2966400</c:v>
                      </c:pt>
                      <c:pt idx="43">
                        <c:v>2784000</c:v>
                      </c:pt>
                      <c:pt idx="44">
                        <c:v>2688000</c:v>
                      </c:pt>
                      <c:pt idx="45">
                        <c:v>2976000</c:v>
                      </c:pt>
                      <c:pt idx="46">
                        <c:v>3062400</c:v>
                      </c:pt>
                      <c:pt idx="47">
                        <c:v>2956800</c:v>
                      </c:pt>
                      <c:pt idx="48">
                        <c:v>3062400</c:v>
                      </c:pt>
                      <c:pt idx="49">
                        <c:v>3081600</c:v>
                      </c:pt>
                      <c:pt idx="50">
                        <c:v>2976000</c:v>
                      </c:pt>
                      <c:pt idx="52">
                        <c:v>3072000</c:v>
                      </c:pt>
                      <c:pt idx="53">
                        <c:v>3100800</c:v>
                      </c:pt>
                      <c:pt idx="54">
                        <c:v>3168000</c:v>
                      </c:pt>
                      <c:pt idx="55">
                        <c:v>3168000</c:v>
                      </c:pt>
                      <c:pt idx="56">
                        <c:v>3177600</c:v>
                      </c:pt>
                      <c:pt idx="60">
                        <c:v>2880000</c:v>
                      </c:pt>
                      <c:pt idx="61">
                        <c:v>2976000</c:v>
                      </c:pt>
                      <c:pt idx="62">
                        <c:v>2976000</c:v>
                      </c:pt>
                      <c:pt idx="63">
                        <c:v>3072000</c:v>
                      </c:pt>
                      <c:pt idx="64">
                        <c:v>2976000</c:v>
                      </c:pt>
                      <c:pt idx="65">
                        <c:v>3168000</c:v>
                      </c:pt>
                      <c:pt idx="66">
                        <c:v>3081600</c:v>
                      </c:pt>
                      <c:pt idx="67">
                        <c:v>3072000</c:v>
                      </c:pt>
                      <c:pt idx="68">
                        <c:v>3158400</c:v>
                      </c:pt>
                      <c:pt idx="69">
                        <c:v>3158400</c:v>
                      </c:pt>
                      <c:pt idx="70">
                        <c:v>3072000</c:v>
                      </c:pt>
                      <c:pt idx="71">
                        <c:v>3072000</c:v>
                      </c:pt>
                      <c:pt idx="72">
                        <c:v>2976000</c:v>
                      </c:pt>
                      <c:pt idx="73">
                        <c:v>3072000</c:v>
                      </c:pt>
                      <c:pt idx="74">
                        <c:v>3145632</c:v>
                      </c:pt>
                      <c:pt idx="75">
                        <c:v>3072000</c:v>
                      </c:pt>
                      <c:pt idx="76">
                        <c:v>3206400</c:v>
                      </c:pt>
                      <c:pt idx="77">
                        <c:v>2702112</c:v>
                      </c:pt>
                      <c:pt idx="78">
                        <c:v>2688000</c:v>
                      </c:pt>
                      <c:pt idx="79">
                        <c:v>2592000</c:v>
                      </c:pt>
                      <c:pt idx="80">
                        <c:v>2613216</c:v>
                      </c:pt>
                      <c:pt idx="81">
                        <c:v>2582400</c:v>
                      </c:pt>
                      <c:pt idx="82">
                        <c:v>2505600</c:v>
                      </c:pt>
                      <c:pt idx="83">
                        <c:v>2496000</c:v>
                      </c:pt>
                      <c:pt idx="84">
                        <c:v>2496000</c:v>
                      </c:pt>
                      <c:pt idx="85">
                        <c:v>2688000</c:v>
                      </c:pt>
                      <c:pt idx="86">
                        <c:v>2688000</c:v>
                      </c:pt>
                      <c:pt idx="87">
                        <c:v>2784000</c:v>
                      </c:pt>
                      <c:pt idx="88">
                        <c:v>2496000</c:v>
                      </c:pt>
                      <c:pt idx="89">
                        <c:v>2745600</c:v>
                      </c:pt>
                      <c:pt idx="90">
                        <c:v>2352000</c:v>
                      </c:pt>
                      <c:pt idx="91">
                        <c:v>2304000</c:v>
                      </c:pt>
                      <c:pt idx="92">
                        <c:v>2340384</c:v>
                      </c:pt>
                      <c:pt idx="93">
                        <c:v>2371584</c:v>
                      </c:pt>
                      <c:pt idx="94">
                        <c:v>2455968</c:v>
                      </c:pt>
                    </c:numCache>
                  </c:numRef>
                </c:val>
                <c:smooth val="0"/>
                <c:extLst xmlns:c15="http://schemas.microsoft.com/office/drawing/2012/chart">
                  <c:ext xmlns:c16="http://schemas.microsoft.com/office/drawing/2014/chart" uri="{C3380CC4-5D6E-409C-BE32-E72D297353CC}">
                    <c16:uniqueId val="{00000003-E139-44EF-A645-99D0ED100EE1}"/>
                  </c:ext>
                </c:extLst>
              </c15:ser>
            </c15:filteredLineSeries>
          </c:ext>
        </c:extLst>
      </c:lineChart>
      <c:dateAx>
        <c:axId val="45264084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Date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d\-mmm\-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0709848"/>
        <c:crosses val="autoZero"/>
        <c:auto val="0"/>
        <c:lblOffset val="100"/>
        <c:baseTimeUnit val="days"/>
        <c:majorUnit val="12"/>
        <c:majorTimeUnit val="days"/>
      </c:dateAx>
      <c:valAx>
        <c:axId val="7107098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Daily Alert Volume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264084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C2C167-253E-004B-941D-C39B95E4AF71}" type="datetimeFigureOut">
              <a:rPr lang="en-US" smtClean="0"/>
              <a:t>11/1/2019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3DEBFC-39BD-4A42-A0A8-B275C89BC6F7}" type="slidenum">
              <a:rPr lang="en-US" smtClean="0"/>
              <a:t>‹#›</a:t>
            </a:fld>
            <a:endParaRPr lang="en-US" dirty="0"/>
          </a:p>
        </p:txBody>
      </p:sp>
    </p:spTree>
    <p:extLst>
      <p:ext uri="{BB962C8B-B14F-4D97-AF65-F5344CB8AC3E}">
        <p14:creationId xmlns:p14="http://schemas.microsoft.com/office/powerpoint/2010/main" val="2031268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559F84-D169-4810-A61A-7400F527D36E}" type="slidenum">
              <a:rPr lang="en-GB" smtClean="0"/>
              <a:t>2</a:t>
            </a:fld>
            <a:endParaRPr lang="en-GB" dirty="0"/>
          </a:p>
        </p:txBody>
      </p:sp>
    </p:spTree>
    <p:extLst>
      <p:ext uri="{BB962C8B-B14F-4D97-AF65-F5344CB8AC3E}">
        <p14:creationId xmlns:p14="http://schemas.microsoft.com/office/powerpoint/2010/main" val="3656528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3DEBFC-39BD-4A42-A0A8-B275C89BC6F7}" type="slidenum">
              <a:rPr lang="en-US" smtClean="0"/>
              <a:t>15</a:t>
            </a:fld>
            <a:endParaRPr lang="en-US" dirty="0"/>
          </a:p>
        </p:txBody>
      </p:sp>
    </p:spTree>
    <p:extLst>
      <p:ext uri="{BB962C8B-B14F-4D97-AF65-F5344CB8AC3E}">
        <p14:creationId xmlns:p14="http://schemas.microsoft.com/office/powerpoint/2010/main" val="3277867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3DEBFC-39BD-4A42-A0A8-B275C89BC6F7}" type="slidenum">
              <a:rPr lang="en-US" smtClean="0"/>
              <a:t>16</a:t>
            </a:fld>
            <a:endParaRPr lang="en-US" dirty="0"/>
          </a:p>
        </p:txBody>
      </p:sp>
    </p:spTree>
    <p:extLst>
      <p:ext uri="{BB962C8B-B14F-4D97-AF65-F5344CB8AC3E}">
        <p14:creationId xmlns:p14="http://schemas.microsoft.com/office/powerpoint/2010/main" val="2025530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3DEBFC-39BD-4A42-A0A8-B275C89BC6F7}" type="slidenum">
              <a:rPr lang="en-US" smtClean="0"/>
              <a:t>17</a:t>
            </a:fld>
            <a:endParaRPr lang="en-US" dirty="0"/>
          </a:p>
        </p:txBody>
      </p:sp>
    </p:spTree>
    <p:extLst>
      <p:ext uri="{BB962C8B-B14F-4D97-AF65-F5344CB8AC3E}">
        <p14:creationId xmlns:p14="http://schemas.microsoft.com/office/powerpoint/2010/main" val="2578064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25BFB2D-E87F-4BBA-9F3A-BF2817102DE1}" type="slidenum">
              <a:rPr lang="en-GB" smtClean="0"/>
              <a:t>18</a:t>
            </a:fld>
            <a:endParaRPr lang="en-GB" dirty="0"/>
          </a:p>
        </p:txBody>
      </p:sp>
    </p:spTree>
    <p:extLst>
      <p:ext uri="{BB962C8B-B14F-4D97-AF65-F5344CB8AC3E}">
        <p14:creationId xmlns:p14="http://schemas.microsoft.com/office/powerpoint/2010/main" val="1016316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3DEBFC-39BD-4A42-A0A8-B275C89BC6F7}" type="slidenum">
              <a:rPr lang="en-US" smtClean="0"/>
              <a:t>19</a:t>
            </a:fld>
            <a:endParaRPr lang="en-US" dirty="0"/>
          </a:p>
        </p:txBody>
      </p:sp>
    </p:spTree>
    <p:extLst>
      <p:ext uri="{BB962C8B-B14F-4D97-AF65-F5344CB8AC3E}">
        <p14:creationId xmlns:p14="http://schemas.microsoft.com/office/powerpoint/2010/main" val="12273547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3DEBFC-39BD-4A42-A0A8-B275C89BC6F7}" type="slidenum">
              <a:rPr lang="en-US" smtClean="0"/>
              <a:t>20</a:t>
            </a:fld>
            <a:endParaRPr lang="en-US" dirty="0"/>
          </a:p>
        </p:txBody>
      </p:sp>
    </p:spTree>
    <p:extLst>
      <p:ext uri="{BB962C8B-B14F-4D97-AF65-F5344CB8AC3E}">
        <p14:creationId xmlns:p14="http://schemas.microsoft.com/office/powerpoint/2010/main" val="2043965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3DEBFC-39BD-4A42-A0A8-B275C89BC6F7}" type="slidenum">
              <a:rPr lang="en-US" smtClean="0"/>
              <a:t>24</a:t>
            </a:fld>
            <a:endParaRPr lang="en-US" dirty="0"/>
          </a:p>
        </p:txBody>
      </p:sp>
    </p:spTree>
    <p:extLst>
      <p:ext uri="{BB962C8B-B14F-4D97-AF65-F5344CB8AC3E}">
        <p14:creationId xmlns:p14="http://schemas.microsoft.com/office/powerpoint/2010/main" val="1522834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3DEBFC-39BD-4A42-A0A8-B275C89BC6F7}" type="slidenum">
              <a:rPr lang="en-US" smtClean="0"/>
              <a:t>25</a:t>
            </a:fld>
            <a:endParaRPr lang="en-US" dirty="0"/>
          </a:p>
        </p:txBody>
      </p:sp>
    </p:spTree>
    <p:extLst>
      <p:ext uri="{BB962C8B-B14F-4D97-AF65-F5344CB8AC3E}">
        <p14:creationId xmlns:p14="http://schemas.microsoft.com/office/powerpoint/2010/main" val="39303866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25BFB2D-E87F-4BBA-9F3A-BF2817102DE1}" type="slidenum">
              <a:rPr lang="en-GB" smtClean="0"/>
              <a:t>26</a:t>
            </a:fld>
            <a:endParaRPr lang="en-GB" dirty="0"/>
          </a:p>
        </p:txBody>
      </p:sp>
    </p:spTree>
    <p:extLst>
      <p:ext uri="{BB962C8B-B14F-4D97-AF65-F5344CB8AC3E}">
        <p14:creationId xmlns:p14="http://schemas.microsoft.com/office/powerpoint/2010/main" val="6199704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3DEBFC-39BD-4A42-A0A8-B275C89BC6F7}" type="slidenum">
              <a:rPr lang="en-US" smtClean="0"/>
              <a:t>29</a:t>
            </a:fld>
            <a:endParaRPr lang="en-US" dirty="0"/>
          </a:p>
        </p:txBody>
      </p:sp>
    </p:spTree>
    <p:extLst>
      <p:ext uri="{BB962C8B-B14F-4D97-AF65-F5344CB8AC3E}">
        <p14:creationId xmlns:p14="http://schemas.microsoft.com/office/powerpoint/2010/main" val="92788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25BFB2D-E87F-4BBA-9F3A-BF2817102DE1}" type="slidenum">
              <a:rPr lang="en-GB" smtClean="0"/>
              <a:t>3</a:t>
            </a:fld>
            <a:endParaRPr lang="en-GB" dirty="0"/>
          </a:p>
        </p:txBody>
      </p:sp>
    </p:spTree>
    <p:extLst>
      <p:ext uri="{BB962C8B-B14F-4D97-AF65-F5344CB8AC3E}">
        <p14:creationId xmlns:p14="http://schemas.microsoft.com/office/powerpoint/2010/main" val="17095868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3DEBFC-39BD-4A42-A0A8-B275C89BC6F7}" type="slidenum">
              <a:rPr lang="en-US" smtClean="0"/>
              <a:t>30</a:t>
            </a:fld>
            <a:endParaRPr lang="en-US" dirty="0"/>
          </a:p>
        </p:txBody>
      </p:sp>
    </p:spTree>
    <p:extLst>
      <p:ext uri="{BB962C8B-B14F-4D97-AF65-F5344CB8AC3E}">
        <p14:creationId xmlns:p14="http://schemas.microsoft.com/office/powerpoint/2010/main" val="2590835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DDoS attacks can run from seconds to days</a:t>
            </a:r>
          </a:p>
        </p:txBody>
      </p:sp>
      <p:sp>
        <p:nvSpPr>
          <p:cNvPr id="4" name="Slide Number Placeholder 3"/>
          <p:cNvSpPr>
            <a:spLocks noGrp="1"/>
          </p:cNvSpPr>
          <p:nvPr>
            <p:ph type="sldNum" sz="quarter" idx="5"/>
          </p:nvPr>
        </p:nvSpPr>
        <p:spPr/>
        <p:txBody>
          <a:bodyPr/>
          <a:lstStyle/>
          <a:p>
            <a:fld id="{423DEBFC-39BD-4A42-A0A8-B275C89BC6F7}" type="slidenum">
              <a:rPr lang="en-US" smtClean="0"/>
              <a:t>31</a:t>
            </a:fld>
            <a:endParaRPr lang="en-US" dirty="0"/>
          </a:p>
        </p:txBody>
      </p:sp>
    </p:spTree>
    <p:extLst>
      <p:ext uri="{BB962C8B-B14F-4D97-AF65-F5344CB8AC3E}">
        <p14:creationId xmlns:p14="http://schemas.microsoft.com/office/powerpoint/2010/main" val="12468521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3DEBFC-39BD-4A42-A0A8-B275C89BC6F7}" type="slidenum">
              <a:rPr lang="en-US" smtClean="0"/>
              <a:t>32</a:t>
            </a:fld>
            <a:endParaRPr lang="en-US" dirty="0"/>
          </a:p>
        </p:txBody>
      </p:sp>
    </p:spTree>
    <p:extLst>
      <p:ext uri="{BB962C8B-B14F-4D97-AF65-F5344CB8AC3E}">
        <p14:creationId xmlns:p14="http://schemas.microsoft.com/office/powerpoint/2010/main" val="2989435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Blue = New</a:t>
            </a:r>
          </a:p>
          <a:p>
            <a:r>
              <a:rPr lang="en-GB" dirty="0"/>
              <a:t>Changes in Existing components also</a:t>
            </a:r>
          </a:p>
        </p:txBody>
      </p:sp>
      <p:sp>
        <p:nvSpPr>
          <p:cNvPr id="4" name="Slide Number Placeholder 3"/>
          <p:cNvSpPr>
            <a:spLocks noGrp="1"/>
          </p:cNvSpPr>
          <p:nvPr>
            <p:ph type="sldNum" sz="quarter" idx="5"/>
          </p:nvPr>
        </p:nvSpPr>
        <p:spPr/>
        <p:txBody>
          <a:bodyPr/>
          <a:lstStyle/>
          <a:p>
            <a:fld id="{423DEBFC-39BD-4A42-A0A8-B275C89BC6F7}" type="slidenum">
              <a:rPr lang="en-US" smtClean="0"/>
              <a:t>5</a:t>
            </a:fld>
            <a:endParaRPr lang="en-US" dirty="0"/>
          </a:p>
        </p:txBody>
      </p:sp>
    </p:spTree>
    <p:extLst>
      <p:ext uri="{BB962C8B-B14F-4D97-AF65-F5344CB8AC3E}">
        <p14:creationId xmlns:p14="http://schemas.microsoft.com/office/powerpoint/2010/main" val="3515307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25BFB2D-E87F-4BBA-9F3A-BF2817102DE1}" type="slidenum">
              <a:rPr lang="en-GB" smtClean="0"/>
              <a:t>8</a:t>
            </a:fld>
            <a:endParaRPr lang="en-GB" dirty="0"/>
          </a:p>
        </p:txBody>
      </p:sp>
    </p:spTree>
    <p:extLst>
      <p:ext uri="{BB962C8B-B14F-4D97-AF65-F5344CB8AC3E}">
        <p14:creationId xmlns:p14="http://schemas.microsoft.com/office/powerpoint/2010/main" val="3183595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Statements from SECAS are in italics</a:t>
            </a:r>
            <a:r>
              <a:rPr lang="en-GB" sz="1200" kern="1200" dirty="0">
                <a:solidFill>
                  <a:schemeClr val="tx1"/>
                </a:solidFill>
                <a:effectLst/>
                <a:latin typeface="+mn-lt"/>
                <a:ea typeface="+mn-ea"/>
                <a:cs typeface="+mn-cs"/>
              </a:rPr>
              <a:t>, DCC responses follow.</a:t>
            </a:r>
            <a:endParaRPr lang="en-GB" dirty="0"/>
          </a:p>
        </p:txBody>
      </p:sp>
      <p:sp>
        <p:nvSpPr>
          <p:cNvPr id="4" name="Slide Number Placeholder 3"/>
          <p:cNvSpPr>
            <a:spLocks noGrp="1"/>
          </p:cNvSpPr>
          <p:nvPr>
            <p:ph type="sldNum" sz="quarter" idx="5"/>
          </p:nvPr>
        </p:nvSpPr>
        <p:spPr/>
        <p:txBody>
          <a:bodyPr/>
          <a:lstStyle/>
          <a:p>
            <a:fld id="{423DEBFC-39BD-4A42-A0A8-B275C89BC6F7}" type="slidenum">
              <a:rPr lang="en-US" smtClean="0"/>
              <a:t>9</a:t>
            </a:fld>
            <a:endParaRPr lang="en-US" dirty="0"/>
          </a:p>
        </p:txBody>
      </p:sp>
    </p:spTree>
    <p:extLst>
      <p:ext uri="{BB962C8B-B14F-4D97-AF65-F5344CB8AC3E}">
        <p14:creationId xmlns:p14="http://schemas.microsoft.com/office/powerpoint/2010/main" val="299861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3 themes of addressing alert issues:</a:t>
            </a:r>
          </a:p>
          <a:p>
            <a:pPr marL="228600" indent="-228600">
              <a:buAutoNum type="arabicPeriod"/>
            </a:pPr>
            <a:r>
              <a:rPr lang="en-GB" dirty="0"/>
              <a:t>SECMP0062 addresses the input to the DSP</a:t>
            </a:r>
          </a:p>
          <a:p>
            <a:pPr marL="228600" indent="-228600">
              <a:buAutoNum type="arabicPeriod"/>
            </a:pPr>
            <a:r>
              <a:rPr lang="en-GB" dirty="0"/>
              <a:t>Comms Hubs</a:t>
            </a:r>
          </a:p>
          <a:p>
            <a:pPr marL="228600" indent="-228600">
              <a:buAutoNum type="arabicPeriod"/>
            </a:pPr>
            <a:r>
              <a:rPr lang="en-GB" dirty="0"/>
              <a:t>Meters</a:t>
            </a:r>
          </a:p>
        </p:txBody>
      </p:sp>
      <p:sp>
        <p:nvSpPr>
          <p:cNvPr id="4" name="Slide Number Placeholder 3"/>
          <p:cNvSpPr>
            <a:spLocks noGrp="1"/>
          </p:cNvSpPr>
          <p:nvPr>
            <p:ph type="sldNum" sz="quarter" idx="5"/>
          </p:nvPr>
        </p:nvSpPr>
        <p:spPr/>
        <p:txBody>
          <a:bodyPr/>
          <a:lstStyle/>
          <a:p>
            <a:fld id="{423DEBFC-39BD-4A42-A0A8-B275C89BC6F7}" type="slidenum">
              <a:rPr lang="en-US" smtClean="0"/>
              <a:t>10</a:t>
            </a:fld>
            <a:endParaRPr lang="en-US" dirty="0"/>
          </a:p>
        </p:txBody>
      </p:sp>
    </p:spTree>
    <p:extLst>
      <p:ext uri="{BB962C8B-B14F-4D97-AF65-F5344CB8AC3E}">
        <p14:creationId xmlns:p14="http://schemas.microsoft.com/office/powerpoint/2010/main" val="2502544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3F4040"/>
                </a:solidFill>
                <a:latin typeface="Calibri" panose="020F0502020204030204" pitchFamily="34" charset="0"/>
                <a:cs typeface="Calibri" panose="020F0502020204030204" pitchFamily="34" charset="0"/>
              </a:rPr>
              <a:t>HAN device = commissioned ESME, GSME, CHF, GPF, IHD, PPMID.</a:t>
            </a:r>
            <a:endParaRPr lang="en-GB" dirty="0"/>
          </a:p>
        </p:txBody>
      </p:sp>
      <p:sp>
        <p:nvSpPr>
          <p:cNvPr id="4" name="Slide Number Placeholder 3"/>
          <p:cNvSpPr>
            <a:spLocks noGrp="1"/>
          </p:cNvSpPr>
          <p:nvPr>
            <p:ph type="sldNum" sz="quarter" idx="5"/>
          </p:nvPr>
        </p:nvSpPr>
        <p:spPr/>
        <p:txBody>
          <a:bodyPr/>
          <a:lstStyle/>
          <a:p>
            <a:fld id="{423DEBFC-39BD-4A42-A0A8-B275C89BC6F7}" type="slidenum">
              <a:rPr lang="en-US" smtClean="0"/>
              <a:t>11</a:t>
            </a:fld>
            <a:endParaRPr lang="en-US" dirty="0"/>
          </a:p>
        </p:txBody>
      </p:sp>
    </p:spTree>
    <p:extLst>
      <p:ext uri="{BB962C8B-B14F-4D97-AF65-F5344CB8AC3E}">
        <p14:creationId xmlns:p14="http://schemas.microsoft.com/office/powerpoint/2010/main" val="1285042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3DEBFC-39BD-4A42-A0A8-B275C89BC6F7}" type="slidenum">
              <a:rPr lang="en-US" smtClean="0"/>
              <a:t>13</a:t>
            </a:fld>
            <a:endParaRPr lang="en-US" dirty="0"/>
          </a:p>
        </p:txBody>
      </p:sp>
    </p:spTree>
    <p:extLst>
      <p:ext uri="{BB962C8B-B14F-4D97-AF65-F5344CB8AC3E}">
        <p14:creationId xmlns:p14="http://schemas.microsoft.com/office/powerpoint/2010/main" val="1117511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3DEBFC-39BD-4A42-A0A8-B275C89BC6F7}" type="slidenum">
              <a:rPr lang="en-US" smtClean="0"/>
              <a:t>14</a:t>
            </a:fld>
            <a:endParaRPr lang="en-US" dirty="0"/>
          </a:p>
        </p:txBody>
      </p:sp>
    </p:spTree>
    <p:extLst>
      <p:ext uri="{BB962C8B-B14F-4D97-AF65-F5344CB8AC3E}">
        <p14:creationId xmlns:p14="http://schemas.microsoft.com/office/powerpoint/2010/main" val="4964612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60000" y="1800000"/>
            <a:ext cx="6644640" cy="1800000"/>
          </a:xfrm>
        </p:spPr>
        <p:txBody>
          <a:bodyPr anchor="t" anchorCtr="0"/>
          <a:lstStyle>
            <a:lvl1pPr algn="l">
              <a:defRPr sz="4000"/>
            </a:lvl1pPr>
          </a:lstStyle>
          <a:p>
            <a:r>
              <a:rPr lang="en-US" dirty="0"/>
              <a:t>Click to edit Master title style</a:t>
            </a:r>
          </a:p>
        </p:txBody>
      </p:sp>
      <p:sp>
        <p:nvSpPr>
          <p:cNvPr id="3" name="Subtitle 2"/>
          <p:cNvSpPr>
            <a:spLocks noGrp="1"/>
          </p:cNvSpPr>
          <p:nvPr>
            <p:ph type="subTitle" idx="1"/>
          </p:nvPr>
        </p:nvSpPr>
        <p:spPr>
          <a:xfrm>
            <a:off x="3960000" y="3968750"/>
            <a:ext cx="6644640" cy="978635"/>
          </a:xfrm>
        </p:spPr>
        <p:txBody>
          <a:bodyPr/>
          <a:lstStyle>
            <a:lvl1pPr marL="0" indent="0" algn="l">
              <a:buNone/>
              <a:defRPr sz="2400">
                <a:solidFill>
                  <a:srgbClr val="1F144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3960000" y="4956136"/>
            <a:ext cx="2743200" cy="365125"/>
          </a:xfrm>
        </p:spPr>
        <p:txBody>
          <a:bodyPr/>
          <a:lstStyle>
            <a:lvl1pPr>
              <a:defRPr sz="1300">
                <a:solidFill>
                  <a:srgbClr val="BF1B58"/>
                </a:solidFill>
              </a:defRPr>
            </a:lvl1pPr>
          </a:lstStyle>
          <a:p>
            <a:fld id="{3A0DD9F3-2568-294A-B717-29176428A082}" type="datetime4">
              <a:rPr lang="en-GB" smtClean="0"/>
              <a:t>01 November 2019</a:t>
            </a:fld>
            <a:endParaRPr lang="en-US" dirty="0"/>
          </a:p>
        </p:txBody>
      </p:sp>
      <p:pic>
        <p:nvPicPr>
          <p:cNvPr id="8" name="Picture 7">
            <a:extLst>
              <a:ext uri="{FF2B5EF4-FFF2-40B4-BE49-F238E27FC236}">
                <a16:creationId xmlns:a16="http://schemas.microsoft.com/office/drawing/2014/main" id="{528F7E22-8882-7045-8128-A6C8779F0AD1}"/>
              </a:ext>
            </a:extLst>
          </p:cNvPr>
          <p:cNvPicPr>
            <a:picLocks noChangeAspect="1"/>
          </p:cNvPicPr>
          <p:nvPr userDrawn="1"/>
        </p:nvPicPr>
        <p:blipFill>
          <a:blip r:embed="rId3"/>
          <a:stretch>
            <a:fillRect/>
          </a:stretch>
        </p:blipFill>
        <p:spPr>
          <a:xfrm>
            <a:off x="369677" y="359999"/>
            <a:ext cx="2207808" cy="698449"/>
          </a:xfrm>
          <a:prstGeom prst="rect">
            <a:avLst/>
          </a:prstGeom>
        </p:spPr>
      </p:pic>
      <p:sp>
        <p:nvSpPr>
          <p:cNvPr id="6" name="Footer Placeholder 5">
            <a:extLst>
              <a:ext uri="{FF2B5EF4-FFF2-40B4-BE49-F238E27FC236}">
                <a16:creationId xmlns:a16="http://schemas.microsoft.com/office/drawing/2014/main" id="{3D3AFBF2-5BF2-6145-8243-A434BB03DB21}"/>
              </a:ext>
            </a:extLst>
          </p:cNvPr>
          <p:cNvSpPr>
            <a:spLocks noGrp="1"/>
          </p:cNvSpPr>
          <p:nvPr>
            <p:ph type="ftr" sz="quarter" idx="11"/>
          </p:nvPr>
        </p:nvSpPr>
        <p:spPr>
          <a:xfrm>
            <a:off x="3960000" y="5330012"/>
            <a:ext cx="4114800" cy="360000"/>
          </a:xfrm>
        </p:spPr>
        <p:txBody>
          <a:bodyPr/>
          <a:lstStyle/>
          <a:p>
            <a:endParaRPr lang="en-US" dirty="0"/>
          </a:p>
        </p:txBody>
      </p:sp>
    </p:spTree>
    <p:extLst>
      <p:ext uri="{BB962C8B-B14F-4D97-AF65-F5344CB8AC3E}">
        <p14:creationId xmlns:p14="http://schemas.microsoft.com/office/powerpoint/2010/main" val="1728747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F8B9C7F-46D9-B04F-80F7-F815C62F245A}"/>
              </a:ext>
            </a:extLst>
          </p:cNvPr>
          <p:cNvSpPr/>
          <p:nvPr userDrawn="1"/>
        </p:nvSpPr>
        <p:spPr>
          <a:xfrm>
            <a:off x="0" y="6162668"/>
            <a:ext cx="12192000" cy="7200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1872000" y="360000"/>
            <a:ext cx="9000000" cy="720000"/>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AD59B323-5B88-7F4E-A905-A7F5BF0FA05A}" type="datetime4">
              <a:rPr lang="en-GB" smtClean="0"/>
              <a:t>01 November 2019</a:t>
            </a:fld>
            <a:endParaRPr lang="en-US" dirty="0"/>
          </a:p>
        </p:txBody>
      </p:sp>
      <p:sp>
        <p:nvSpPr>
          <p:cNvPr id="4" name="Footer Placeholder 3"/>
          <p:cNvSpPr>
            <a:spLocks noGrp="1"/>
          </p:cNvSpPr>
          <p:nvPr>
            <p:ph type="ftr" sz="quarter" idx="11"/>
          </p:nvPr>
        </p:nvSpPr>
        <p:spPr>
          <a:xfrm>
            <a:off x="3960000" y="6356350"/>
            <a:ext cx="4114800" cy="365125"/>
          </a:xfrm>
        </p:spPr>
        <p:txBody>
          <a:bodyPr/>
          <a:lstStyle/>
          <a:p>
            <a:endParaRPr lang="en-US" dirty="0"/>
          </a:p>
        </p:txBody>
      </p:sp>
      <p:sp>
        <p:nvSpPr>
          <p:cNvPr id="10" name="Oval 9">
            <a:extLst>
              <a:ext uri="{FF2B5EF4-FFF2-40B4-BE49-F238E27FC236}">
                <a16:creationId xmlns:a16="http://schemas.microsoft.com/office/drawing/2014/main" id="{37456A64-A43E-C442-93DA-11B3E579071B}"/>
              </a:ext>
            </a:extLst>
          </p:cNvPr>
          <p:cNvSpPr/>
          <p:nvPr userDrawn="1"/>
        </p:nvSpPr>
        <p:spPr>
          <a:xfrm>
            <a:off x="348991" y="6325858"/>
            <a:ext cx="371009" cy="360000"/>
          </a:xfrm>
          <a:prstGeom prst="ellipse">
            <a:avLst/>
          </a:prstGeom>
          <a:noFill/>
          <a:ln w="25400">
            <a:solidFill>
              <a:srgbClr val="8618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6">
            <a:extLst>
              <a:ext uri="{FF2B5EF4-FFF2-40B4-BE49-F238E27FC236}">
                <a16:creationId xmlns:a16="http://schemas.microsoft.com/office/drawing/2014/main" id="{CE0B18F8-D393-724C-B4D7-64CBA0C770AB}"/>
              </a:ext>
            </a:extLst>
          </p:cNvPr>
          <p:cNvSpPr txBox="1">
            <a:spLocks/>
          </p:cNvSpPr>
          <p:nvPr userDrawn="1"/>
        </p:nvSpPr>
        <p:spPr>
          <a:xfrm>
            <a:off x="360000" y="6411987"/>
            <a:ext cx="371008" cy="365125"/>
          </a:xfrm>
          <a:prstGeom prst="rect">
            <a:avLst/>
          </a:prstGeom>
        </p:spPr>
        <p:txBody>
          <a:bodyPr vert="horz" lIns="0" tIns="0" rIns="0" bIns="0" rtlCol="0" anchor="t" anchorCtr="0"/>
          <a:lstStyle>
            <a:defPPr>
              <a:defRPr lang="en-US"/>
            </a:defPPr>
            <a:lvl1pPr marL="0" algn="ctr" defTabSz="914400" rtl="0" eaLnBrk="1" latinLnBrk="0" hangingPunct="1">
              <a:defRPr sz="1200" kern="1200">
                <a:solidFill>
                  <a:srgbClr val="1F144A"/>
                </a:solidFill>
                <a:latin typeface="Arial Rounded MT Bold" panose="020F07040305040302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613C8D-C864-C543-AF89-04A4A766BF11}" type="slidenum">
              <a:rPr lang="en-US" smtClean="0"/>
              <a:pPr/>
              <a:t>‹#›</a:t>
            </a:fld>
            <a:endParaRPr lang="en-US" dirty="0"/>
          </a:p>
        </p:txBody>
      </p:sp>
      <p:pic>
        <p:nvPicPr>
          <p:cNvPr id="9" name="Picture 8">
            <a:extLst>
              <a:ext uri="{FF2B5EF4-FFF2-40B4-BE49-F238E27FC236}">
                <a16:creationId xmlns:a16="http://schemas.microsoft.com/office/drawing/2014/main" id="{69EC865F-46B3-4156-A80E-F801C2C496C9}"/>
              </a:ext>
            </a:extLst>
          </p:cNvPr>
          <p:cNvPicPr>
            <a:picLocks noChangeAspect="1"/>
          </p:cNvPicPr>
          <p:nvPr userDrawn="1"/>
        </p:nvPicPr>
        <p:blipFill>
          <a:blip r:embed="rId3"/>
          <a:stretch>
            <a:fillRect/>
          </a:stretch>
        </p:blipFill>
        <p:spPr>
          <a:xfrm>
            <a:off x="10165631" y="6352167"/>
            <a:ext cx="1149305" cy="364183"/>
          </a:xfrm>
          <a:prstGeom prst="rect">
            <a:avLst/>
          </a:prstGeom>
        </p:spPr>
      </p:pic>
    </p:spTree>
    <p:extLst>
      <p:ext uri="{BB962C8B-B14F-4D97-AF65-F5344CB8AC3E}">
        <p14:creationId xmlns:p14="http://schemas.microsoft.com/office/powerpoint/2010/main" val="1757991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Standard Two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539E14-A1AD-7644-BFE6-12807C13FCFF}"/>
              </a:ext>
            </a:extLst>
          </p:cNvPr>
          <p:cNvSpPr/>
          <p:nvPr userDrawn="1"/>
        </p:nvSpPr>
        <p:spPr>
          <a:xfrm>
            <a:off x="0" y="6162668"/>
            <a:ext cx="12192000" cy="7200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Oval 10">
            <a:extLst>
              <a:ext uri="{FF2B5EF4-FFF2-40B4-BE49-F238E27FC236}">
                <a16:creationId xmlns:a16="http://schemas.microsoft.com/office/drawing/2014/main" id="{84B55CFF-7EC3-A74A-BF04-D6CCB1169126}"/>
              </a:ext>
            </a:extLst>
          </p:cNvPr>
          <p:cNvSpPr/>
          <p:nvPr userDrawn="1"/>
        </p:nvSpPr>
        <p:spPr>
          <a:xfrm>
            <a:off x="348991" y="6325858"/>
            <a:ext cx="371009" cy="360000"/>
          </a:xfrm>
          <a:prstGeom prst="ellipse">
            <a:avLst/>
          </a:prstGeom>
          <a:noFill/>
          <a:ln w="25400">
            <a:solidFill>
              <a:srgbClr val="8618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872000" y="360000"/>
            <a:ext cx="9000000" cy="720000"/>
          </a:xfrm>
        </p:spPr>
        <p:txBody>
          <a:bodyPr/>
          <a:lstStyle/>
          <a:p>
            <a:r>
              <a:rPr lang="en-US" dirty="0"/>
              <a:t>Click to edit Master title style</a:t>
            </a:r>
          </a:p>
        </p:txBody>
      </p:sp>
      <p:sp>
        <p:nvSpPr>
          <p:cNvPr id="3" name="Content Placeholder 2"/>
          <p:cNvSpPr>
            <a:spLocks noGrp="1"/>
          </p:cNvSpPr>
          <p:nvPr>
            <p:ph sz="half" idx="1"/>
          </p:nvPr>
        </p:nvSpPr>
        <p:spPr>
          <a:xfrm>
            <a:off x="1825200" y="1440000"/>
            <a:ext cx="43200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552000" y="1440000"/>
            <a:ext cx="43200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0DD5861-496A-B745-A1F0-0B2FBFCF20BD}" type="datetime4">
              <a:rPr lang="en-GB" smtClean="0"/>
              <a:t>01 November 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360000" y="6411600"/>
            <a:ext cx="360000" cy="365125"/>
          </a:xfrm>
        </p:spPr>
        <p:txBody>
          <a:bodyPr/>
          <a:lstStyle>
            <a:lvl1pPr algn="ctr">
              <a:defRPr/>
            </a:lvl1pPr>
          </a:lstStyle>
          <a:p>
            <a:fld id="{2B613C8D-C864-C543-AF89-04A4A766BF11}" type="slidenum">
              <a:rPr lang="en-US" smtClean="0"/>
              <a:pPr/>
              <a:t>‹#›</a:t>
            </a:fld>
            <a:endParaRPr lang="en-US" dirty="0"/>
          </a:p>
        </p:txBody>
      </p:sp>
      <p:pic>
        <p:nvPicPr>
          <p:cNvPr id="13" name="Picture 12">
            <a:extLst>
              <a:ext uri="{FF2B5EF4-FFF2-40B4-BE49-F238E27FC236}">
                <a16:creationId xmlns:a16="http://schemas.microsoft.com/office/drawing/2014/main" id="{B98A4709-5850-419D-927D-AFC3AA96DA3C}"/>
              </a:ext>
            </a:extLst>
          </p:cNvPr>
          <p:cNvPicPr>
            <a:picLocks noChangeAspect="1"/>
          </p:cNvPicPr>
          <p:nvPr userDrawn="1"/>
        </p:nvPicPr>
        <p:blipFill>
          <a:blip r:embed="rId3"/>
          <a:stretch>
            <a:fillRect/>
          </a:stretch>
        </p:blipFill>
        <p:spPr>
          <a:xfrm>
            <a:off x="10165631" y="6352167"/>
            <a:ext cx="1149305" cy="364183"/>
          </a:xfrm>
          <a:prstGeom prst="rect">
            <a:avLst/>
          </a:prstGeom>
        </p:spPr>
      </p:pic>
    </p:spTree>
    <p:extLst>
      <p:ext uri="{BB962C8B-B14F-4D97-AF65-F5344CB8AC3E}">
        <p14:creationId xmlns:p14="http://schemas.microsoft.com/office/powerpoint/2010/main" val="2023970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AD0B36C-6798-7045-B3DB-1367BFB0665F}"/>
              </a:ext>
            </a:extLst>
          </p:cNvPr>
          <p:cNvSpPr/>
          <p:nvPr userDrawn="1"/>
        </p:nvSpPr>
        <p:spPr>
          <a:xfrm>
            <a:off x="0" y="6162668"/>
            <a:ext cx="12192000" cy="7200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Date Placeholder 1"/>
          <p:cNvSpPr>
            <a:spLocks noGrp="1"/>
          </p:cNvSpPr>
          <p:nvPr>
            <p:ph type="dt" sz="half" idx="10"/>
          </p:nvPr>
        </p:nvSpPr>
        <p:spPr/>
        <p:txBody>
          <a:bodyPr/>
          <a:lstStyle/>
          <a:p>
            <a:fld id="{AB8AEABC-89E7-2A45-A8BB-BECC4B0411F1}" type="datetime4">
              <a:rPr lang="en-GB" smtClean="0"/>
              <a:t>01 November 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360000" y="6411600"/>
            <a:ext cx="360000" cy="365125"/>
          </a:xfrm>
        </p:spPr>
        <p:txBody>
          <a:bodyPr/>
          <a:lstStyle>
            <a:lvl1pPr algn="ctr">
              <a:defRPr/>
            </a:lvl1pPr>
          </a:lstStyle>
          <a:p>
            <a:fld id="{2B613C8D-C864-C543-AF89-04A4A766BF11}" type="slidenum">
              <a:rPr lang="en-US" smtClean="0"/>
              <a:pPr/>
              <a:t>‹#›</a:t>
            </a:fld>
            <a:endParaRPr lang="en-US" dirty="0"/>
          </a:p>
        </p:txBody>
      </p:sp>
      <p:sp>
        <p:nvSpPr>
          <p:cNvPr id="12" name="Oval 11">
            <a:extLst>
              <a:ext uri="{FF2B5EF4-FFF2-40B4-BE49-F238E27FC236}">
                <a16:creationId xmlns:a16="http://schemas.microsoft.com/office/drawing/2014/main" id="{17B79C46-2191-7F42-9973-CCCBA56645B4}"/>
              </a:ext>
            </a:extLst>
          </p:cNvPr>
          <p:cNvSpPr/>
          <p:nvPr userDrawn="1"/>
        </p:nvSpPr>
        <p:spPr>
          <a:xfrm>
            <a:off x="348991" y="6325858"/>
            <a:ext cx="371009" cy="360000"/>
          </a:xfrm>
          <a:prstGeom prst="ellipse">
            <a:avLst/>
          </a:prstGeom>
          <a:noFill/>
          <a:ln w="25400">
            <a:solidFill>
              <a:srgbClr val="8618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C9A3F6C9-BEC9-4676-941C-124620F2443B}"/>
              </a:ext>
            </a:extLst>
          </p:cNvPr>
          <p:cNvPicPr>
            <a:picLocks noChangeAspect="1"/>
          </p:cNvPicPr>
          <p:nvPr userDrawn="1"/>
        </p:nvPicPr>
        <p:blipFill>
          <a:blip r:embed="rId3"/>
          <a:stretch>
            <a:fillRect/>
          </a:stretch>
        </p:blipFill>
        <p:spPr>
          <a:xfrm>
            <a:off x="10165631" y="6352167"/>
            <a:ext cx="1149305" cy="364183"/>
          </a:xfrm>
          <a:prstGeom prst="rect">
            <a:avLst/>
          </a:prstGeom>
        </p:spPr>
      </p:pic>
    </p:spTree>
    <p:extLst>
      <p:ext uri="{BB962C8B-B14F-4D97-AF65-F5344CB8AC3E}">
        <p14:creationId xmlns:p14="http://schemas.microsoft.com/office/powerpoint/2010/main" val="2475280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Normal Style">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9FB2F9DF-FE40-4CE7-B5BF-EF3C64E98BDC}"/>
              </a:ext>
            </a:extLst>
          </p:cNvPr>
          <p:cNvSpPr>
            <a:spLocks noGrp="1"/>
          </p:cNvSpPr>
          <p:nvPr>
            <p:ph type="sldNum" sz="quarter" idx="12"/>
          </p:nvPr>
        </p:nvSpPr>
        <p:spPr>
          <a:xfrm>
            <a:off x="11384027" y="6390481"/>
            <a:ext cx="770951" cy="192287"/>
          </a:xfrm>
        </p:spPr>
        <p:txBody>
          <a:bodyPr/>
          <a:lstStyle/>
          <a:p>
            <a:fld id="{0D558541-60C9-42A2-8392-FF12533A6B7A}" type="slidenum">
              <a:rPr lang="en-US" smtClean="0"/>
              <a:pPr/>
              <a:t>‹#›</a:t>
            </a:fld>
            <a:endParaRPr lang="en-US" dirty="0"/>
          </a:p>
        </p:txBody>
      </p:sp>
    </p:spTree>
    <p:extLst>
      <p:ext uri="{BB962C8B-B14F-4D97-AF65-F5344CB8AC3E}">
        <p14:creationId xmlns:p14="http://schemas.microsoft.com/office/powerpoint/2010/main" val="3784378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Pages">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1074" name="think-cell Slide" r:id="rId4" imgW="270" imgH="270" progId="TCLayout.ActiveDocument.1">
                  <p:embed/>
                </p:oleObj>
              </mc:Choice>
              <mc:Fallback>
                <p:oleObj name="think-cell Slide" r:id="rId4" imgW="270" imgH="270" progId="TCLayout.ActiveDocument.1">
                  <p:embed/>
                  <p:pic>
                    <p:nvPicPr>
                      <p:cNvPr id="5" name="Object 4" hidden="1"/>
                      <p:cNvPicPr/>
                      <p:nvPr/>
                    </p:nvPicPr>
                    <p:blipFill>
                      <a:blip r:embed="rId5"/>
                      <a:stretch>
                        <a:fillRect/>
                      </a:stretch>
                    </p:blipFill>
                    <p:spPr>
                      <a:xfrm>
                        <a:off x="2118" y="2118"/>
                        <a:ext cx="2116" cy="2116"/>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EA1AF0FA-24D8-4824-8A5D-30E455FE1A56}"/>
              </a:ext>
            </a:extLst>
          </p:cNvPr>
          <p:cNvSpPr>
            <a:spLocks noGrp="1"/>
          </p:cNvSpPr>
          <p:nvPr>
            <p:ph type="sldNum" sz="quarter" idx="12"/>
          </p:nvPr>
        </p:nvSpPr>
        <p:spPr>
          <a:xfrm>
            <a:off x="11135448" y="6390479"/>
            <a:ext cx="770951" cy="192287"/>
          </a:xfrm>
        </p:spPr>
        <p:txBody>
          <a:bodyPr/>
          <a:lstStyle/>
          <a:p>
            <a:fld id="{0D558541-60C9-42A2-8392-FF12533A6B7A}" type="slidenum">
              <a:rPr lang="en-US" smtClean="0"/>
              <a:pPr/>
              <a:t>‹#›</a:t>
            </a:fld>
            <a:endParaRPr lang="en-US" dirty="0"/>
          </a:p>
        </p:txBody>
      </p:sp>
    </p:spTree>
    <p:extLst>
      <p:ext uri="{BB962C8B-B14F-4D97-AF65-F5344CB8AC3E}">
        <p14:creationId xmlns:p14="http://schemas.microsoft.com/office/powerpoint/2010/main" val="3793232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72000" y="360000"/>
            <a:ext cx="9000000" cy="720000"/>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1872000" y="1440000"/>
            <a:ext cx="9000000" cy="4320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872000" y="6356350"/>
            <a:ext cx="1800000" cy="360000"/>
          </a:xfrm>
          <a:prstGeom prst="rect">
            <a:avLst/>
          </a:prstGeom>
        </p:spPr>
        <p:txBody>
          <a:bodyPr vert="horz" lIns="0" tIns="0" rIns="0" bIns="0" rtlCol="0" anchor="t" anchorCtr="0"/>
          <a:lstStyle>
            <a:lvl1pPr algn="l">
              <a:defRPr sz="900">
                <a:solidFill>
                  <a:srgbClr val="1F144A"/>
                </a:solidFill>
                <a:latin typeface="Arial Rounded MT Bold" panose="020F0704030504030204" pitchFamily="34" charset="77"/>
              </a:defRPr>
            </a:lvl1pPr>
          </a:lstStyle>
          <a:p>
            <a:fld id="{B9CCE2A8-F10C-6249-91B4-8DA08F979717}" type="datetime4">
              <a:rPr lang="en-GB" smtClean="0"/>
              <a:t>01 November 2019</a:t>
            </a:fld>
            <a:endParaRPr lang="en-US" dirty="0"/>
          </a:p>
        </p:txBody>
      </p:sp>
      <p:sp>
        <p:nvSpPr>
          <p:cNvPr id="5" name="Footer Placeholder 4"/>
          <p:cNvSpPr>
            <a:spLocks noGrp="1"/>
          </p:cNvSpPr>
          <p:nvPr>
            <p:ph type="ftr" sz="quarter" idx="3"/>
          </p:nvPr>
        </p:nvSpPr>
        <p:spPr>
          <a:xfrm>
            <a:off x="3960000" y="6356350"/>
            <a:ext cx="4114800" cy="360000"/>
          </a:xfrm>
          <a:prstGeom prst="rect">
            <a:avLst/>
          </a:prstGeom>
        </p:spPr>
        <p:txBody>
          <a:bodyPr vert="horz" lIns="0" tIns="0" rIns="0" bIns="0" rtlCol="0" anchor="t" anchorCtr="0"/>
          <a:lstStyle>
            <a:lvl1pPr algn="l">
              <a:defRPr sz="900">
                <a:solidFill>
                  <a:srgbClr val="1F144A"/>
                </a:solidFill>
                <a:latin typeface="Arial Rounded MT Bold" panose="020F0704030504030204" pitchFamily="34" charset="77"/>
              </a:defRPr>
            </a:lvl1pPr>
          </a:lstStyle>
          <a:p>
            <a:endParaRPr lang="en-US" dirty="0"/>
          </a:p>
        </p:txBody>
      </p:sp>
      <p:sp>
        <p:nvSpPr>
          <p:cNvPr id="6" name="Slide Number Placeholder 5"/>
          <p:cNvSpPr>
            <a:spLocks noGrp="1"/>
          </p:cNvSpPr>
          <p:nvPr>
            <p:ph type="sldNum" sz="quarter" idx="4"/>
          </p:nvPr>
        </p:nvSpPr>
        <p:spPr>
          <a:xfrm>
            <a:off x="1368000" y="6369652"/>
            <a:ext cx="360000" cy="365125"/>
          </a:xfrm>
          <a:prstGeom prst="rect">
            <a:avLst/>
          </a:prstGeom>
        </p:spPr>
        <p:txBody>
          <a:bodyPr vert="horz" lIns="0" tIns="0" rIns="0" bIns="0" rtlCol="0" anchor="t" anchorCtr="0"/>
          <a:lstStyle>
            <a:lvl1pPr algn="l">
              <a:defRPr sz="1200">
                <a:solidFill>
                  <a:srgbClr val="1F144A"/>
                </a:solidFill>
                <a:latin typeface="Arial Rounded MT Bold" panose="020F0704030504030204" pitchFamily="34" charset="77"/>
              </a:defRPr>
            </a:lvl1pPr>
          </a:lstStyle>
          <a:p>
            <a:fld id="{2B613C8D-C864-C543-AF89-04A4A766BF11}" type="slidenum">
              <a:rPr lang="en-US" smtClean="0"/>
              <a:pPr/>
              <a:t>‹#›</a:t>
            </a:fld>
            <a:endParaRPr lang="en-US" dirty="0"/>
          </a:p>
        </p:txBody>
      </p:sp>
      <p:pic>
        <p:nvPicPr>
          <p:cNvPr id="8" name="Picture 7">
            <a:extLst>
              <a:ext uri="{FF2B5EF4-FFF2-40B4-BE49-F238E27FC236}">
                <a16:creationId xmlns:a16="http://schemas.microsoft.com/office/drawing/2014/main" id="{CEBD4C18-5743-4EF7-B278-F9126ACC564E}"/>
              </a:ext>
            </a:extLst>
          </p:cNvPr>
          <p:cNvPicPr>
            <a:picLocks noChangeAspect="1"/>
          </p:cNvPicPr>
          <p:nvPr userDrawn="1"/>
        </p:nvPicPr>
        <p:blipFill>
          <a:blip r:embed="rId8"/>
          <a:stretch>
            <a:fillRect/>
          </a:stretch>
        </p:blipFill>
        <p:spPr>
          <a:xfrm>
            <a:off x="10165631" y="6352167"/>
            <a:ext cx="1149305" cy="364183"/>
          </a:xfrm>
          <a:prstGeom prst="rect">
            <a:avLst/>
          </a:prstGeom>
        </p:spPr>
      </p:pic>
    </p:spTree>
    <p:extLst>
      <p:ext uri="{BB962C8B-B14F-4D97-AF65-F5344CB8AC3E}">
        <p14:creationId xmlns:p14="http://schemas.microsoft.com/office/powerpoint/2010/main" val="1975256445"/>
      </p:ext>
    </p:extLst>
  </p:cSld>
  <p:clrMap bg1="lt1" tx1="dk1" bg2="lt2" tx2="dk2" accent1="accent1" accent2="accent2" accent3="accent3" accent4="accent4" accent5="accent5" accent6="accent6" hlink="hlink" folHlink="folHlink"/>
  <p:sldLayoutIdLst>
    <p:sldLayoutId id="2147483685" r:id="rId1"/>
    <p:sldLayoutId id="2147483690" r:id="rId2"/>
    <p:sldLayoutId id="2147483688" r:id="rId3"/>
    <p:sldLayoutId id="2147483667" r:id="rId4"/>
    <p:sldLayoutId id="2147483698" r:id="rId5"/>
    <p:sldLayoutId id="2147483699" r:id="rId6"/>
  </p:sldLayoutIdLst>
  <p:hf hdr="0"/>
  <p:txStyles>
    <p:titleStyle>
      <a:lvl1pPr algn="l" defTabSz="914400" rtl="0" eaLnBrk="1" latinLnBrk="0" hangingPunct="1">
        <a:lnSpc>
          <a:spcPct val="90000"/>
        </a:lnSpc>
        <a:spcBef>
          <a:spcPct val="0"/>
        </a:spcBef>
        <a:buNone/>
        <a:defRPr sz="2600" kern="1200">
          <a:solidFill>
            <a:srgbClr val="1F144A"/>
          </a:solidFill>
          <a:latin typeface="Arial Rounded MT Bold" panose="020F0704030504030204" pitchFamily="34" charset="77"/>
          <a:ea typeface="+mj-ea"/>
          <a:cs typeface="+mj-cs"/>
        </a:defRPr>
      </a:lvl1pPr>
    </p:titleStyle>
    <p:bodyStyle>
      <a:lvl1pPr marL="0" indent="0" algn="l" defTabSz="914400" rtl="0" eaLnBrk="1" latinLnBrk="0" hangingPunct="1">
        <a:lnSpc>
          <a:spcPct val="90000"/>
        </a:lnSpc>
        <a:spcBef>
          <a:spcPts val="1000"/>
        </a:spcBef>
        <a:buFontTx/>
        <a:buNone/>
        <a:defRPr sz="1600" kern="1200">
          <a:solidFill>
            <a:srgbClr val="1F144A"/>
          </a:solidFill>
          <a:latin typeface="Arial Rounded MT Bold" panose="020F0704030504030204" pitchFamily="34" charset="77"/>
          <a:ea typeface="+mn-ea"/>
          <a:cs typeface="+mn-cs"/>
        </a:defRPr>
      </a:lvl1pPr>
      <a:lvl2pPr marL="457200" indent="0" algn="l" defTabSz="914400" rtl="0" eaLnBrk="1" latinLnBrk="0" hangingPunct="1">
        <a:lnSpc>
          <a:spcPct val="90000"/>
        </a:lnSpc>
        <a:spcBef>
          <a:spcPts val="500"/>
        </a:spcBef>
        <a:buFontTx/>
        <a:buNone/>
        <a:defRPr sz="1400" kern="1200">
          <a:solidFill>
            <a:srgbClr val="1F144A"/>
          </a:solidFill>
          <a:latin typeface="Arial Rounded MT Bold" panose="020F0704030504030204" pitchFamily="34" charset="77"/>
          <a:ea typeface="+mn-ea"/>
          <a:cs typeface="+mn-cs"/>
        </a:defRPr>
      </a:lvl2pPr>
      <a:lvl3pPr marL="914400" indent="0" algn="l" defTabSz="914400" rtl="0" eaLnBrk="1" latinLnBrk="0" hangingPunct="1">
        <a:lnSpc>
          <a:spcPct val="90000"/>
        </a:lnSpc>
        <a:spcBef>
          <a:spcPts val="500"/>
        </a:spcBef>
        <a:buFontTx/>
        <a:buNone/>
        <a:defRPr sz="1200" kern="1200">
          <a:solidFill>
            <a:srgbClr val="1F144A"/>
          </a:solidFill>
          <a:latin typeface="Arial Rounded MT Bold" panose="020F0704030504030204" pitchFamily="34" charset="77"/>
          <a:ea typeface="+mn-ea"/>
          <a:cs typeface="+mn-cs"/>
        </a:defRPr>
      </a:lvl3pPr>
      <a:lvl4pPr marL="1371600" indent="0" algn="l" defTabSz="914400" rtl="0" eaLnBrk="1" latinLnBrk="0" hangingPunct="1">
        <a:lnSpc>
          <a:spcPct val="90000"/>
        </a:lnSpc>
        <a:spcBef>
          <a:spcPts val="500"/>
        </a:spcBef>
        <a:buFontTx/>
        <a:buNone/>
        <a:defRPr sz="1100" kern="1200">
          <a:solidFill>
            <a:srgbClr val="1F144A"/>
          </a:solidFill>
          <a:latin typeface="Arial Rounded MT Bold" panose="020F0704030504030204" pitchFamily="34" charset="77"/>
          <a:ea typeface="+mn-ea"/>
          <a:cs typeface="+mn-cs"/>
        </a:defRPr>
      </a:lvl4pPr>
      <a:lvl5pPr marL="1828800" indent="0" algn="l" defTabSz="914400" rtl="0" eaLnBrk="1" latinLnBrk="0" hangingPunct="1">
        <a:lnSpc>
          <a:spcPct val="90000"/>
        </a:lnSpc>
        <a:spcBef>
          <a:spcPts val="500"/>
        </a:spcBef>
        <a:buFontTx/>
        <a:buNone/>
        <a:defRPr sz="1000" kern="1200">
          <a:solidFill>
            <a:srgbClr val="1F144A"/>
          </a:solidFill>
          <a:latin typeface="Arial Rounded MT Bold" panose="020F070403050403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vmlDrawing" Target="../drawings/vmlDrawing2.vml"/><Relationship Id="rId5" Type="http://schemas.openxmlformats.org/officeDocument/2006/relationships/image" Target="../media/image16.wmf"/><Relationship Id="rId4" Type="http://schemas.openxmlformats.org/officeDocument/2006/relationships/package" Target="../embeddings/Microsoft_Word_Document.docx"/></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A875A-5E39-AC4C-90BF-19A72FD685B1}"/>
              </a:ext>
            </a:extLst>
          </p:cNvPr>
          <p:cNvSpPr>
            <a:spLocks noGrp="1"/>
          </p:cNvSpPr>
          <p:nvPr>
            <p:ph type="ctrTitle"/>
          </p:nvPr>
        </p:nvSpPr>
        <p:spPr/>
        <p:txBody>
          <a:bodyPr/>
          <a:lstStyle/>
          <a:p>
            <a:r>
              <a:rPr lang="en-US" dirty="0"/>
              <a:t>SECMP0062 and SECMP0067 Updates</a:t>
            </a:r>
          </a:p>
        </p:txBody>
      </p:sp>
      <p:sp>
        <p:nvSpPr>
          <p:cNvPr id="3" name="Subtitle 2">
            <a:extLst>
              <a:ext uri="{FF2B5EF4-FFF2-40B4-BE49-F238E27FC236}">
                <a16:creationId xmlns:a16="http://schemas.microsoft.com/office/drawing/2014/main" id="{7C5A16FF-D6AE-3648-8136-41108C665166}"/>
              </a:ext>
            </a:extLst>
          </p:cNvPr>
          <p:cNvSpPr>
            <a:spLocks noGrp="1"/>
          </p:cNvSpPr>
          <p:nvPr>
            <p:ph type="subTitle" idx="1"/>
          </p:nvPr>
        </p:nvSpPr>
        <p:spPr/>
        <p:txBody>
          <a:bodyPr/>
          <a:lstStyle/>
          <a:p>
            <a:r>
              <a:rPr lang="en-US" dirty="0"/>
              <a:t>DCC Update to SECAS and Working Groups</a:t>
            </a:r>
          </a:p>
        </p:txBody>
      </p:sp>
      <p:sp>
        <p:nvSpPr>
          <p:cNvPr id="4" name="Date Placeholder 3">
            <a:extLst>
              <a:ext uri="{FF2B5EF4-FFF2-40B4-BE49-F238E27FC236}">
                <a16:creationId xmlns:a16="http://schemas.microsoft.com/office/drawing/2014/main" id="{662F1554-F192-5741-AF6F-CA2DE758C32B}"/>
              </a:ext>
            </a:extLst>
          </p:cNvPr>
          <p:cNvSpPr>
            <a:spLocks noGrp="1"/>
          </p:cNvSpPr>
          <p:nvPr>
            <p:ph type="dt" sz="half" idx="10"/>
          </p:nvPr>
        </p:nvSpPr>
        <p:spPr/>
        <p:txBody>
          <a:bodyPr/>
          <a:lstStyle/>
          <a:p>
            <a:fld id="{AA10C920-1981-B74C-AB79-FFE488A5E13D}" type="datetime4">
              <a:rPr lang="en-GB" smtClean="0"/>
              <a:t>01 November 2019</a:t>
            </a:fld>
            <a:endParaRPr lang="en-US" dirty="0"/>
          </a:p>
        </p:txBody>
      </p:sp>
    </p:spTree>
    <p:extLst>
      <p:ext uri="{BB962C8B-B14F-4D97-AF65-F5344CB8AC3E}">
        <p14:creationId xmlns:p14="http://schemas.microsoft.com/office/powerpoint/2010/main" val="2996917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3">
            <a:extLst>
              <a:ext uri="{FF2B5EF4-FFF2-40B4-BE49-F238E27FC236}">
                <a16:creationId xmlns:a16="http://schemas.microsoft.com/office/drawing/2014/main" id="{E33D4366-436A-4F2B-BC41-6FDB662F5A0B}"/>
              </a:ext>
            </a:extLst>
          </p:cNvPr>
          <p:cNvSpPr txBox="1">
            <a:spLocks/>
          </p:cNvSpPr>
          <p:nvPr/>
        </p:nvSpPr>
        <p:spPr>
          <a:xfrm>
            <a:off x="11100329" y="6357749"/>
            <a:ext cx="770951" cy="192287"/>
          </a:xfrm>
          <a:prstGeom prst="rect">
            <a:avLst/>
          </a:prstGeom>
        </p:spPr>
        <p:txBody>
          <a:bodyPr vert="horz" lIns="0" tIns="0" rIns="0" bIns="0" rtlCol="0" anchor="ctr" anchorCtr="0"/>
          <a:lstStyle>
            <a:defPPr>
              <a:defRPr lang="en-US"/>
            </a:defPPr>
            <a:lvl1pPr marL="0" algn="r" defTabSz="914400" rtl="0" eaLnBrk="1" latinLnBrk="0" hangingPunct="1">
              <a:defRPr sz="1333" b="1" i="0" kern="1200">
                <a:solidFill>
                  <a:schemeClr val="tx2"/>
                </a:solidFill>
                <a:latin typeface="Arial Bold"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D558541-60C9-42A2-8392-FF12533A6B7A}" type="slidenum">
              <a:rPr kumimoji="0" lang="en-US" sz="1200" b="1" i="0" u="none" strike="noStrike" kern="1200" cap="none" spc="0" normalizeH="0" baseline="0" noProof="0" smtClean="0">
                <a:ln>
                  <a:noFill/>
                </a:ln>
                <a:solidFill>
                  <a:srgbClr val="919191"/>
                </a:solidFill>
                <a:effectLst/>
                <a:uLnTx/>
                <a:uFillTx/>
                <a:latin typeface="Arial Rounded MT Bold" panose="020F07040305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1" i="0" u="none" strike="noStrike" kern="1200" cap="none" spc="0" normalizeH="0" baseline="0" noProof="0" dirty="0">
              <a:ln>
                <a:noFill/>
              </a:ln>
              <a:solidFill>
                <a:srgbClr val="919191"/>
              </a:solidFill>
              <a:effectLst/>
              <a:uLnTx/>
              <a:uFillTx/>
              <a:latin typeface="Arial Rounded MT Bold" panose="020F0704030504030204" pitchFamily="34" charset="0"/>
              <a:ea typeface="+mn-ea"/>
              <a:cs typeface="+mn-cs"/>
            </a:endParaRPr>
          </a:p>
        </p:txBody>
      </p:sp>
      <p:sp>
        <p:nvSpPr>
          <p:cNvPr id="21" name="Title 3">
            <a:extLst>
              <a:ext uri="{FF2B5EF4-FFF2-40B4-BE49-F238E27FC236}">
                <a16:creationId xmlns:a16="http://schemas.microsoft.com/office/drawing/2014/main" id="{AAAA2A5F-25B0-46B8-84D5-1F1DEC0A7FD1}"/>
              </a:ext>
            </a:extLst>
          </p:cNvPr>
          <p:cNvSpPr txBox="1">
            <a:spLocks/>
          </p:cNvSpPr>
          <p:nvPr/>
        </p:nvSpPr>
        <p:spPr>
          <a:xfrm>
            <a:off x="1291069" y="481146"/>
            <a:ext cx="8538731" cy="495787"/>
          </a:xfrm>
          <a:prstGeom prst="rect">
            <a:avLst/>
          </a:prstGeom>
        </p:spPr>
        <p:txBody>
          <a:bodyPr vert="horz" wrap="square" lIns="0" tIns="0" rIns="0" bIns="0" rtlCol="0" anchor="t" anchorCtr="0">
            <a:noAutofit/>
          </a:bodyPr>
          <a:lstStyle>
            <a:lvl1pPr algn="l" defTabSz="457200" rtl="0" eaLnBrk="1" latinLnBrk="0" hangingPunct="1">
              <a:spcBef>
                <a:spcPct val="0"/>
              </a:spcBef>
              <a:buNone/>
              <a:defRPr sz="3200" kern="1200" cap="none" baseline="0">
                <a:solidFill>
                  <a:schemeClr val="tx1"/>
                </a:solidFill>
                <a:latin typeface="Arial Rounded MT Bold" panose="020F0704030504030204" pitchFamily="34" charset="0"/>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3200" b="0" i="0" u="none" strike="noStrike" kern="1200" cap="none" spc="0" normalizeH="0" baseline="0" noProof="0" dirty="0">
              <a:ln>
                <a:noFill/>
              </a:ln>
              <a:solidFill>
                <a:srgbClr val="FFFFFF"/>
              </a:solidFill>
              <a:effectLst/>
              <a:uLnTx/>
              <a:uFillTx/>
              <a:latin typeface="Arial Rounded MT Bold" panose="020F0704030504030204" pitchFamily="34" charset="0"/>
              <a:ea typeface="+mj-ea"/>
              <a:cs typeface="Arial"/>
            </a:endParaRPr>
          </a:p>
        </p:txBody>
      </p:sp>
      <p:sp>
        <p:nvSpPr>
          <p:cNvPr id="2" name="Rectangle 1">
            <a:extLst>
              <a:ext uri="{FF2B5EF4-FFF2-40B4-BE49-F238E27FC236}">
                <a16:creationId xmlns:a16="http://schemas.microsoft.com/office/drawing/2014/main" id="{238E8245-0184-460C-B5E4-4E85E164CBE3}"/>
              </a:ext>
            </a:extLst>
          </p:cNvPr>
          <p:cNvSpPr/>
          <p:nvPr/>
        </p:nvSpPr>
        <p:spPr>
          <a:xfrm>
            <a:off x="494935" y="869929"/>
            <a:ext cx="11376345" cy="3693319"/>
          </a:xfrm>
          <a:prstGeom prst="rect">
            <a:avLst/>
          </a:prstGeom>
        </p:spPr>
        <p:txBody>
          <a:bodyPr wrap="square">
            <a:spAutoFit/>
          </a:bodyPr>
          <a:lstStyle/>
          <a:p>
            <a:r>
              <a:rPr lang="en-GB" i="1" dirty="0"/>
              <a:t>•	8F3E Alerts are causing major issues currently – 62’s solution either needs to cover this, or another Mod should be raised to deal with this alert. We need a definite answer by next Working Group meetin</a:t>
            </a:r>
            <a:r>
              <a:rPr lang="en-GB" dirty="0"/>
              <a:t>g.</a:t>
            </a:r>
          </a:p>
          <a:p>
            <a:endParaRPr lang="en-GB" dirty="0"/>
          </a:p>
          <a:p>
            <a:r>
              <a:rPr lang="en-GB" dirty="0"/>
              <a:t>8F3E alerts (Unauthorised Communication Access attempted), are caused by a security alert from Zigbee devices on the HAN talking to another device, largely PPMIDs and GPF. Their impact on the DSP and Service Users can be managed by SECMP0062 in the same way as any other alert, on the assumption that they are not on the excluded alerts list. </a:t>
            </a:r>
          </a:p>
          <a:p>
            <a:endParaRPr lang="en-GB" dirty="0"/>
          </a:p>
          <a:p>
            <a:r>
              <a:rPr lang="en-GB" dirty="0"/>
              <a:t>Changes that may be required to address an existing CH defect are being looked at, and DCC have presented to SEC Operations on eradicating these alerts, including options for NOs to send Service Requests. There are separate fixes and changes to address these problems, but the main work would be at a different layer, the CSP layer. 62's key function is to protect the DSP and Service Users as part of the bigger "deliver protection in layers" approach.</a:t>
            </a:r>
          </a:p>
          <a:p>
            <a:endParaRPr lang="en-GB" dirty="0"/>
          </a:p>
          <a:p>
            <a:r>
              <a:rPr lang="en-GB" dirty="0"/>
              <a:t>The following slides show the origin and nature of alerts at present levels.</a:t>
            </a:r>
          </a:p>
        </p:txBody>
      </p:sp>
    </p:spTree>
    <p:extLst>
      <p:ext uri="{BB962C8B-B14F-4D97-AF65-F5344CB8AC3E}">
        <p14:creationId xmlns:p14="http://schemas.microsoft.com/office/powerpoint/2010/main" val="3707919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12192000" cy="1021879"/>
          </a:xfrm>
          <a:prstGeom prst="rect">
            <a:avLst/>
          </a:prstGeom>
          <a:solidFill>
            <a:srgbClr val="1B11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6" name="Slide Number Placeholder 3">
            <a:extLst>
              <a:ext uri="{FF2B5EF4-FFF2-40B4-BE49-F238E27FC236}">
                <a16:creationId xmlns:a16="http://schemas.microsoft.com/office/drawing/2014/main" id="{E33D4366-436A-4F2B-BC41-6FDB662F5A0B}"/>
              </a:ext>
            </a:extLst>
          </p:cNvPr>
          <p:cNvSpPr txBox="1">
            <a:spLocks/>
          </p:cNvSpPr>
          <p:nvPr/>
        </p:nvSpPr>
        <p:spPr>
          <a:xfrm>
            <a:off x="11100329" y="6390057"/>
            <a:ext cx="770951" cy="192287"/>
          </a:xfrm>
          <a:prstGeom prst="rect">
            <a:avLst/>
          </a:prstGeom>
        </p:spPr>
        <p:txBody>
          <a:bodyPr vert="horz" lIns="0" tIns="0" rIns="0" bIns="0" rtlCol="0" anchor="ctr" anchorCtr="0"/>
          <a:lstStyle>
            <a:defPPr>
              <a:defRPr lang="en-US"/>
            </a:defPPr>
            <a:lvl1pPr marL="0" algn="r" defTabSz="914400" rtl="0" eaLnBrk="1" latinLnBrk="0" hangingPunct="1">
              <a:defRPr sz="1333" b="1" i="0" kern="1200">
                <a:solidFill>
                  <a:schemeClr val="tx2"/>
                </a:solidFill>
                <a:latin typeface="Arial Bold"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D558541-60C9-42A2-8392-FF12533A6B7A}" type="slidenum">
              <a:rPr kumimoji="0" lang="en-US" sz="1200" b="1" i="0" u="none" strike="noStrike" kern="1200" cap="none" spc="0" normalizeH="0" baseline="0" noProof="0" smtClean="0">
                <a:ln>
                  <a:noFill/>
                </a:ln>
                <a:solidFill>
                  <a:srgbClr val="919191"/>
                </a:solidFill>
                <a:effectLst/>
                <a:uLnTx/>
                <a:uFillTx/>
                <a:latin typeface="Arial Rounded MT Bold" panose="020F07040305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1" i="0" u="none" strike="noStrike" kern="1200" cap="none" spc="0" normalizeH="0" baseline="0" noProof="0" dirty="0">
              <a:ln>
                <a:noFill/>
              </a:ln>
              <a:solidFill>
                <a:srgbClr val="919191"/>
              </a:solidFill>
              <a:effectLst/>
              <a:uLnTx/>
              <a:uFillTx/>
              <a:latin typeface="Arial Rounded MT Bold" panose="020F0704030504030204" pitchFamily="34" charset="0"/>
              <a:ea typeface="+mn-ea"/>
              <a:cs typeface="+mn-cs"/>
            </a:endParaRPr>
          </a:p>
        </p:txBody>
      </p:sp>
      <p:sp>
        <p:nvSpPr>
          <p:cNvPr id="19" name="Rectangle 18">
            <a:extLst>
              <a:ext uri="{FF2B5EF4-FFF2-40B4-BE49-F238E27FC236}">
                <a16:creationId xmlns:a16="http://schemas.microsoft.com/office/drawing/2014/main" id="{A1C94BA3-BADA-4BA9-B24F-A9AA8F821042}"/>
              </a:ext>
            </a:extLst>
          </p:cNvPr>
          <p:cNvSpPr/>
          <p:nvPr/>
        </p:nvSpPr>
        <p:spPr>
          <a:xfrm>
            <a:off x="119337" y="421279"/>
            <a:ext cx="1061332" cy="581650"/>
          </a:xfrm>
          <a:prstGeom prst="rect">
            <a:avLst/>
          </a:prstGeom>
        </p:spPr>
        <p:txBody>
          <a:bodyPr wrap="square" lIns="0" rIns="0" bIns="0">
            <a:noAutofit/>
          </a:bodyPr>
          <a:lstStyle/>
          <a:p>
            <a:pPr marL="0" marR="0" lvl="0" indent="0" algn="ctr" defTabSz="361950" rtl="0" eaLnBrk="1" fontAlgn="auto" latinLnBrk="0" hangingPunct="1">
              <a:lnSpc>
                <a:spcPct val="90000"/>
              </a:lnSpc>
              <a:spcBef>
                <a:spcPts val="100"/>
              </a:spcBef>
              <a:spcAft>
                <a:spcPts val="600"/>
              </a:spcAft>
              <a:buClrTx/>
              <a:buSzTx/>
              <a:buFontTx/>
              <a:buNone/>
              <a:tabLst/>
              <a:defRPr/>
            </a:pPr>
            <a:r>
              <a:rPr lang="en-IE" sz="4000" dirty="0">
                <a:solidFill>
                  <a:srgbClr val="1B1148"/>
                </a:solidFill>
                <a:latin typeface="Arial Rounded MT Bold" panose="020F0704030504030204" pitchFamily="34" charset="0"/>
                <a:cs typeface="Arial"/>
              </a:rPr>
              <a:t>1</a:t>
            </a:r>
            <a:endParaRPr kumimoji="0" lang="en-IE" sz="4000" b="0" i="0" u="none" strike="noStrike" kern="1200" cap="none" spc="0" normalizeH="0" baseline="0" noProof="0" dirty="0">
              <a:ln>
                <a:noFill/>
              </a:ln>
              <a:solidFill>
                <a:srgbClr val="1B1148"/>
              </a:solidFill>
              <a:effectLst/>
              <a:uLnTx/>
              <a:uFillTx/>
              <a:latin typeface="Arial Rounded MT Bold" panose="020F0704030504030204" pitchFamily="34" charset="0"/>
              <a:ea typeface="+mn-ea"/>
              <a:cs typeface="Arial"/>
            </a:endParaRPr>
          </a:p>
        </p:txBody>
      </p:sp>
      <p:sp>
        <p:nvSpPr>
          <p:cNvPr id="21" name="Title 3">
            <a:extLst>
              <a:ext uri="{FF2B5EF4-FFF2-40B4-BE49-F238E27FC236}">
                <a16:creationId xmlns:a16="http://schemas.microsoft.com/office/drawing/2014/main" id="{AAAA2A5F-25B0-46B8-84D5-1F1DEC0A7FD1}"/>
              </a:ext>
            </a:extLst>
          </p:cNvPr>
          <p:cNvSpPr txBox="1">
            <a:spLocks/>
          </p:cNvSpPr>
          <p:nvPr/>
        </p:nvSpPr>
        <p:spPr>
          <a:xfrm>
            <a:off x="1291069" y="481146"/>
            <a:ext cx="8538731" cy="495787"/>
          </a:xfrm>
          <a:prstGeom prst="rect">
            <a:avLst/>
          </a:prstGeom>
        </p:spPr>
        <p:txBody>
          <a:bodyPr vert="horz" wrap="square" lIns="0" tIns="0" rIns="0" bIns="0" rtlCol="0" anchor="t" anchorCtr="0">
            <a:noAutofit/>
          </a:bodyPr>
          <a:lstStyle>
            <a:lvl1pPr algn="l" defTabSz="457200" rtl="0" eaLnBrk="1" latinLnBrk="0" hangingPunct="1">
              <a:spcBef>
                <a:spcPct val="0"/>
              </a:spcBef>
              <a:buNone/>
              <a:defRPr sz="3200" kern="1200" cap="none" baseline="0">
                <a:solidFill>
                  <a:schemeClr val="tx1"/>
                </a:solidFill>
                <a:latin typeface="Arial Rounded MT Bold" panose="020F0704030504030204" pitchFamily="34" charset="0"/>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3200" b="0" i="0" u="none" strike="noStrike" kern="1200" cap="none" spc="0" normalizeH="0" baseline="0" noProof="0" dirty="0">
              <a:ln>
                <a:noFill/>
              </a:ln>
              <a:solidFill>
                <a:srgbClr val="FFFFFF"/>
              </a:solidFill>
              <a:effectLst/>
              <a:uLnTx/>
              <a:uFillTx/>
              <a:latin typeface="Arial Rounded MT Bold" panose="020F0704030504030204" pitchFamily="34" charset="0"/>
              <a:ea typeface="+mj-ea"/>
              <a:cs typeface="Arial"/>
            </a:endParaRPr>
          </a:p>
        </p:txBody>
      </p:sp>
      <p:sp>
        <p:nvSpPr>
          <p:cNvPr id="7" name="Rectangle 6">
            <a:extLst>
              <a:ext uri="{FF2B5EF4-FFF2-40B4-BE49-F238E27FC236}">
                <a16:creationId xmlns:a16="http://schemas.microsoft.com/office/drawing/2014/main" id="{CC749649-29C5-407D-B631-92ECD40FE145}"/>
              </a:ext>
            </a:extLst>
          </p:cNvPr>
          <p:cNvSpPr/>
          <p:nvPr/>
        </p:nvSpPr>
        <p:spPr>
          <a:xfrm>
            <a:off x="4844856" y="1506812"/>
            <a:ext cx="6789963" cy="3231654"/>
          </a:xfrm>
          <a:prstGeom prst="rect">
            <a:avLst/>
          </a:prstGeom>
        </p:spPr>
        <p:txBody>
          <a:bodyPr wrap="square">
            <a:spAutoFit/>
          </a:bodyPr>
          <a:lstStyle/>
          <a:p>
            <a:pPr lvl="1"/>
            <a:r>
              <a:rPr lang="en-US" sz="1700" dirty="0">
                <a:solidFill>
                  <a:srgbClr val="3F4040"/>
                </a:solidFill>
                <a:latin typeface="Calibri" panose="020F0502020204030204" pitchFamily="34" charset="0"/>
                <a:cs typeface="Calibri" panose="020F0502020204030204" pitchFamily="34" charset="0"/>
              </a:rPr>
              <a:t>Installed base : ~5m HAN devices with 109,000 devices generating &gt; 300 device alerts per day.</a:t>
            </a:r>
          </a:p>
          <a:p>
            <a:pPr marL="742950" lvl="1" indent="-285750">
              <a:buFont typeface="Wingdings" panose="05000000000000000000" pitchFamily="2" charset="2"/>
              <a:buChar char="§"/>
            </a:pPr>
            <a:endParaRPr lang="en-US" sz="1700" dirty="0">
              <a:solidFill>
                <a:srgbClr val="3F4040"/>
              </a:solidFill>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
            </a:pPr>
            <a:r>
              <a:rPr lang="en-US" sz="1700" b="1" dirty="0">
                <a:solidFill>
                  <a:srgbClr val="3F4040"/>
                </a:solidFill>
                <a:latin typeface="Calibri" panose="020F0502020204030204" pitchFamily="34" charset="0"/>
                <a:cs typeface="Calibri" panose="020F0502020204030204" pitchFamily="34" charset="0"/>
              </a:rPr>
              <a:t>8F3E</a:t>
            </a:r>
            <a:r>
              <a:rPr lang="en-US" sz="1700" dirty="0">
                <a:solidFill>
                  <a:srgbClr val="3F4040"/>
                </a:solidFill>
                <a:latin typeface="Calibri" panose="020F0502020204030204" pitchFamily="34" charset="0"/>
                <a:cs typeface="Calibri" panose="020F0502020204030204" pitchFamily="34" charset="0"/>
              </a:rPr>
              <a:t> – “Unauthorized Communication Access Attempted” i.e. a device (GPF, GSME and/or ESME) is reporting an unexpected device is trying to communicate with it. Sent to energy suppliers.</a:t>
            </a:r>
          </a:p>
          <a:p>
            <a:pPr marL="742950" lvl="1" indent="-285750">
              <a:buFont typeface="Wingdings" panose="05000000000000000000" pitchFamily="2" charset="2"/>
              <a:buChar char="§"/>
            </a:pPr>
            <a:r>
              <a:rPr lang="en-US" sz="1700" b="1" dirty="0">
                <a:solidFill>
                  <a:srgbClr val="3F4040"/>
                </a:solidFill>
                <a:latin typeface="Calibri" panose="020F0502020204030204" pitchFamily="34" charset="0"/>
                <a:cs typeface="Calibri" panose="020F0502020204030204" pitchFamily="34" charset="0"/>
              </a:rPr>
              <a:t>8014 and 8015 </a:t>
            </a:r>
            <a:r>
              <a:rPr lang="en-US" sz="1700" dirty="0">
                <a:solidFill>
                  <a:srgbClr val="3F4040"/>
                </a:solidFill>
                <a:latin typeface="Calibri" panose="020F0502020204030204" pitchFamily="34" charset="0"/>
                <a:cs typeface="Calibri" panose="020F0502020204030204" pitchFamily="34" charset="0"/>
              </a:rPr>
              <a:t>: “Power Factor Threshold below/ok.”  These alerts are generated by ESMEs, sent to DNOs and appear as a pair. </a:t>
            </a:r>
          </a:p>
          <a:p>
            <a:pPr marL="742950" lvl="1" indent="-285750">
              <a:buFont typeface="Wingdings" panose="05000000000000000000" pitchFamily="2" charset="2"/>
              <a:buChar char="§"/>
            </a:pPr>
            <a:r>
              <a:rPr lang="en-US" sz="1700" b="1" dirty="0">
                <a:solidFill>
                  <a:srgbClr val="3F4040"/>
                </a:solidFill>
                <a:latin typeface="Calibri" panose="020F0502020204030204" pitchFamily="34" charset="0"/>
                <a:cs typeface="Calibri" panose="020F0502020204030204" pitchFamily="34" charset="0"/>
              </a:rPr>
              <a:t>8F12</a:t>
            </a:r>
            <a:r>
              <a:rPr lang="en-US" sz="1700" dirty="0">
                <a:solidFill>
                  <a:srgbClr val="3F4040"/>
                </a:solidFill>
                <a:latin typeface="Calibri" panose="020F0502020204030204" pitchFamily="34" charset="0"/>
                <a:cs typeface="Calibri" panose="020F0502020204030204" pitchFamily="34" charset="0"/>
              </a:rPr>
              <a:t> : “CHF Device Log Changed”. Raised by Comms Hub. 95% of these hubs are located in the North region.</a:t>
            </a:r>
          </a:p>
          <a:p>
            <a:pPr marL="742950" lvl="1" indent="-285750">
              <a:buFont typeface="Wingdings" panose="05000000000000000000" pitchFamily="2" charset="2"/>
              <a:buChar char="§"/>
            </a:pPr>
            <a:r>
              <a:rPr lang="en-US" sz="1700" b="1" dirty="0">
                <a:solidFill>
                  <a:srgbClr val="3F4040"/>
                </a:solidFill>
                <a:latin typeface="Calibri" panose="020F0502020204030204" pitchFamily="34" charset="0"/>
                <a:cs typeface="Calibri" panose="020F0502020204030204" pitchFamily="34" charset="0"/>
              </a:rPr>
              <a:t>8F01</a:t>
            </a:r>
            <a:r>
              <a:rPr lang="en-US" sz="1700" dirty="0">
                <a:solidFill>
                  <a:srgbClr val="3F4040"/>
                </a:solidFill>
                <a:latin typeface="Calibri" panose="020F0502020204030204" pitchFamily="34" charset="0"/>
                <a:cs typeface="Calibri" panose="020F0502020204030204" pitchFamily="34" charset="0"/>
              </a:rPr>
              <a:t> :  </a:t>
            </a:r>
            <a:r>
              <a:rPr lang="en-GB" sz="1700" dirty="0">
                <a:solidFill>
                  <a:srgbClr val="3F4040"/>
                </a:solidFill>
                <a:latin typeface="Calibri" panose="020F0502020204030204" pitchFamily="34" charset="0"/>
                <a:cs typeface="Calibri" panose="020F0502020204030204" pitchFamily="34" charset="0"/>
              </a:rPr>
              <a:t>Active Power Import above Load Limit Threshold. Generated by ESMEs. </a:t>
            </a:r>
            <a:endParaRPr lang="en-US" sz="1700" dirty="0">
              <a:solidFill>
                <a:srgbClr val="3F4040"/>
              </a:solidFill>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DC3B86C4-CF6C-4CEC-840A-6F1D987CAE10}"/>
              </a:ext>
            </a:extLst>
          </p:cNvPr>
          <p:cNvSpPr/>
          <p:nvPr/>
        </p:nvSpPr>
        <p:spPr>
          <a:xfrm>
            <a:off x="5977217" y="3244334"/>
            <a:ext cx="237566" cy="369332"/>
          </a:xfrm>
          <a:prstGeom prst="rect">
            <a:avLst/>
          </a:prstGeom>
        </p:spPr>
        <p:txBody>
          <a:bodyPr wrap="none">
            <a:spAutoFit/>
          </a:bodyPr>
          <a:lstStyle/>
          <a:p>
            <a:r>
              <a:rPr lang="en-GB" dirty="0"/>
              <a:t> </a:t>
            </a:r>
          </a:p>
        </p:txBody>
      </p:sp>
      <p:sp>
        <p:nvSpPr>
          <p:cNvPr id="20" name="Title 3">
            <a:extLst>
              <a:ext uri="{FF2B5EF4-FFF2-40B4-BE49-F238E27FC236}">
                <a16:creationId xmlns:a16="http://schemas.microsoft.com/office/drawing/2014/main" id="{A3875CA8-9407-4781-9E74-2D912DA98765}"/>
              </a:ext>
            </a:extLst>
          </p:cNvPr>
          <p:cNvSpPr txBox="1">
            <a:spLocks/>
          </p:cNvSpPr>
          <p:nvPr/>
        </p:nvSpPr>
        <p:spPr>
          <a:xfrm>
            <a:off x="1300006" y="480012"/>
            <a:ext cx="8538731" cy="495787"/>
          </a:xfrm>
          <a:prstGeom prst="rect">
            <a:avLst/>
          </a:prstGeom>
        </p:spPr>
        <p:txBody>
          <a:bodyPr vert="horz" wrap="square" lIns="0" tIns="0" rIns="0" bIns="0" rtlCol="0" anchor="t" anchorCtr="0">
            <a:noAutofit/>
          </a:bodyPr>
          <a:lstStyle>
            <a:lvl1pPr algn="l" defTabSz="457200" rtl="0" eaLnBrk="1" latinLnBrk="0" hangingPunct="1">
              <a:spcBef>
                <a:spcPct val="0"/>
              </a:spcBef>
              <a:buNone/>
              <a:defRPr sz="3200" kern="1200" cap="none" baseline="0">
                <a:solidFill>
                  <a:schemeClr val="tx1"/>
                </a:solidFill>
                <a:latin typeface="Arial Rounded MT Bold" panose="020F0704030504030204" pitchFamily="34" charset="0"/>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dirty="0">
                <a:solidFill>
                  <a:schemeClr val="bg1"/>
                </a:solidFill>
              </a:rPr>
              <a:t>Device Alert by Type</a:t>
            </a:r>
            <a:endParaRPr kumimoji="0" lang="en-GB" b="0" i="0" u="none" strike="noStrike" kern="1200" cap="none" spc="0" normalizeH="0" baseline="0" noProof="0" dirty="0">
              <a:ln>
                <a:noFill/>
              </a:ln>
              <a:solidFill>
                <a:schemeClr val="bg1"/>
              </a:solidFill>
              <a:effectLst/>
              <a:uLnTx/>
              <a:uFillTx/>
              <a:latin typeface="Arial Rounded MT Bold" panose="020F0704030504030204" pitchFamily="34" charset="0"/>
              <a:ea typeface="+mj-ea"/>
              <a:cs typeface="Arial"/>
            </a:endParaRPr>
          </a:p>
        </p:txBody>
      </p:sp>
      <p:sp>
        <p:nvSpPr>
          <p:cNvPr id="13" name="Text Placeholder 5">
            <a:extLst>
              <a:ext uri="{FF2B5EF4-FFF2-40B4-BE49-F238E27FC236}">
                <a16:creationId xmlns:a16="http://schemas.microsoft.com/office/drawing/2014/main" id="{E427D2A0-9A81-440F-A265-BD016A693DC1}"/>
              </a:ext>
            </a:extLst>
          </p:cNvPr>
          <p:cNvSpPr txBox="1">
            <a:spLocks/>
          </p:cNvSpPr>
          <p:nvPr/>
        </p:nvSpPr>
        <p:spPr>
          <a:xfrm>
            <a:off x="4909053" y="6597994"/>
            <a:ext cx="6567488" cy="279367"/>
          </a:xfrm>
          <a:prstGeom prst="rect">
            <a:avLst/>
          </a:prstGeom>
        </p:spPr>
        <p:txBody>
          <a:bodyPr vert="horz" lIns="0" tIns="0" rIns="0" bIns="0" rtlCol="0">
            <a:noAutofit/>
          </a:bodyPr>
          <a:lstStyle>
            <a:lvl1pPr marL="0" indent="0" algn="l" defTabSz="1734634" rtl="0" eaLnBrk="1" latinLnBrk="0" hangingPunct="1">
              <a:lnSpc>
                <a:spcPct val="90000"/>
              </a:lnSpc>
              <a:spcBef>
                <a:spcPts val="800"/>
              </a:spcBef>
              <a:buFont typeface="Arial" charset="0"/>
              <a:buNone/>
              <a:defRPr sz="2133" b="1" i="0" kern="1200" cap="none" baseline="0">
                <a:solidFill>
                  <a:schemeClr val="tx1"/>
                </a:solidFill>
                <a:latin typeface="Arial Bold" charset="0"/>
                <a:ea typeface="Arial Black" charset="0"/>
                <a:cs typeface="Arial Black" charset="0"/>
              </a:defRPr>
            </a:lvl1pPr>
            <a:lvl2pPr marL="182875" indent="-182875" algn="l" defTabSz="1734634" rtl="0" eaLnBrk="1" latinLnBrk="0" hangingPunct="1">
              <a:lnSpc>
                <a:spcPct val="90000"/>
              </a:lnSpc>
              <a:spcBef>
                <a:spcPts val="800"/>
              </a:spcBef>
              <a:buFont typeface="Arial" charset="0"/>
              <a:buChar char="•"/>
              <a:defRPr sz="2133" b="1" i="0" kern="1200" cap="none" baseline="0">
                <a:solidFill>
                  <a:schemeClr val="tx1"/>
                </a:solidFill>
                <a:latin typeface="Arial Bold" charset="0"/>
                <a:ea typeface="Arial Black" charset="0"/>
                <a:cs typeface="Arial Black" charset="0"/>
              </a:defRPr>
            </a:lvl2pPr>
            <a:lvl3pPr marL="365751" indent="-182875" algn="l" defTabSz="1734634" rtl="0" eaLnBrk="1" latinLnBrk="0" hangingPunct="1">
              <a:lnSpc>
                <a:spcPct val="90000"/>
              </a:lnSpc>
              <a:spcBef>
                <a:spcPts val="800"/>
              </a:spcBef>
              <a:buFont typeface="Arial" charset="0"/>
              <a:buChar char="•"/>
              <a:defRPr sz="2133" b="1" i="0" kern="1200" cap="none" baseline="0">
                <a:solidFill>
                  <a:schemeClr val="tx1"/>
                </a:solidFill>
                <a:latin typeface="Arial Bold" charset="0"/>
                <a:ea typeface="Arial Black" charset="0"/>
                <a:cs typeface="Arial Black" charset="0"/>
              </a:defRPr>
            </a:lvl3pPr>
            <a:lvl4pPr marL="0" indent="0" algn="l" defTabSz="1734634" rtl="0" eaLnBrk="1" latinLnBrk="0" hangingPunct="1">
              <a:lnSpc>
                <a:spcPct val="90000"/>
              </a:lnSpc>
              <a:spcBef>
                <a:spcPts val="800"/>
              </a:spcBef>
              <a:buFont typeface="Arial" charset="0"/>
              <a:buNone/>
              <a:defRPr sz="2133" b="1" i="0" kern="1200" cap="none" baseline="0">
                <a:solidFill>
                  <a:schemeClr val="tx2"/>
                </a:solidFill>
                <a:latin typeface="Arial Bold" charset="0"/>
                <a:ea typeface="Arial Black" charset="0"/>
                <a:cs typeface="Arial Black" charset="0"/>
              </a:defRPr>
            </a:lvl4pPr>
            <a:lvl5pPr marL="182875" indent="-182875" algn="l" defTabSz="1734634" rtl="0" eaLnBrk="1" latinLnBrk="0" hangingPunct="1">
              <a:lnSpc>
                <a:spcPct val="90000"/>
              </a:lnSpc>
              <a:spcBef>
                <a:spcPts val="800"/>
              </a:spcBef>
              <a:buFont typeface="Arial" charset="0"/>
              <a:buChar char="•"/>
              <a:defRPr sz="2133" b="1" i="0" kern="1200" cap="none" baseline="0">
                <a:solidFill>
                  <a:schemeClr val="tx2"/>
                </a:solidFill>
                <a:latin typeface="Arial Bold" charset="0"/>
                <a:ea typeface="Arial Black" charset="0"/>
                <a:cs typeface="Arial Black" charset="0"/>
              </a:defRPr>
            </a:lvl5pPr>
            <a:lvl6pPr marL="365751" indent="-182875" algn="l" defTabSz="1734634" rtl="0" eaLnBrk="1" latinLnBrk="0" hangingPunct="1">
              <a:lnSpc>
                <a:spcPct val="90000"/>
              </a:lnSpc>
              <a:spcBef>
                <a:spcPts val="800"/>
              </a:spcBef>
              <a:buFont typeface="Arial" charset="0"/>
              <a:buChar char="•"/>
              <a:defRPr sz="2133" b="1" i="0" kern="1200" cap="none" baseline="0">
                <a:solidFill>
                  <a:schemeClr val="tx2"/>
                </a:solidFill>
                <a:latin typeface="Arial Bold" charset="0"/>
                <a:ea typeface="Arial Bold" charset="0"/>
                <a:cs typeface="Arial Bold" charset="0"/>
              </a:defRPr>
            </a:lvl6pPr>
            <a:lvl7pPr marL="0" indent="0" algn="l" defTabSz="1734634" rtl="0" eaLnBrk="1" latinLnBrk="0" hangingPunct="1">
              <a:lnSpc>
                <a:spcPct val="90000"/>
              </a:lnSpc>
              <a:spcBef>
                <a:spcPts val="800"/>
              </a:spcBef>
              <a:buFont typeface="Arial" charset="0"/>
              <a:buNone/>
              <a:defRPr sz="1867" b="1" i="0" kern="1200" cap="none" baseline="0">
                <a:solidFill>
                  <a:schemeClr val="tx1"/>
                </a:solidFill>
                <a:latin typeface="Arial Bold" charset="0"/>
                <a:ea typeface="Arial Bold" charset="0"/>
                <a:cs typeface="Arial Bold" charset="0"/>
              </a:defRPr>
            </a:lvl7pPr>
            <a:lvl8pPr marL="182875" indent="-182875" algn="l" defTabSz="1734634" rtl="0" eaLnBrk="1" latinLnBrk="0" hangingPunct="1">
              <a:lnSpc>
                <a:spcPct val="90000"/>
              </a:lnSpc>
              <a:spcBef>
                <a:spcPts val="800"/>
              </a:spcBef>
              <a:buFont typeface="Arial" charset="0"/>
              <a:buChar char="•"/>
              <a:defRPr sz="1867" b="1" i="0" kern="1200" cap="none" baseline="0">
                <a:solidFill>
                  <a:schemeClr val="tx1"/>
                </a:solidFill>
                <a:latin typeface="Arial Bold" charset="0"/>
                <a:ea typeface="Arial Bold" charset="0"/>
                <a:cs typeface="Arial Bold" charset="0"/>
              </a:defRPr>
            </a:lvl8pPr>
            <a:lvl9pPr marL="365751" indent="-182875" algn="l" defTabSz="1734634" rtl="0" eaLnBrk="1" latinLnBrk="0" hangingPunct="1">
              <a:lnSpc>
                <a:spcPct val="90000"/>
              </a:lnSpc>
              <a:spcBef>
                <a:spcPts val="800"/>
              </a:spcBef>
              <a:buFont typeface="Arial" charset="0"/>
              <a:buChar char="•"/>
              <a:defRPr sz="1867" b="1" i="0" kern="1200" cap="none" baseline="0">
                <a:solidFill>
                  <a:schemeClr val="tx1"/>
                </a:solidFill>
                <a:latin typeface="Arial Bold" charset="0"/>
                <a:ea typeface="Arial Black" charset="0"/>
                <a:cs typeface="Arial Black" charset="0"/>
              </a:defRPr>
            </a:lvl9pPr>
          </a:lstStyle>
          <a:p>
            <a:pPr marL="0" marR="0" lvl="0" indent="0" algn="r" defTabSz="1734634" rtl="0" eaLnBrk="1" fontAlgn="auto" latinLnBrk="0" hangingPunct="1">
              <a:lnSpc>
                <a:spcPct val="90000"/>
              </a:lnSpc>
              <a:spcBef>
                <a:spcPts val="800"/>
              </a:spcBef>
              <a:spcAft>
                <a:spcPts val="0"/>
              </a:spcAft>
              <a:buClrTx/>
              <a:buSzTx/>
              <a:buFont typeface="Arial" charset="0"/>
              <a:buNone/>
              <a:tabLst/>
              <a:defRPr/>
            </a:pPr>
            <a:r>
              <a:rPr kumimoji="0" lang="en-GB" sz="1200" b="0" i="0" u="none" strike="noStrike" kern="1200" cap="none" spc="0" normalizeH="0" baseline="0" noProof="0" dirty="0">
                <a:ln>
                  <a:noFill/>
                </a:ln>
                <a:solidFill>
                  <a:srgbClr val="899286"/>
                </a:solidFill>
                <a:effectLst/>
                <a:uLnTx/>
                <a:uFillTx/>
                <a:latin typeface="Arial Rounded MT Bold" panose="020F0704030504030204" pitchFamily="34" charset="0"/>
                <a:cs typeface="Arial Rounded MT Bold"/>
              </a:rPr>
              <a:t>28 Oct 2019 |  DCC </a:t>
            </a:r>
            <a:r>
              <a:rPr lang="en-GB" sz="1200" b="0" dirty="0">
                <a:solidFill>
                  <a:srgbClr val="899286"/>
                </a:solidFill>
                <a:latin typeface="Arial Rounded MT Bold" panose="020F0704030504030204" pitchFamily="34" charset="0"/>
                <a:cs typeface="Arial Rounded MT Bold"/>
              </a:rPr>
              <a:t>Controlled – SEC Parties</a:t>
            </a:r>
            <a:endParaRPr kumimoji="0" lang="en-GB" sz="1200" b="0" i="0" u="none" strike="noStrike" kern="1200" cap="none" spc="0" normalizeH="0" baseline="0" noProof="0" dirty="0">
              <a:ln>
                <a:noFill/>
              </a:ln>
              <a:solidFill>
                <a:srgbClr val="899286"/>
              </a:solidFill>
              <a:effectLst/>
              <a:uLnTx/>
              <a:uFillTx/>
              <a:latin typeface="Arial Rounded MT Bold" panose="020F0704030504030204" pitchFamily="34" charset="0"/>
              <a:cs typeface="Arial Rounded MT Bold"/>
            </a:endParaRPr>
          </a:p>
          <a:p>
            <a:pPr marL="0" marR="0" lvl="0" indent="0" algn="l" defTabSz="1734634" rtl="0" eaLnBrk="1" fontAlgn="auto" latinLnBrk="0" hangingPunct="1">
              <a:lnSpc>
                <a:spcPct val="90000"/>
              </a:lnSpc>
              <a:spcBef>
                <a:spcPts val="800"/>
              </a:spcBef>
              <a:spcAft>
                <a:spcPts val="0"/>
              </a:spcAft>
              <a:buClrTx/>
              <a:buSzTx/>
              <a:buFont typeface="Arial" charset="0"/>
              <a:buNone/>
              <a:tabLst/>
              <a:defRPr/>
            </a:pPr>
            <a:endParaRPr kumimoji="0" lang="en-GB" sz="1400" b="1" i="0" u="none" strike="noStrike" kern="1200" cap="none" spc="0" normalizeH="0" baseline="0" noProof="0" dirty="0">
              <a:ln>
                <a:noFill/>
              </a:ln>
              <a:solidFill>
                <a:srgbClr val="899286"/>
              </a:solidFill>
              <a:effectLst/>
              <a:uLnTx/>
              <a:uFillTx/>
              <a:latin typeface="Arial Rounded MT Bold" panose="020F0704030504030204" pitchFamily="34" charset="0"/>
            </a:endParaRPr>
          </a:p>
        </p:txBody>
      </p:sp>
      <p:sp>
        <p:nvSpPr>
          <p:cNvPr id="15" name="TextBox 14">
            <a:extLst>
              <a:ext uri="{FF2B5EF4-FFF2-40B4-BE49-F238E27FC236}">
                <a16:creationId xmlns:a16="http://schemas.microsoft.com/office/drawing/2014/main" id="{8667B86B-A5BE-4F23-8B19-AC60D00424D3}"/>
              </a:ext>
            </a:extLst>
          </p:cNvPr>
          <p:cNvSpPr txBox="1"/>
          <p:nvPr/>
        </p:nvSpPr>
        <p:spPr>
          <a:xfrm>
            <a:off x="8192797" y="33885"/>
            <a:ext cx="3870620" cy="954107"/>
          </a:xfrm>
          <a:prstGeom prst="rect">
            <a:avLst/>
          </a:prstGeom>
          <a:noFill/>
        </p:spPr>
        <p:txBody>
          <a:bodyPr wrap="square" rtlCol="0">
            <a:spAutoFit/>
          </a:bodyPr>
          <a:lstStyle/>
          <a:p>
            <a:r>
              <a:rPr lang="en-GB" dirty="0">
                <a:solidFill>
                  <a:schemeClr val="bg1"/>
                </a:solidFill>
              </a:rPr>
              <a:t>Daily Device Alert Count:             </a:t>
            </a:r>
            <a:r>
              <a:rPr lang="en-GB" sz="2800" dirty="0">
                <a:solidFill>
                  <a:schemeClr val="bg1"/>
                </a:solidFill>
              </a:rPr>
              <a:t>29m</a:t>
            </a:r>
            <a:endParaRPr lang="en-GB" dirty="0">
              <a:solidFill>
                <a:schemeClr val="bg1"/>
              </a:solidFill>
            </a:endParaRPr>
          </a:p>
          <a:p>
            <a:r>
              <a:rPr lang="en-GB" dirty="0">
                <a:solidFill>
                  <a:schemeClr val="bg1"/>
                </a:solidFill>
              </a:rPr>
              <a:t>% installed devices alerting:   </a:t>
            </a:r>
            <a:r>
              <a:rPr lang="en-GB" sz="2800" dirty="0">
                <a:solidFill>
                  <a:schemeClr val="bg1"/>
                </a:solidFill>
              </a:rPr>
              <a:t>2.18%</a:t>
            </a:r>
          </a:p>
        </p:txBody>
      </p:sp>
      <p:pic>
        <p:nvPicPr>
          <p:cNvPr id="3" name="Picture 2">
            <a:extLst>
              <a:ext uri="{FF2B5EF4-FFF2-40B4-BE49-F238E27FC236}">
                <a16:creationId xmlns:a16="http://schemas.microsoft.com/office/drawing/2014/main" id="{CFE1A8D2-BCBA-4E68-A6C1-4E881ADCFF05}"/>
              </a:ext>
            </a:extLst>
          </p:cNvPr>
          <p:cNvPicPr>
            <a:picLocks noChangeAspect="1"/>
          </p:cNvPicPr>
          <p:nvPr/>
        </p:nvPicPr>
        <p:blipFill>
          <a:blip r:embed="rId3"/>
          <a:stretch>
            <a:fillRect/>
          </a:stretch>
        </p:blipFill>
        <p:spPr>
          <a:xfrm>
            <a:off x="696687" y="1359324"/>
            <a:ext cx="4149522" cy="4223037"/>
          </a:xfrm>
          <a:prstGeom prst="rect">
            <a:avLst/>
          </a:prstGeom>
        </p:spPr>
      </p:pic>
    </p:spTree>
    <p:extLst>
      <p:ext uri="{BB962C8B-B14F-4D97-AF65-F5344CB8AC3E}">
        <p14:creationId xmlns:p14="http://schemas.microsoft.com/office/powerpoint/2010/main" val="177243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12192000" cy="1021879"/>
          </a:xfrm>
          <a:prstGeom prst="rect">
            <a:avLst/>
          </a:prstGeom>
          <a:solidFill>
            <a:srgbClr val="1B11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6" name="Slide Number Placeholder 3">
            <a:extLst>
              <a:ext uri="{FF2B5EF4-FFF2-40B4-BE49-F238E27FC236}">
                <a16:creationId xmlns:a16="http://schemas.microsoft.com/office/drawing/2014/main" id="{E33D4366-436A-4F2B-BC41-6FDB662F5A0B}"/>
              </a:ext>
            </a:extLst>
          </p:cNvPr>
          <p:cNvSpPr txBox="1">
            <a:spLocks/>
          </p:cNvSpPr>
          <p:nvPr/>
        </p:nvSpPr>
        <p:spPr>
          <a:xfrm>
            <a:off x="11100329" y="6390057"/>
            <a:ext cx="770951" cy="192287"/>
          </a:xfrm>
          <a:prstGeom prst="rect">
            <a:avLst/>
          </a:prstGeom>
        </p:spPr>
        <p:txBody>
          <a:bodyPr vert="horz" lIns="0" tIns="0" rIns="0" bIns="0" rtlCol="0" anchor="ctr" anchorCtr="0"/>
          <a:lstStyle>
            <a:defPPr>
              <a:defRPr lang="en-US"/>
            </a:defPPr>
            <a:lvl1pPr marL="0" algn="r" defTabSz="914400" rtl="0" eaLnBrk="1" latinLnBrk="0" hangingPunct="1">
              <a:defRPr sz="1333" b="1" i="0" kern="1200">
                <a:solidFill>
                  <a:schemeClr val="tx2"/>
                </a:solidFill>
                <a:latin typeface="Arial Bold"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D558541-60C9-42A2-8392-FF12533A6B7A}" type="slidenum">
              <a:rPr kumimoji="0" lang="en-US" sz="1200" b="1" i="0" u="none" strike="noStrike" kern="1200" cap="none" spc="0" normalizeH="0" baseline="0" noProof="0" smtClean="0">
                <a:ln>
                  <a:noFill/>
                </a:ln>
                <a:solidFill>
                  <a:srgbClr val="919191"/>
                </a:solidFill>
                <a:effectLst/>
                <a:uLnTx/>
                <a:uFillTx/>
                <a:latin typeface="Arial Rounded MT Bold" panose="020F07040305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1" i="0" u="none" strike="noStrike" kern="1200" cap="none" spc="0" normalizeH="0" baseline="0" noProof="0" dirty="0">
              <a:ln>
                <a:noFill/>
              </a:ln>
              <a:solidFill>
                <a:srgbClr val="919191"/>
              </a:solidFill>
              <a:effectLst/>
              <a:uLnTx/>
              <a:uFillTx/>
              <a:latin typeface="Arial Rounded MT Bold" panose="020F0704030504030204" pitchFamily="34" charset="0"/>
              <a:ea typeface="+mn-ea"/>
              <a:cs typeface="+mn-cs"/>
            </a:endParaRPr>
          </a:p>
        </p:txBody>
      </p:sp>
      <p:sp>
        <p:nvSpPr>
          <p:cNvPr id="19" name="Rectangle 18">
            <a:extLst>
              <a:ext uri="{FF2B5EF4-FFF2-40B4-BE49-F238E27FC236}">
                <a16:creationId xmlns:a16="http://schemas.microsoft.com/office/drawing/2014/main" id="{A1C94BA3-BADA-4BA9-B24F-A9AA8F821042}"/>
              </a:ext>
            </a:extLst>
          </p:cNvPr>
          <p:cNvSpPr/>
          <p:nvPr/>
        </p:nvSpPr>
        <p:spPr>
          <a:xfrm>
            <a:off x="3146122" y="402229"/>
            <a:ext cx="1061332" cy="581650"/>
          </a:xfrm>
          <a:prstGeom prst="rect">
            <a:avLst/>
          </a:prstGeom>
        </p:spPr>
        <p:txBody>
          <a:bodyPr wrap="square" lIns="0" rIns="0" bIns="0">
            <a:noAutofit/>
          </a:bodyPr>
          <a:lstStyle/>
          <a:p>
            <a:pPr marL="0" marR="0" lvl="0" indent="0" algn="ctr" defTabSz="361950" rtl="0" eaLnBrk="1" fontAlgn="auto" latinLnBrk="0" hangingPunct="1">
              <a:lnSpc>
                <a:spcPct val="90000"/>
              </a:lnSpc>
              <a:spcBef>
                <a:spcPts val="100"/>
              </a:spcBef>
              <a:spcAft>
                <a:spcPts val="600"/>
              </a:spcAft>
              <a:buClrTx/>
              <a:buSzTx/>
              <a:buFontTx/>
              <a:buNone/>
              <a:tabLst/>
              <a:defRPr/>
            </a:pPr>
            <a:r>
              <a:rPr lang="en-IE" sz="4000" dirty="0">
                <a:solidFill>
                  <a:srgbClr val="1B1148"/>
                </a:solidFill>
                <a:latin typeface="Arial Rounded MT Bold" panose="020F0704030504030204" pitchFamily="34" charset="0"/>
                <a:cs typeface="Arial"/>
              </a:rPr>
              <a:t>2</a:t>
            </a:r>
            <a:endParaRPr kumimoji="0" lang="en-IE" sz="4000" b="0" i="0" u="none" strike="noStrike" kern="1200" cap="none" spc="0" normalizeH="0" baseline="0" noProof="0" dirty="0">
              <a:ln>
                <a:noFill/>
              </a:ln>
              <a:solidFill>
                <a:srgbClr val="1B1148"/>
              </a:solidFill>
              <a:effectLst/>
              <a:uLnTx/>
              <a:uFillTx/>
              <a:latin typeface="Arial Rounded MT Bold" panose="020F0704030504030204" pitchFamily="34" charset="0"/>
              <a:ea typeface="+mn-ea"/>
              <a:cs typeface="Arial"/>
            </a:endParaRPr>
          </a:p>
        </p:txBody>
      </p:sp>
      <p:sp>
        <p:nvSpPr>
          <p:cNvPr id="21" name="Title 3">
            <a:extLst>
              <a:ext uri="{FF2B5EF4-FFF2-40B4-BE49-F238E27FC236}">
                <a16:creationId xmlns:a16="http://schemas.microsoft.com/office/drawing/2014/main" id="{AAAA2A5F-25B0-46B8-84D5-1F1DEC0A7FD1}"/>
              </a:ext>
            </a:extLst>
          </p:cNvPr>
          <p:cNvSpPr txBox="1">
            <a:spLocks/>
          </p:cNvSpPr>
          <p:nvPr/>
        </p:nvSpPr>
        <p:spPr>
          <a:xfrm>
            <a:off x="1291069" y="481146"/>
            <a:ext cx="8538731" cy="495787"/>
          </a:xfrm>
          <a:prstGeom prst="rect">
            <a:avLst/>
          </a:prstGeom>
        </p:spPr>
        <p:txBody>
          <a:bodyPr vert="horz" wrap="square" lIns="0" tIns="0" rIns="0" bIns="0" rtlCol="0" anchor="t" anchorCtr="0">
            <a:noAutofit/>
          </a:bodyPr>
          <a:lstStyle>
            <a:lvl1pPr algn="l" defTabSz="457200" rtl="0" eaLnBrk="1" latinLnBrk="0" hangingPunct="1">
              <a:spcBef>
                <a:spcPct val="0"/>
              </a:spcBef>
              <a:buNone/>
              <a:defRPr sz="3200" kern="1200" cap="none" baseline="0">
                <a:solidFill>
                  <a:schemeClr val="tx1"/>
                </a:solidFill>
                <a:latin typeface="Arial Rounded MT Bold" panose="020F0704030504030204" pitchFamily="34" charset="0"/>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3200" b="0" i="0" u="none" strike="noStrike" kern="1200" cap="none" spc="0" normalizeH="0" baseline="0" noProof="0" dirty="0">
              <a:ln>
                <a:noFill/>
              </a:ln>
              <a:solidFill>
                <a:srgbClr val="FFFFFF"/>
              </a:solidFill>
              <a:effectLst/>
              <a:uLnTx/>
              <a:uFillTx/>
              <a:latin typeface="Arial Rounded MT Bold" panose="020F0704030504030204" pitchFamily="34" charset="0"/>
              <a:ea typeface="+mj-ea"/>
              <a:cs typeface="Arial"/>
            </a:endParaRPr>
          </a:p>
        </p:txBody>
      </p:sp>
      <p:sp>
        <p:nvSpPr>
          <p:cNvPr id="20" name="Title 3">
            <a:extLst>
              <a:ext uri="{FF2B5EF4-FFF2-40B4-BE49-F238E27FC236}">
                <a16:creationId xmlns:a16="http://schemas.microsoft.com/office/drawing/2014/main" id="{67F53774-E56D-48BF-B25A-781F94AF422E}"/>
              </a:ext>
            </a:extLst>
          </p:cNvPr>
          <p:cNvSpPr txBox="1">
            <a:spLocks/>
          </p:cNvSpPr>
          <p:nvPr/>
        </p:nvSpPr>
        <p:spPr>
          <a:xfrm>
            <a:off x="1300006" y="480012"/>
            <a:ext cx="8538731" cy="495787"/>
          </a:xfrm>
          <a:prstGeom prst="rect">
            <a:avLst/>
          </a:prstGeom>
        </p:spPr>
        <p:txBody>
          <a:bodyPr vert="horz" wrap="square" lIns="0" tIns="0" rIns="0" bIns="0" rtlCol="0" anchor="t" anchorCtr="0">
            <a:noAutofit/>
          </a:bodyPr>
          <a:lstStyle>
            <a:lvl1pPr algn="l" defTabSz="457200" rtl="0" eaLnBrk="1" latinLnBrk="0" hangingPunct="1">
              <a:spcBef>
                <a:spcPct val="0"/>
              </a:spcBef>
              <a:buNone/>
              <a:defRPr sz="3200" kern="1200" cap="none" baseline="0">
                <a:solidFill>
                  <a:schemeClr val="tx1"/>
                </a:solidFill>
                <a:latin typeface="Arial Rounded MT Bold" panose="020F0704030504030204" pitchFamily="34" charset="0"/>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dirty="0">
                <a:solidFill>
                  <a:schemeClr val="bg1"/>
                </a:solidFill>
              </a:rPr>
              <a:t>8F3E Alerts Overview</a:t>
            </a:r>
            <a:endParaRPr kumimoji="0" lang="en-GB" b="0" i="0" u="none" strike="noStrike" kern="1200" cap="none" spc="0" normalizeH="0" baseline="0" noProof="0" dirty="0">
              <a:ln>
                <a:noFill/>
              </a:ln>
              <a:solidFill>
                <a:schemeClr val="bg1"/>
              </a:solidFill>
              <a:effectLst/>
              <a:uLnTx/>
              <a:uFillTx/>
              <a:latin typeface="Arial Rounded MT Bold" panose="020F0704030504030204" pitchFamily="34" charset="0"/>
              <a:ea typeface="+mj-ea"/>
              <a:cs typeface="Arial"/>
            </a:endParaRPr>
          </a:p>
        </p:txBody>
      </p:sp>
      <p:sp>
        <p:nvSpPr>
          <p:cNvPr id="43" name="TextBox 42">
            <a:extLst>
              <a:ext uri="{FF2B5EF4-FFF2-40B4-BE49-F238E27FC236}">
                <a16:creationId xmlns:a16="http://schemas.microsoft.com/office/drawing/2014/main" id="{23EFAEA0-33B0-4E61-BC42-AEA5D7B8E7F6}"/>
              </a:ext>
            </a:extLst>
          </p:cNvPr>
          <p:cNvSpPr txBox="1"/>
          <p:nvPr/>
        </p:nvSpPr>
        <p:spPr>
          <a:xfrm>
            <a:off x="6219760" y="1501398"/>
            <a:ext cx="1754989" cy="1011353"/>
          </a:xfrm>
          <a:prstGeom prst="rect">
            <a:avLst/>
          </a:prstGeom>
        </p:spPr>
        <p:txBody>
          <a:bodyPr vert="horz" wrap="square" lIns="0" tIns="0" rIns="0" bIns="0" rtlCol="0">
            <a:noAutofit/>
          </a:bodyPr>
          <a:lstStyle/>
          <a:p>
            <a:endParaRPr lang="en-GB" dirty="0">
              <a:solidFill>
                <a:srgbClr val="000000"/>
              </a:solidFill>
              <a:latin typeface="Arial"/>
            </a:endParaRPr>
          </a:p>
        </p:txBody>
      </p:sp>
      <p:sp>
        <p:nvSpPr>
          <p:cNvPr id="45" name="Rectangle 44">
            <a:extLst>
              <a:ext uri="{FF2B5EF4-FFF2-40B4-BE49-F238E27FC236}">
                <a16:creationId xmlns:a16="http://schemas.microsoft.com/office/drawing/2014/main" id="{E2E01526-B826-40FB-A960-FF8992959194}"/>
              </a:ext>
            </a:extLst>
          </p:cNvPr>
          <p:cNvSpPr/>
          <p:nvPr/>
        </p:nvSpPr>
        <p:spPr>
          <a:xfrm>
            <a:off x="650002" y="1547914"/>
            <a:ext cx="5041881" cy="4539704"/>
          </a:xfrm>
          <a:prstGeom prst="rect">
            <a:avLst/>
          </a:prstGeom>
        </p:spPr>
        <p:txBody>
          <a:bodyPr wrap="square">
            <a:spAutoFit/>
          </a:bodyPr>
          <a:lstStyle/>
          <a:p>
            <a:pPr marL="285750" indent="-285750">
              <a:buFont typeface="Wingdings" panose="05000000000000000000" pitchFamily="2" charset="2"/>
              <a:buChar char="§"/>
            </a:pPr>
            <a:r>
              <a:rPr lang="en-GB" sz="1700" dirty="0">
                <a:latin typeface="Calibri" panose="020F0502020204030204" pitchFamily="34" charset="0"/>
                <a:cs typeface="Calibri" panose="020F0502020204030204" pitchFamily="34" charset="0"/>
              </a:rPr>
              <a:t>8F3E alerts are generated by a tiny fraction of the total commissioned devices (&lt; 0.1%) </a:t>
            </a:r>
          </a:p>
          <a:p>
            <a:pPr marL="285750" indent="-285750">
              <a:buFont typeface="Wingdings" panose="05000000000000000000" pitchFamily="2" charset="2"/>
              <a:buChar char="§"/>
            </a:pPr>
            <a:r>
              <a:rPr lang="en-GB" sz="1700" dirty="0">
                <a:latin typeface="Calibri" panose="020F0502020204030204" pitchFamily="34" charset="0"/>
                <a:cs typeface="Calibri" panose="020F0502020204030204" pitchFamily="34" charset="0"/>
              </a:rPr>
              <a:t>Average daily alert volume per device type:</a:t>
            </a:r>
          </a:p>
          <a:p>
            <a:pPr marL="742950" lvl="1" indent="-285750">
              <a:buFont typeface="Wingdings" panose="05000000000000000000" pitchFamily="2" charset="2"/>
              <a:buChar char="§"/>
            </a:pPr>
            <a:r>
              <a:rPr lang="en-GB" sz="1700" dirty="0">
                <a:latin typeface="Calibri" panose="020F0502020204030204" pitchFamily="34" charset="0"/>
                <a:cs typeface="Calibri" panose="020F0502020204030204" pitchFamily="34" charset="0"/>
              </a:rPr>
              <a:t>GPF = 11,837</a:t>
            </a:r>
          </a:p>
          <a:p>
            <a:pPr marL="742950" lvl="1" indent="-285750">
              <a:buFont typeface="Wingdings" panose="05000000000000000000" pitchFamily="2" charset="2"/>
              <a:buChar char="§"/>
            </a:pPr>
            <a:r>
              <a:rPr lang="en-GB" sz="1700" dirty="0">
                <a:latin typeface="Calibri" panose="020F0502020204030204" pitchFamily="34" charset="0"/>
                <a:cs typeface="Calibri" panose="020F0502020204030204" pitchFamily="34" charset="0"/>
              </a:rPr>
              <a:t>ESME = 4,272</a:t>
            </a:r>
          </a:p>
          <a:p>
            <a:pPr marL="742950" lvl="1" indent="-285750">
              <a:buFont typeface="Wingdings" panose="05000000000000000000" pitchFamily="2" charset="2"/>
              <a:buChar char="§"/>
            </a:pPr>
            <a:r>
              <a:rPr lang="en-GB" sz="1700" dirty="0">
                <a:latin typeface="Calibri" panose="020F0502020204030204" pitchFamily="34" charset="0"/>
                <a:cs typeface="Calibri" panose="020F0502020204030204" pitchFamily="34" charset="0"/>
              </a:rPr>
              <a:t>GSME = 357</a:t>
            </a:r>
          </a:p>
          <a:p>
            <a:pPr marL="285750" indent="-285750">
              <a:buFont typeface="Wingdings" panose="05000000000000000000" pitchFamily="2" charset="2"/>
              <a:buChar char="§"/>
            </a:pPr>
            <a:r>
              <a:rPr lang="en-GB" sz="1700" dirty="0">
                <a:latin typeface="Calibri" panose="020F0502020204030204" pitchFamily="34" charset="0"/>
                <a:cs typeface="Calibri" panose="020F0502020204030204" pitchFamily="34" charset="0"/>
              </a:rPr>
              <a:t>8F3E alerts are generated because of problems with the joins between devices on the HAN, either : </a:t>
            </a:r>
          </a:p>
          <a:p>
            <a:pPr marL="800100" lvl="1" indent="-342900">
              <a:buFont typeface="+mj-lt"/>
              <a:buAutoNum type="arabicPeriod"/>
            </a:pPr>
            <a:r>
              <a:rPr lang="en-GB" sz="1700" dirty="0">
                <a:latin typeface="Calibri" panose="020F0502020204030204" pitchFamily="34" charset="0"/>
                <a:cs typeface="Calibri" panose="020F0502020204030204" pitchFamily="34" charset="0"/>
              </a:rPr>
              <a:t>The join was never established. The solution is for the responsible supplier to send the missing join(s). </a:t>
            </a:r>
          </a:p>
          <a:p>
            <a:pPr marL="800100" lvl="1" indent="-342900">
              <a:buFont typeface="+mj-lt"/>
              <a:buAutoNum type="arabicPeriod"/>
            </a:pPr>
            <a:r>
              <a:rPr lang="en-GB" sz="1700" dirty="0">
                <a:latin typeface="Calibri" panose="020F0502020204030204" pitchFamily="34" charset="0"/>
                <a:cs typeface="Calibri" panose="020F0502020204030204" pitchFamily="34" charset="0"/>
              </a:rPr>
              <a:t>The joins were established correctly and have then spontaneously failed some time later. Root cause of why the joins “fail” is tracked via </a:t>
            </a:r>
            <a:r>
              <a:rPr lang="en-GB" sz="1700" b="1" dirty="0">
                <a:latin typeface="Calibri" panose="020F0502020204030204" pitchFamily="34" charset="0"/>
                <a:cs typeface="Calibri" panose="020F0502020204030204" pitchFamily="34" charset="0"/>
              </a:rPr>
              <a:t>PBI000000116006</a:t>
            </a:r>
            <a:r>
              <a:rPr lang="en-GB" sz="1700" dirty="0">
                <a:latin typeface="Calibri" panose="020F0502020204030204" pitchFamily="34" charset="0"/>
                <a:cs typeface="Calibri" panose="020F0502020204030204" pitchFamily="34" charset="0"/>
              </a:rPr>
              <a:t>. The workaround is for the responsible supplier to resend the join(s) to stop the alerts being generated. </a:t>
            </a:r>
          </a:p>
        </p:txBody>
      </p:sp>
      <p:sp>
        <p:nvSpPr>
          <p:cNvPr id="46" name="Rectangle 45">
            <a:extLst>
              <a:ext uri="{FF2B5EF4-FFF2-40B4-BE49-F238E27FC236}">
                <a16:creationId xmlns:a16="http://schemas.microsoft.com/office/drawing/2014/main" id="{D738D7D2-7B8A-48AF-B587-F957022C649F}"/>
              </a:ext>
            </a:extLst>
          </p:cNvPr>
          <p:cNvSpPr/>
          <p:nvPr/>
        </p:nvSpPr>
        <p:spPr>
          <a:xfrm>
            <a:off x="119337" y="421279"/>
            <a:ext cx="1061332" cy="581650"/>
          </a:xfrm>
          <a:prstGeom prst="rect">
            <a:avLst/>
          </a:prstGeom>
        </p:spPr>
        <p:txBody>
          <a:bodyPr wrap="square" lIns="0" rIns="0" bIns="0">
            <a:noAutofit/>
          </a:bodyPr>
          <a:lstStyle/>
          <a:p>
            <a:pPr marL="0" marR="0" lvl="0" indent="0" algn="ctr" defTabSz="361950" rtl="0" eaLnBrk="1" fontAlgn="auto" latinLnBrk="0" hangingPunct="1">
              <a:lnSpc>
                <a:spcPct val="90000"/>
              </a:lnSpc>
              <a:spcBef>
                <a:spcPts val="100"/>
              </a:spcBef>
              <a:spcAft>
                <a:spcPts val="600"/>
              </a:spcAft>
              <a:buClrTx/>
              <a:buSzTx/>
              <a:buFontTx/>
              <a:buNone/>
              <a:tabLst/>
              <a:defRPr/>
            </a:pPr>
            <a:r>
              <a:rPr lang="en-IE" sz="4000" dirty="0">
                <a:solidFill>
                  <a:srgbClr val="1B1148"/>
                </a:solidFill>
                <a:latin typeface="Arial Rounded MT Bold" panose="020F0704030504030204" pitchFamily="34" charset="0"/>
                <a:cs typeface="Arial"/>
              </a:rPr>
              <a:t>2</a:t>
            </a:r>
          </a:p>
          <a:p>
            <a:pPr marL="0" marR="0" lvl="0" indent="0" algn="ctr" defTabSz="361950" rtl="0" eaLnBrk="1" fontAlgn="auto" latinLnBrk="0" hangingPunct="1">
              <a:lnSpc>
                <a:spcPct val="90000"/>
              </a:lnSpc>
              <a:spcBef>
                <a:spcPts val="100"/>
              </a:spcBef>
              <a:spcAft>
                <a:spcPts val="600"/>
              </a:spcAft>
              <a:buClrTx/>
              <a:buSzTx/>
              <a:buFontTx/>
              <a:buNone/>
              <a:tabLst/>
              <a:defRPr/>
            </a:pPr>
            <a:endParaRPr kumimoji="0" lang="en-IE" sz="4000" b="0" i="0" u="none" strike="noStrike" kern="1200" cap="none" spc="0" normalizeH="0" baseline="0" noProof="0" dirty="0">
              <a:ln>
                <a:noFill/>
              </a:ln>
              <a:solidFill>
                <a:srgbClr val="1B1148"/>
              </a:solidFill>
              <a:effectLst/>
              <a:uLnTx/>
              <a:uFillTx/>
              <a:latin typeface="Arial Rounded MT Bold" panose="020F0704030504030204" pitchFamily="34" charset="0"/>
              <a:ea typeface="+mn-ea"/>
              <a:cs typeface="Arial"/>
            </a:endParaRPr>
          </a:p>
        </p:txBody>
      </p:sp>
      <p:sp>
        <p:nvSpPr>
          <p:cNvPr id="22" name="Text Placeholder 5">
            <a:extLst>
              <a:ext uri="{FF2B5EF4-FFF2-40B4-BE49-F238E27FC236}">
                <a16:creationId xmlns:a16="http://schemas.microsoft.com/office/drawing/2014/main" id="{2E0BFB0C-D069-4DCB-B613-C984F2D1CC07}"/>
              </a:ext>
            </a:extLst>
          </p:cNvPr>
          <p:cNvSpPr txBox="1">
            <a:spLocks/>
          </p:cNvSpPr>
          <p:nvPr/>
        </p:nvSpPr>
        <p:spPr>
          <a:xfrm>
            <a:off x="4909053" y="6578633"/>
            <a:ext cx="6567488" cy="279367"/>
          </a:xfrm>
          <a:prstGeom prst="rect">
            <a:avLst/>
          </a:prstGeom>
        </p:spPr>
        <p:txBody>
          <a:bodyPr vert="horz" lIns="0" tIns="0" rIns="0" bIns="0" rtlCol="0">
            <a:noAutofit/>
          </a:bodyPr>
          <a:lstStyle>
            <a:lvl1pPr marL="0" indent="0" algn="l" defTabSz="1734634" rtl="0" eaLnBrk="1" latinLnBrk="0" hangingPunct="1">
              <a:lnSpc>
                <a:spcPct val="90000"/>
              </a:lnSpc>
              <a:spcBef>
                <a:spcPts val="800"/>
              </a:spcBef>
              <a:buFont typeface="Arial" charset="0"/>
              <a:buNone/>
              <a:defRPr sz="2133" b="1" i="0" kern="1200" cap="none" baseline="0">
                <a:solidFill>
                  <a:schemeClr val="tx1"/>
                </a:solidFill>
                <a:latin typeface="Arial Bold" charset="0"/>
                <a:ea typeface="Arial Black" charset="0"/>
                <a:cs typeface="Arial Black" charset="0"/>
              </a:defRPr>
            </a:lvl1pPr>
            <a:lvl2pPr marL="182875" indent="-182875" algn="l" defTabSz="1734634" rtl="0" eaLnBrk="1" latinLnBrk="0" hangingPunct="1">
              <a:lnSpc>
                <a:spcPct val="90000"/>
              </a:lnSpc>
              <a:spcBef>
                <a:spcPts val="800"/>
              </a:spcBef>
              <a:buFont typeface="Arial" charset="0"/>
              <a:buChar char="•"/>
              <a:defRPr sz="2133" b="1" i="0" kern="1200" cap="none" baseline="0">
                <a:solidFill>
                  <a:schemeClr val="tx1"/>
                </a:solidFill>
                <a:latin typeface="Arial Bold" charset="0"/>
                <a:ea typeface="Arial Black" charset="0"/>
                <a:cs typeface="Arial Black" charset="0"/>
              </a:defRPr>
            </a:lvl2pPr>
            <a:lvl3pPr marL="365751" indent="-182875" algn="l" defTabSz="1734634" rtl="0" eaLnBrk="1" latinLnBrk="0" hangingPunct="1">
              <a:lnSpc>
                <a:spcPct val="90000"/>
              </a:lnSpc>
              <a:spcBef>
                <a:spcPts val="800"/>
              </a:spcBef>
              <a:buFont typeface="Arial" charset="0"/>
              <a:buChar char="•"/>
              <a:defRPr sz="2133" b="1" i="0" kern="1200" cap="none" baseline="0">
                <a:solidFill>
                  <a:schemeClr val="tx1"/>
                </a:solidFill>
                <a:latin typeface="Arial Bold" charset="0"/>
                <a:ea typeface="Arial Black" charset="0"/>
                <a:cs typeface="Arial Black" charset="0"/>
              </a:defRPr>
            </a:lvl3pPr>
            <a:lvl4pPr marL="0" indent="0" algn="l" defTabSz="1734634" rtl="0" eaLnBrk="1" latinLnBrk="0" hangingPunct="1">
              <a:lnSpc>
                <a:spcPct val="90000"/>
              </a:lnSpc>
              <a:spcBef>
                <a:spcPts val="800"/>
              </a:spcBef>
              <a:buFont typeface="Arial" charset="0"/>
              <a:buNone/>
              <a:defRPr sz="2133" b="1" i="0" kern="1200" cap="none" baseline="0">
                <a:solidFill>
                  <a:schemeClr val="tx2"/>
                </a:solidFill>
                <a:latin typeface="Arial Bold" charset="0"/>
                <a:ea typeface="Arial Black" charset="0"/>
                <a:cs typeface="Arial Black" charset="0"/>
              </a:defRPr>
            </a:lvl4pPr>
            <a:lvl5pPr marL="182875" indent="-182875" algn="l" defTabSz="1734634" rtl="0" eaLnBrk="1" latinLnBrk="0" hangingPunct="1">
              <a:lnSpc>
                <a:spcPct val="90000"/>
              </a:lnSpc>
              <a:spcBef>
                <a:spcPts val="800"/>
              </a:spcBef>
              <a:buFont typeface="Arial" charset="0"/>
              <a:buChar char="•"/>
              <a:defRPr sz="2133" b="1" i="0" kern="1200" cap="none" baseline="0">
                <a:solidFill>
                  <a:schemeClr val="tx2"/>
                </a:solidFill>
                <a:latin typeface="Arial Bold" charset="0"/>
                <a:ea typeface="Arial Black" charset="0"/>
                <a:cs typeface="Arial Black" charset="0"/>
              </a:defRPr>
            </a:lvl5pPr>
            <a:lvl6pPr marL="365751" indent="-182875" algn="l" defTabSz="1734634" rtl="0" eaLnBrk="1" latinLnBrk="0" hangingPunct="1">
              <a:lnSpc>
                <a:spcPct val="90000"/>
              </a:lnSpc>
              <a:spcBef>
                <a:spcPts val="800"/>
              </a:spcBef>
              <a:buFont typeface="Arial" charset="0"/>
              <a:buChar char="•"/>
              <a:defRPr sz="2133" b="1" i="0" kern="1200" cap="none" baseline="0">
                <a:solidFill>
                  <a:schemeClr val="tx2"/>
                </a:solidFill>
                <a:latin typeface="Arial Bold" charset="0"/>
                <a:ea typeface="Arial Bold" charset="0"/>
                <a:cs typeface="Arial Bold" charset="0"/>
              </a:defRPr>
            </a:lvl6pPr>
            <a:lvl7pPr marL="0" indent="0" algn="l" defTabSz="1734634" rtl="0" eaLnBrk="1" latinLnBrk="0" hangingPunct="1">
              <a:lnSpc>
                <a:spcPct val="90000"/>
              </a:lnSpc>
              <a:spcBef>
                <a:spcPts val="800"/>
              </a:spcBef>
              <a:buFont typeface="Arial" charset="0"/>
              <a:buNone/>
              <a:defRPr sz="1867" b="1" i="0" kern="1200" cap="none" baseline="0">
                <a:solidFill>
                  <a:schemeClr val="tx1"/>
                </a:solidFill>
                <a:latin typeface="Arial Bold" charset="0"/>
                <a:ea typeface="Arial Bold" charset="0"/>
                <a:cs typeface="Arial Bold" charset="0"/>
              </a:defRPr>
            </a:lvl7pPr>
            <a:lvl8pPr marL="182875" indent="-182875" algn="l" defTabSz="1734634" rtl="0" eaLnBrk="1" latinLnBrk="0" hangingPunct="1">
              <a:lnSpc>
                <a:spcPct val="90000"/>
              </a:lnSpc>
              <a:spcBef>
                <a:spcPts val="800"/>
              </a:spcBef>
              <a:buFont typeface="Arial" charset="0"/>
              <a:buChar char="•"/>
              <a:defRPr sz="1867" b="1" i="0" kern="1200" cap="none" baseline="0">
                <a:solidFill>
                  <a:schemeClr val="tx1"/>
                </a:solidFill>
                <a:latin typeface="Arial Bold" charset="0"/>
                <a:ea typeface="Arial Bold" charset="0"/>
                <a:cs typeface="Arial Bold" charset="0"/>
              </a:defRPr>
            </a:lvl8pPr>
            <a:lvl9pPr marL="365751" indent="-182875" algn="l" defTabSz="1734634" rtl="0" eaLnBrk="1" latinLnBrk="0" hangingPunct="1">
              <a:lnSpc>
                <a:spcPct val="90000"/>
              </a:lnSpc>
              <a:spcBef>
                <a:spcPts val="800"/>
              </a:spcBef>
              <a:buFont typeface="Arial" charset="0"/>
              <a:buChar char="•"/>
              <a:defRPr sz="1867" b="1" i="0" kern="1200" cap="none" baseline="0">
                <a:solidFill>
                  <a:schemeClr val="tx1"/>
                </a:solidFill>
                <a:latin typeface="Arial Bold" charset="0"/>
                <a:ea typeface="Arial Black" charset="0"/>
                <a:cs typeface="Arial Black" charset="0"/>
              </a:defRPr>
            </a:lvl9pPr>
          </a:lstStyle>
          <a:p>
            <a:pPr lvl="0" algn="r">
              <a:defRPr/>
            </a:pPr>
            <a:r>
              <a:rPr lang="en-GB" sz="1200" b="0" dirty="0">
                <a:solidFill>
                  <a:srgbClr val="899286"/>
                </a:solidFill>
                <a:latin typeface="Arial Rounded MT Bold" panose="020F0704030504030204" pitchFamily="34" charset="0"/>
                <a:cs typeface="Arial Rounded MT Bold"/>
              </a:rPr>
              <a:t>28 Oct 2019 </a:t>
            </a:r>
            <a:r>
              <a:rPr kumimoji="0" lang="en-GB" sz="1200" b="0" i="0" u="none" strike="noStrike" kern="1200" cap="none" spc="0" normalizeH="0" baseline="0" noProof="0" dirty="0">
                <a:ln>
                  <a:noFill/>
                </a:ln>
                <a:solidFill>
                  <a:srgbClr val="899286"/>
                </a:solidFill>
                <a:effectLst/>
                <a:uLnTx/>
                <a:uFillTx/>
                <a:latin typeface="Arial Rounded MT Bold" panose="020F0704030504030204" pitchFamily="34" charset="0"/>
                <a:cs typeface="Arial Rounded MT Bold"/>
              </a:rPr>
              <a:t>|  DCC </a:t>
            </a:r>
            <a:r>
              <a:rPr lang="en-GB" sz="1200" b="0" dirty="0">
                <a:solidFill>
                  <a:srgbClr val="899286"/>
                </a:solidFill>
                <a:latin typeface="Arial Rounded MT Bold" panose="020F0704030504030204" pitchFamily="34" charset="0"/>
                <a:cs typeface="Arial Rounded MT Bold"/>
              </a:rPr>
              <a:t>Controlled – SEC Parties</a:t>
            </a:r>
            <a:endParaRPr kumimoji="0" lang="en-GB" sz="1200" b="0" i="0" u="none" strike="noStrike" kern="1200" cap="none" spc="0" normalizeH="0" baseline="0" noProof="0" dirty="0">
              <a:ln>
                <a:noFill/>
              </a:ln>
              <a:solidFill>
                <a:srgbClr val="899286"/>
              </a:solidFill>
              <a:effectLst/>
              <a:uLnTx/>
              <a:uFillTx/>
              <a:latin typeface="Arial Rounded MT Bold" panose="020F0704030504030204" pitchFamily="34" charset="0"/>
              <a:cs typeface="Arial Rounded MT Bold"/>
            </a:endParaRPr>
          </a:p>
          <a:p>
            <a:pPr marL="0" marR="0" lvl="0" indent="0" algn="l" defTabSz="1734634" rtl="0" eaLnBrk="1" fontAlgn="auto" latinLnBrk="0" hangingPunct="1">
              <a:lnSpc>
                <a:spcPct val="90000"/>
              </a:lnSpc>
              <a:spcBef>
                <a:spcPts val="800"/>
              </a:spcBef>
              <a:spcAft>
                <a:spcPts val="0"/>
              </a:spcAft>
              <a:buClrTx/>
              <a:buSzTx/>
              <a:buFont typeface="Arial" charset="0"/>
              <a:buNone/>
              <a:tabLst/>
              <a:defRPr/>
            </a:pPr>
            <a:endParaRPr kumimoji="0" lang="en-GB" sz="1400" b="1" i="0" u="none" strike="noStrike" kern="1200" cap="none" spc="0" normalizeH="0" baseline="0" noProof="0" dirty="0">
              <a:ln>
                <a:noFill/>
              </a:ln>
              <a:solidFill>
                <a:srgbClr val="899286"/>
              </a:solidFill>
              <a:effectLst/>
              <a:uLnTx/>
              <a:uFillTx/>
              <a:latin typeface="Arial Rounded MT Bold" panose="020F0704030504030204" pitchFamily="34" charset="0"/>
            </a:endParaRPr>
          </a:p>
        </p:txBody>
      </p:sp>
      <p:sp>
        <p:nvSpPr>
          <p:cNvPr id="17" name="TextBox 16">
            <a:extLst>
              <a:ext uri="{FF2B5EF4-FFF2-40B4-BE49-F238E27FC236}">
                <a16:creationId xmlns:a16="http://schemas.microsoft.com/office/drawing/2014/main" id="{95DC8353-2857-45FB-873C-39B8523D85DC}"/>
              </a:ext>
            </a:extLst>
          </p:cNvPr>
          <p:cNvSpPr txBox="1"/>
          <p:nvPr/>
        </p:nvSpPr>
        <p:spPr>
          <a:xfrm>
            <a:off x="8192797" y="33885"/>
            <a:ext cx="3870620" cy="954107"/>
          </a:xfrm>
          <a:prstGeom prst="rect">
            <a:avLst/>
          </a:prstGeom>
          <a:noFill/>
        </p:spPr>
        <p:txBody>
          <a:bodyPr wrap="square" rtlCol="0">
            <a:spAutoFit/>
          </a:bodyPr>
          <a:lstStyle/>
          <a:p>
            <a:r>
              <a:rPr lang="en-GB" dirty="0">
                <a:solidFill>
                  <a:schemeClr val="bg1"/>
                </a:solidFill>
              </a:rPr>
              <a:t>Daily 8F3E Alert Count:                </a:t>
            </a:r>
            <a:r>
              <a:rPr lang="en-GB" sz="2800" dirty="0">
                <a:solidFill>
                  <a:schemeClr val="bg1"/>
                </a:solidFill>
              </a:rPr>
              <a:t>20m</a:t>
            </a:r>
            <a:endParaRPr lang="en-GB" dirty="0">
              <a:solidFill>
                <a:schemeClr val="bg1"/>
              </a:solidFill>
            </a:endParaRPr>
          </a:p>
          <a:p>
            <a:r>
              <a:rPr lang="en-GB" dirty="0">
                <a:solidFill>
                  <a:schemeClr val="bg1"/>
                </a:solidFill>
              </a:rPr>
              <a:t>Number of alerting devices: </a:t>
            </a:r>
            <a:r>
              <a:rPr lang="en-GB" sz="2800" dirty="0">
                <a:solidFill>
                  <a:schemeClr val="bg1"/>
                </a:solidFill>
              </a:rPr>
              <a:t>  4,279</a:t>
            </a:r>
          </a:p>
        </p:txBody>
      </p:sp>
      <p:pic>
        <p:nvPicPr>
          <p:cNvPr id="2" name="Picture 1">
            <a:extLst>
              <a:ext uri="{FF2B5EF4-FFF2-40B4-BE49-F238E27FC236}">
                <a16:creationId xmlns:a16="http://schemas.microsoft.com/office/drawing/2014/main" id="{86EE91F6-87CC-4A1C-87A1-F9EACBCC2EE2}"/>
              </a:ext>
            </a:extLst>
          </p:cNvPr>
          <p:cNvPicPr>
            <a:picLocks noChangeAspect="1"/>
          </p:cNvPicPr>
          <p:nvPr/>
        </p:nvPicPr>
        <p:blipFill>
          <a:blip r:embed="rId2"/>
          <a:stretch>
            <a:fillRect/>
          </a:stretch>
        </p:blipFill>
        <p:spPr>
          <a:xfrm>
            <a:off x="6560423" y="1734293"/>
            <a:ext cx="4981575" cy="3943350"/>
          </a:xfrm>
          <a:prstGeom prst="rect">
            <a:avLst/>
          </a:prstGeom>
        </p:spPr>
      </p:pic>
    </p:spTree>
    <p:extLst>
      <p:ext uri="{BB962C8B-B14F-4D97-AF65-F5344CB8AC3E}">
        <p14:creationId xmlns:p14="http://schemas.microsoft.com/office/powerpoint/2010/main" val="3972905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3">
            <a:extLst>
              <a:ext uri="{FF2B5EF4-FFF2-40B4-BE49-F238E27FC236}">
                <a16:creationId xmlns:a16="http://schemas.microsoft.com/office/drawing/2014/main" id="{E33D4366-436A-4F2B-BC41-6FDB662F5A0B}"/>
              </a:ext>
            </a:extLst>
          </p:cNvPr>
          <p:cNvSpPr txBox="1">
            <a:spLocks/>
          </p:cNvSpPr>
          <p:nvPr/>
        </p:nvSpPr>
        <p:spPr>
          <a:xfrm>
            <a:off x="11100329" y="6357749"/>
            <a:ext cx="770951" cy="192287"/>
          </a:xfrm>
          <a:prstGeom prst="rect">
            <a:avLst/>
          </a:prstGeom>
        </p:spPr>
        <p:txBody>
          <a:bodyPr vert="horz" lIns="0" tIns="0" rIns="0" bIns="0" rtlCol="0" anchor="ctr" anchorCtr="0"/>
          <a:lstStyle>
            <a:defPPr>
              <a:defRPr lang="en-US"/>
            </a:defPPr>
            <a:lvl1pPr marL="0" algn="r" defTabSz="914400" rtl="0" eaLnBrk="1" latinLnBrk="0" hangingPunct="1">
              <a:defRPr sz="1333" b="1" i="0" kern="1200">
                <a:solidFill>
                  <a:schemeClr val="tx2"/>
                </a:solidFill>
                <a:latin typeface="Arial Bold"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D558541-60C9-42A2-8392-FF12533A6B7A}" type="slidenum">
              <a:rPr kumimoji="0" lang="en-US" sz="1200" b="1" i="0" u="none" strike="noStrike" kern="1200" cap="none" spc="0" normalizeH="0" baseline="0" noProof="0" smtClean="0">
                <a:ln>
                  <a:noFill/>
                </a:ln>
                <a:solidFill>
                  <a:srgbClr val="919191"/>
                </a:solidFill>
                <a:effectLst/>
                <a:uLnTx/>
                <a:uFillTx/>
                <a:latin typeface="Arial Rounded MT Bold" panose="020F07040305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1" i="0" u="none" strike="noStrike" kern="1200" cap="none" spc="0" normalizeH="0" baseline="0" noProof="0" dirty="0">
              <a:ln>
                <a:noFill/>
              </a:ln>
              <a:solidFill>
                <a:srgbClr val="919191"/>
              </a:solidFill>
              <a:effectLst/>
              <a:uLnTx/>
              <a:uFillTx/>
              <a:latin typeface="Arial Rounded MT Bold" panose="020F0704030504030204" pitchFamily="34" charset="0"/>
              <a:ea typeface="+mn-ea"/>
              <a:cs typeface="+mn-cs"/>
            </a:endParaRPr>
          </a:p>
        </p:txBody>
      </p:sp>
      <p:sp>
        <p:nvSpPr>
          <p:cNvPr id="21" name="Title 3">
            <a:extLst>
              <a:ext uri="{FF2B5EF4-FFF2-40B4-BE49-F238E27FC236}">
                <a16:creationId xmlns:a16="http://schemas.microsoft.com/office/drawing/2014/main" id="{AAAA2A5F-25B0-46B8-84D5-1F1DEC0A7FD1}"/>
              </a:ext>
            </a:extLst>
          </p:cNvPr>
          <p:cNvSpPr txBox="1">
            <a:spLocks/>
          </p:cNvSpPr>
          <p:nvPr/>
        </p:nvSpPr>
        <p:spPr>
          <a:xfrm>
            <a:off x="1291069" y="481146"/>
            <a:ext cx="8538731" cy="495787"/>
          </a:xfrm>
          <a:prstGeom prst="rect">
            <a:avLst/>
          </a:prstGeom>
        </p:spPr>
        <p:txBody>
          <a:bodyPr vert="horz" wrap="square" lIns="0" tIns="0" rIns="0" bIns="0" rtlCol="0" anchor="t" anchorCtr="0">
            <a:noAutofit/>
          </a:bodyPr>
          <a:lstStyle>
            <a:lvl1pPr algn="l" defTabSz="457200" rtl="0" eaLnBrk="1" latinLnBrk="0" hangingPunct="1">
              <a:spcBef>
                <a:spcPct val="0"/>
              </a:spcBef>
              <a:buNone/>
              <a:defRPr sz="3200" kern="1200" cap="none" baseline="0">
                <a:solidFill>
                  <a:schemeClr val="tx1"/>
                </a:solidFill>
                <a:latin typeface="Arial Rounded MT Bold" panose="020F0704030504030204" pitchFamily="34" charset="0"/>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3200" b="0" i="0" u="none" strike="noStrike" kern="1200" cap="none" spc="0" normalizeH="0" baseline="0" noProof="0" dirty="0">
              <a:ln>
                <a:noFill/>
              </a:ln>
              <a:solidFill>
                <a:srgbClr val="FFFFFF"/>
              </a:solidFill>
              <a:effectLst/>
              <a:uLnTx/>
              <a:uFillTx/>
              <a:latin typeface="Arial Rounded MT Bold" panose="020F0704030504030204" pitchFamily="34" charset="0"/>
              <a:ea typeface="+mj-ea"/>
              <a:cs typeface="Arial"/>
            </a:endParaRPr>
          </a:p>
        </p:txBody>
      </p:sp>
      <p:sp>
        <p:nvSpPr>
          <p:cNvPr id="2" name="Rectangle 1">
            <a:extLst>
              <a:ext uri="{FF2B5EF4-FFF2-40B4-BE49-F238E27FC236}">
                <a16:creationId xmlns:a16="http://schemas.microsoft.com/office/drawing/2014/main" id="{238E8245-0184-460C-B5E4-4E85E164CBE3}"/>
              </a:ext>
            </a:extLst>
          </p:cNvPr>
          <p:cNvSpPr/>
          <p:nvPr/>
        </p:nvSpPr>
        <p:spPr>
          <a:xfrm>
            <a:off x="407827" y="729039"/>
            <a:ext cx="11376345" cy="2585323"/>
          </a:xfrm>
          <a:prstGeom prst="rect">
            <a:avLst/>
          </a:prstGeom>
        </p:spPr>
        <p:txBody>
          <a:bodyPr wrap="square">
            <a:spAutoFit/>
          </a:bodyPr>
          <a:lstStyle/>
          <a:p>
            <a:r>
              <a:rPr lang="en-GB" i="1" dirty="0"/>
              <a:t>•	TOC should be able to be pro-actively identify trends in spiking Alert Storms, is there any capacity for this to be used in the solution? And can it provide digestible information for Users on industry wide traffic?</a:t>
            </a:r>
          </a:p>
          <a:p>
            <a:endParaRPr lang="en-GB" i="1" dirty="0"/>
          </a:p>
          <a:p>
            <a:r>
              <a:rPr lang="en-GB" dirty="0"/>
              <a:t>The Technical Operations Centre (TOC) is a reporting and monitoring function, not a controlling one, and is around 15 minutes behind real-time in terms of providing results and analysis. The TOC does give profiles of trends, and a level of detail such as the type of meter. 62 works on a per-second basis with specific parameters designed to respond to alert storms in real-time and to protect the DSP and Service Users.</a:t>
            </a:r>
          </a:p>
          <a:p>
            <a:r>
              <a:rPr lang="en-GB" dirty="0"/>
              <a:t>Discussions are going on between Users and DCC on how to configure the TOC reporting to provide useful information to the industry. DCC have established an way forward with suppliers to eradicate alert volumes.</a:t>
            </a:r>
          </a:p>
        </p:txBody>
      </p:sp>
    </p:spTree>
    <p:extLst>
      <p:ext uri="{BB962C8B-B14F-4D97-AF65-F5344CB8AC3E}">
        <p14:creationId xmlns:p14="http://schemas.microsoft.com/office/powerpoint/2010/main" val="144171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3">
            <a:extLst>
              <a:ext uri="{FF2B5EF4-FFF2-40B4-BE49-F238E27FC236}">
                <a16:creationId xmlns:a16="http://schemas.microsoft.com/office/drawing/2014/main" id="{E33D4366-436A-4F2B-BC41-6FDB662F5A0B}"/>
              </a:ext>
            </a:extLst>
          </p:cNvPr>
          <p:cNvSpPr txBox="1">
            <a:spLocks/>
          </p:cNvSpPr>
          <p:nvPr/>
        </p:nvSpPr>
        <p:spPr>
          <a:xfrm>
            <a:off x="11100329" y="6357749"/>
            <a:ext cx="770951" cy="192287"/>
          </a:xfrm>
          <a:prstGeom prst="rect">
            <a:avLst/>
          </a:prstGeom>
        </p:spPr>
        <p:txBody>
          <a:bodyPr vert="horz" lIns="0" tIns="0" rIns="0" bIns="0" rtlCol="0" anchor="ctr" anchorCtr="0"/>
          <a:lstStyle>
            <a:defPPr>
              <a:defRPr lang="en-US"/>
            </a:defPPr>
            <a:lvl1pPr marL="0" algn="r" defTabSz="914400" rtl="0" eaLnBrk="1" latinLnBrk="0" hangingPunct="1">
              <a:defRPr sz="1333" b="1" i="0" kern="1200">
                <a:solidFill>
                  <a:schemeClr val="tx2"/>
                </a:solidFill>
                <a:latin typeface="Arial Bold"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D558541-60C9-42A2-8392-FF12533A6B7A}" type="slidenum">
              <a:rPr kumimoji="0" lang="en-US" sz="1200" b="1" i="0" u="none" strike="noStrike" kern="1200" cap="none" spc="0" normalizeH="0" baseline="0" noProof="0" smtClean="0">
                <a:ln>
                  <a:noFill/>
                </a:ln>
                <a:solidFill>
                  <a:srgbClr val="919191"/>
                </a:solidFill>
                <a:effectLst/>
                <a:uLnTx/>
                <a:uFillTx/>
                <a:latin typeface="Arial Rounded MT Bold" panose="020F07040305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1" i="0" u="none" strike="noStrike" kern="1200" cap="none" spc="0" normalizeH="0" baseline="0" noProof="0" dirty="0">
              <a:ln>
                <a:noFill/>
              </a:ln>
              <a:solidFill>
                <a:srgbClr val="919191"/>
              </a:solidFill>
              <a:effectLst/>
              <a:uLnTx/>
              <a:uFillTx/>
              <a:latin typeface="Arial Rounded MT Bold" panose="020F0704030504030204" pitchFamily="34" charset="0"/>
              <a:ea typeface="+mn-ea"/>
              <a:cs typeface="+mn-cs"/>
            </a:endParaRPr>
          </a:p>
        </p:txBody>
      </p:sp>
      <p:sp>
        <p:nvSpPr>
          <p:cNvPr id="21" name="Title 3">
            <a:extLst>
              <a:ext uri="{FF2B5EF4-FFF2-40B4-BE49-F238E27FC236}">
                <a16:creationId xmlns:a16="http://schemas.microsoft.com/office/drawing/2014/main" id="{AAAA2A5F-25B0-46B8-84D5-1F1DEC0A7FD1}"/>
              </a:ext>
            </a:extLst>
          </p:cNvPr>
          <p:cNvSpPr txBox="1">
            <a:spLocks/>
          </p:cNvSpPr>
          <p:nvPr/>
        </p:nvSpPr>
        <p:spPr>
          <a:xfrm>
            <a:off x="1291069" y="481146"/>
            <a:ext cx="8538731" cy="495787"/>
          </a:xfrm>
          <a:prstGeom prst="rect">
            <a:avLst/>
          </a:prstGeom>
        </p:spPr>
        <p:txBody>
          <a:bodyPr vert="horz" wrap="square" lIns="0" tIns="0" rIns="0" bIns="0" rtlCol="0" anchor="t" anchorCtr="0">
            <a:noAutofit/>
          </a:bodyPr>
          <a:lstStyle>
            <a:lvl1pPr algn="l" defTabSz="457200" rtl="0" eaLnBrk="1" latinLnBrk="0" hangingPunct="1">
              <a:spcBef>
                <a:spcPct val="0"/>
              </a:spcBef>
              <a:buNone/>
              <a:defRPr sz="3200" kern="1200" cap="none" baseline="0">
                <a:solidFill>
                  <a:schemeClr val="tx1"/>
                </a:solidFill>
                <a:latin typeface="Arial Rounded MT Bold" panose="020F0704030504030204" pitchFamily="34" charset="0"/>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3200" b="0" i="0" u="none" strike="noStrike" kern="1200" cap="none" spc="0" normalizeH="0" baseline="0" noProof="0" dirty="0">
              <a:ln>
                <a:noFill/>
              </a:ln>
              <a:solidFill>
                <a:srgbClr val="FFFFFF"/>
              </a:solidFill>
              <a:effectLst/>
              <a:uLnTx/>
              <a:uFillTx/>
              <a:latin typeface="Arial Rounded MT Bold" panose="020F0704030504030204" pitchFamily="34" charset="0"/>
              <a:ea typeface="+mj-ea"/>
              <a:cs typeface="Arial"/>
            </a:endParaRPr>
          </a:p>
        </p:txBody>
      </p:sp>
      <p:sp>
        <p:nvSpPr>
          <p:cNvPr id="2" name="Rectangle 1">
            <a:extLst>
              <a:ext uri="{FF2B5EF4-FFF2-40B4-BE49-F238E27FC236}">
                <a16:creationId xmlns:a16="http://schemas.microsoft.com/office/drawing/2014/main" id="{238E8245-0184-460C-B5E4-4E85E164CBE3}"/>
              </a:ext>
            </a:extLst>
          </p:cNvPr>
          <p:cNvSpPr/>
          <p:nvPr/>
        </p:nvSpPr>
        <p:spPr>
          <a:xfrm>
            <a:off x="407827" y="729039"/>
            <a:ext cx="11376345" cy="5632311"/>
          </a:xfrm>
          <a:prstGeom prst="rect">
            <a:avLst/>
          </a:prstGeom>
        </p:spPr>
        <p:txBody>
          <a:bodyPr wrap="square">
            <a:spAutoFit/>
          </a:bodyPr>
          <a:lstStyle/>
          <a:p>
            <a:r>
              <a:rPr lang="en-GB" i="1" dirty="0"/>
              <a:t>•	Terminology to change in reporting – something about emails (difference between investigations and application of pro-active notification). Harry clarified by saying he "wanted to confirm the means we are going to notify Users with. Will we be confirming somewhere the use of the ‘deadband’ method to reduce the number of emails, or will there be other means of notification before DUIS when the second stage of the solution is ready".</a:t>
            </a:r>
          </a:p>
          <a:p>
            <a:endParaRPr lang="en-GB" dirty="0"/>
          </a:p>
          <a:p>
            <a:r>
              <a:rPr lang="en-GB" dirty="0"/>
              <a:t>SECMP0062 is leveraging the existing notification and Incident creation mechanisms as described in the Solution Design and Configuration slides. </a:t>
            </a:r>
          </a:p>
          <a:p>
            <a:r>
              <a:rPr lang="en-GB" dirty="0"/>
              <a:t>Email are set by a DSMS configuration and are not specific to Alert Storm Protection. Each User can set emails on or off.</a:t>
            </a:r>
          </a:p>
          <a:p>
            <a:r>
              <a:rPr lang="en-GB" dirty="0"/>
              <a:t>The creation of Incidents is tied to SECMP0062,  with a Configuration setting for all users of On and Off.</a:t>
            </a:r>
          </a:p>
          <a:p>
            <a:endParaRPr lang="en-GB" dirty="0"/>
          </a:p>
          <a:p>
            <a:r>
              <a:rPr lang="en-GB" dirty="0"/>
              <a:t>The deadband functionality is in place to control and reduce the number of emails and the creation of multiple incidents. An incident is created if the Device Level threshold and Alert Code threshold are breached. Once raised, the incident remains valid with no new  incident unless the number of alerts falls below, and stays below, the threshold for a configurable deadband period (the initial configuration is for 24 hours). If the rate falls below the threshold, then rises above again, the rise is linked to the incident. This limits the number of incidents raised.</a:t>
            </a:r>
          </a:p>
          <a:p>
            <a:r>
              <a:rPr lang="en-GB" dirty="0"/>
              <a:t>Note that there are five configuration parameters used to control Alert Code handling in addition to the Deadband function.</a:t>
            </a:r>
          </a:p>
          <a:p>
            <a:endParaRPr lang="en-GB" dirty="0"/>
          </a:p>
          <a:p>
            <a:r>
              <a:rPr lang="en-GB" dirty="0"/>
              <a:t>As mentioned on the DUIS Changes slide, changes to the Alert Structure specification within DUIS will provide real time notification of alert throttling.</a:t>
            </a:r>
          </a:p>
        </p:txBody>
      </p:sp>
    </p:spTree>
    <p:extLst>
      <p:ext uri="{BB962C8B-B14F-4D97-AF65-F5344CB8AC3E}">
        <p14:creationId xmlns:p14="http://schemas.microsoft.com/office/powerpoint/2010/main" val="299565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3">
            <a:extLst>
              <a:ext uri="{FF2B5EF4-FFF2-40B4-BE49-F238E27FC236}">
                <a16:creationId xmlns:a16="http://schemas.microsoft.com/office/drawing/2014/main" id="{E33D4366-436A-4F2B-BC41-6FDB662F5A0B}"/>
              </a:ext>
            </a:extLst>
          </p:cNvPr>
          <p:cNvSpPr txBox="1">
            <a:spLocks/>
          </p:cNvSpPr>
          <p:nvPr/>
        </p:nvSpPr>
        <p:spPr>
          <a:xfrm>
            <a:off x="11100329" y="6357749"/>
            <a:ext cx="770951" cy="192287"/>
          </a:xfrm>
          <a:prstGeom prst="rect">
            <a:avLst/>
          </a:prstGeom>
        </p:spPr>
        <p:txBody>
          <a:bodyPr vert="horz" lIns="0" tIns="0" rIns="0" bIns="0" rtlCol="0" anchor="ctr" anchorCtr="0"/>
          <a:lstStyle>
            <a:defPPr>
              <a:defRPr lang="en-US"/>
            </a:defPPr>
            <a:lvl1pPr marL="0" algn="r" defTabSz="914400" rtl="0" eaLnBrk="1" latinLnBrk="0" hangingPunct="1">
              <a:defRPr sz="1333" b="1" i="0" kern="1200">
                <a:solidFill>
                  <a:schemeClr val="tx2"/>
                </a:solidFill>
                <a:latin typeface="Arial Bold"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D558541-60C9-42A2-8392-FF12533A6B7A}" type="slidenum">
              <a:rPr kumimoji="0" lang="en-US" sz="1200" b="1" i="0" u="none" strike="noStrike" kern="1200" cap="none" spc="0" normalizeH="0" baseline="0" noProof="0" smtClean="0">
                <a:ln>
                  <a:noFill/>
                </a:ln>
                <a:solidFill>
                  <a:srgbClr val="919191"/>
                </a:solidFill>
                <a:effectLst/>
                <a:uLnTx/>
                <a:uFillTx/>
                <a:latin typeface="Arial Rounded MT Bold" panose="020F07040305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1" i="0" u="none" strike="noStrike" kern="1200" cap="none" spc="0" normalizeH="0" baseline="0" noProof="0" dirty="0">
              <a:ln>
                <a:noFill/>
              </a:ln>
              <a:solidFill>
                <a:srgbClr val="919191"/>
              </a:solidFill>
              <a:effectLst/>
              <a:uLnTx/>
              <a:uFillTx/>
              <a:latin typeface="Arial Rounded MT Bold" panose="020F0704030504030204" pitchFamily="34" charset="0"/>
              <a:ea typeface="+mn-ea"/>
              <a:cs typeface="+mn-cs"/>
            </a:endParaRPr>
          </a:p>
        </p:txBody>
      </p:sp>
      <p:sp>
        <p:nvSpPr>
          <p:cNvPr id="21" name="Title 3">
            <a:extLst>
              <a:ext uri="{FF2B5EF4-FFF2-40B4-BE49-F238E27FC236}">
                <a16:creationId xmlns:a16="http://schemas.microsoft.com/office/drawing/2014/main" id="{AAAA2A5F-25B0-46B8-84D5-1F1DEC0A7FD1}"/>
              </a:ext>
            </a:extLst>
          </p:cNvPr>
          <p:cNvSpPr txBox="1">
            <a:spLocks/>
          </p:cNvSpPr>
          <p:nvPr/>
        </p:nvSpPr>
        <p:spPr>
          <a:xfrm>
            <a:off x="1291069" y="481146"/>
            <a:ext cx="8538731" cy="495787"/>
          </a:xfrm>
          <a:prstGeom prst="rect">
            <a:avLst/>
          </a:prstGeom>
        </p:spPr>
        <p:txBody>
          <a:bodyPr vert="horz" wrap="square" lIns="0" tIns="0" rIns="0" bIns="0" rtlCol="0" anchor="t" anchorCtr="0">
            <a:noAutofit/>
          </a:bodyPr>
          <a:lstStyle>
            <a:lvl1pPr algn="l" defTabSz="457200" rtl="0" eaLnBrk="1" latinLnBrk="0" hangingPunct="1">
              <a:spcBef>
                <a:spcPct val="0"/>
              </a:spcBef>
              <a:buNone/>
              <a:defRPr sz="3200" kern="1200" cap="none" baseline="0">
                <a:solidFill>
                  <a:schemeClr val="tx1"/>
                </a:solidFill>
                <a:latin typeface="Arial Rounded MT Bold" panose="020F0704030504030204" pitchFamily="34" charset="0"/>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3200" b="0" i="0" u="none" strike="noStrike" kern="1200" cap="none" spc="0" normalizeH="0" baseline="0" noProof="0" dirty="0">
              <a:ln>
                <a:noFill/>
              </a:ln>
              <a:solidFill>
                <a:srgbClr val="FFFFFF"/>
              </a:solidFill>
              <a:effectLst/>
              <a:uLnTx/>
              <a:uFillTx/>
              <a:latin typeface="Arial Rounded MT Bold" panose="020F0704030504030204" pitchFamily="34" charset="0"/>
              <a:ea typeface="+mj-ea"/>
              <a:cs typeface="Arial"/>
            </a:endParaRPr>
          </a:p>
        </p:txBody>
      </p:sp>
      <p:sp>
        <p:nvSpPr>
          <p:cNvPr id="2" name="Rectangle 1">
            <a:extLst>
              <a:ext uri="{FF2B5EF4-FFF2-40B4-BE49-F238E27FC236}">
                <a16:creationId xmlns:a16="http://schemas.microsoft.com/office/drawing/2014/main" id="{238E8245-0184-460C-B5E4-4E85E164CBE3}"/>
              </a:ext>
            </a:extLst>
          </p:cNvPr>
          <p:cNvSpPr/>
          <p:nvPr/>
        </p:nvSpPr>
        <p:spPr>
          <a:xfrm>
            <a:off x="540052" y="729039"/>
            <a:ext cx="6790641" cy="4801314"/>
          </a:xfrm>
          <a:prstGeom prst="rect">
            <a:avLst/>
          </a:prstGeom>
        </p:spPr>
        <p:txBody>
          <a:bodyPr wrap="square">
            <a:spAutoFit/>
          </a:bodyPr>
          <a:lstStyle/>
          <a:p>
            <a:r>
              <a:rPr lang="en-GB" i="1" dirty="0"/>
              <a:t>•	AD1s need mentioning and potentially monitoring in the wider solution. Non-AD1 channels were mentioned too. Arqiva can only send 5,000 requests to DSP per minute. Arqiva expected to handle 1000s of Alerts per second (according to Gary). </a:t>
            </a:r>
            <a:r>
              <a:rPr lang="en-GB" i="1" dirty="0" err="1"/>
              <a:t>Mafs</a:t>
            </a:r>
            <a:r>
              <a:rPr lang="en-GB" i="1" dirty="0"/>
              <a:t> from Scottish Power mentioned that Arqiva’s WAN failed when they tried putting through that number of alerts – they are therefore GBCS non-compliant. </a:t>
            </a:r>
          </a:p>
          <a:p>
            <a:endParaRPr lang="en-GB" i="1" dirty="0"/>
          </a:p>
          <a:p>
            <a:r>
              <a:rPr lang="en-GB" dirty="0"/>
              <a:t>Throttling of AD1s is part of the Code of Connection obligation for CSPs.</a:t>
            </a:r>
          </a:p>
          <a:p>
            <a:r>
              <a:rPr lang="en-GB" dirty="0"/>
              <a:t>While the motorway for AD1s and non-AD1s is shared , the ingress to the DSP is different. The AD1s have their own APIs and throttling mechanism. Non-AD1s have a separate API but no throttling mechanism, which is what SECMP0062 is addressing.</a:t>
            </a:r>
          </a:p>
          <a:p>
            <a:endParaRPr lang="en-GB" dirty="0"/>
          </a:p>
          <a:p>
            <a:endParaRPr lang="en-GB" dirty="0"/>
          </a:p>
          <a:p>
            <a:endParaRPr lang="en-GB" dirty="0"/>
          </a:p>
        </p:txBody>
      </p:sp>
      <p:sp>
        <p:nvSpPr>
          <p:cNvPr id="20" name="Rectangle 19">
            <a:extLst>
              <a:ext uri="{FF2B5EF4-FFF2-40B4-BE49-F238E27FC236}">
                <a16:creationId xmlns:a16="http://schemas.microsoft.com/office/drawing/2014/main" id="{A4C4F310-5902-472D-AEEA-A71B7B132A60}"/>
              </a:ext>
            </a:extLst>
          </p:cNvPr>
          <p:cNvSpPr/>
          <p:nvPr/>
        </p:nvSpPr>
        <p:spPr>
          <a:xfrm>
            <a:off x="9986071" y="3076591"/>
            <a:ext cx="1359768" cy="648072"/>
          </a:xfrm>
          <a:prstGeom prst="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CSP</a:t>
            </a:r>
          </a:p>
        </p:txBody>
      </p:sp>
      <p:sp>
        <p:nvSpPr>
          <p:cNvPr id="22" name="Rectangle 21">
            <a:extLst>
              <a:ext uri="{FF2B5EF4-FFF2-40B4-BE49-F238E27FC236}">
                <a16:creationId xmlns:a16="http://schemas.microsoft.com/office/drawing/2014/main" id="{F89406B1-0005-4C6D-96F1-EC513AE2C55B}"/>
              </a:ext>
            </a:extLst>
          </p:cNvPr>
          <p:cNvSpPr/>
          <p:nvPr/>
        </p:nvSpPr>
        <p:spPr>
          <a:xfrm>
            <a:off x="8265627" y="3894746"/>
            <a:ext cx="1038732" cy="648072"/>
          </a:xfrm>
          <a:prstGeom prst="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tx1"/>
                </a:solidFill>
              </a:rPr>
              <a:t>Comms</a:t>
            </a:r>
            <a:endParaRPr lang="en-GB" dirty="0">
              <a:solidFill>
                <a:schemeClr val="tx1"/>
              </a:solidFill>
            </a:endParaRPr>
          </a:p>
          <a:p>
            <a:pPr algn="ctr"/>
            <a:r>
              <a:rPr lang="en-GB" dirty="0">
                <a:solidFill>
                  <a:schemeClr val="tx1"/>
                </a:solidFill>
              </a:rPr>
              <a:t>Hub</a:t>
            </a:r>
          </a:p>
        </p:txBody>
      </p:sp>
      <p:sp>
        <p:nvSpPr>
          <p:cNvPr id="23" name="Rectangle 22">
            <a:extLst>
              <a:ext uri="{FF2B5EF4-FFF2-40B4-BE49-F238E27FC236}">
                <a16:creationId xmlns:a16="http://schemas.microsoft.com/office/drawing/2014/main" id="{C2C37C43-8C0E-49F5-8577-38A2899ADBF3}"/>
              </a:ext>
            </a:extLst>
          </p:cNvPr>
          <p:cNvSpPr/>
          <p:nvPr/>
        </p:nvSpPr>
        <p:spPr>
          <a:xfrm>
            <a:off x="8265627" y="4842209"/>
            <a:ext cx="1038732" cy="648072"/>
          </a:xfrm>
          <a:prstGeom prst="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Device</a:t>
            </a:r>
          </a:p>
        </p:txBody>
      </p:sp>
      <p:sp>
        <p:nvSpPr>
          <p:cNvPr id="24" name="Rectangle 23">
            <a:extLst>
              <a:ext uri="{FF2B5EF4-FFF2-40B4-BE49-F238E27FC236}">
                <a16:creationId xmlns:a16="http://schemas.microsoft.com/office/drawing/2014/main" id="{C23E9624-3D13-45DA-A453-B24EA30A0D06}"/>
              </a:ext>
            </a:extLst>
          </p:cNvPr>
          <p:cNvSpPr/>
          <p:nvPr/>
        </p:nvSpPr>
        <p:spPr>
          <a:xfrm>
            <a:off x="8108675" y="2343124"/>
            <a:ext cx="1359768" cy="512768"/>
          </a:xfrm>
          <a:prstGeom prst="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GBCS Message API</a:t>
            </a:r>
          </a:p>
        </p:txBody>
      </p:sp>
      <p:sp>
        <p:nvSpPr>
          <p:cNvPr id="25" name="Rectangle 24">
            <a:extLst>
              <a:ext uri="{FF2B5EF4-FFF2-40B4-BE49-F238E27FC236}">
                <a16:creationId xmlns:a16="http://schemas.microsoft.com/office/drawing/2014/main" id="{2D8CEF35-F49C-4107-BF43-4E6B3C3FD4DE}"/>
              </a:ext>
            </a:extLst>
          </p:cNvPr>
          <p:cNvSpPr/>
          <p:nvPr/>
        </p:nvSpPr>
        <p:spPr>
          <a:xfrm>
            <a:off x="9986071" y="2343124"/>
            <a:ext cx="1359768" cy="512768"/>
          </a:xfrm>
          <a:prstGeom prst="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Power Outage API</a:t>
            </a:r>
          </a:p>
        </p:txBody>
      </p:sp>
      <p:sp>
        <p:nvSpPr>
          <p:cNvPr id="26" name="Rectangle 25">
            <a:extLst>
              <a:ext uri="{FF2B5EF4-FFF2-40B4-BE49-F238E27FC236}">
                <a16:creationId xmlns:a16="http://schemas.microsoft.com/office/drawing/2014/main" id="{334EC399-44EE-4752-B485-5A0A98727DC2}"/>
              </a:ext>
            </a:extLst>
          </p:cNvPr>
          <p:cNvSpPr/>
          <p:nvPr/>
        </p:nvSpPr>
        <p:spPr>
          <a:xfrm>
            <a:off x="9087593" y="1205262"/>
            <a:ext cx="1359768" cy="648072"/>
          </a:xfrm>
          <a:prstGeom prst="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Core</a:t>
            </a:r>
          </a:p>
          <a:p>
            <a:pPr algn="ctr"/>
            <a:r>
              <a:rPr lang="en-GB" dirty="0">
                <a:solidFill>
                  <a:schemeClr val="tx1"/>
                </a:solidFill>
              </a:rPr>
              <a:t>DSP</a:t>
            </a:r>
          </a:p>
        </p:txBody>
      </p:sp>
      <p:cxnSp>
        <p:nvCxnSpPr>
          <p:cNvPr id="27" name="Straight Arrow Connector 26">
            <a:extLst>
              <a:ext uri="{FF2B5EF4-FFF2-40B4-BE49-F238E27FC236}">
                <a16:creationId xmlns:a16="http://schemas.microsoft.com/office/drawing/2014/main" id="{14793295-A11D-478F-923B-0C4EBAC4D6EF}"/>
              </a:ext>
            </a:extLst>
          </p:cNvPr>
          <p:cNvCxnSpPr>
            <a:stCxn id="22" idx="2"/>
            <a:endCxn id="23" idx="0"/>
          </p:cNvCxnSpPr>
          <p:nvPr/>
        </p:nvCxnSpPr>
        <p:spPr>
          <a:xfrm>
            <a:off x="8784993" y="4542818"/>
            <a:ext cx="0" cy="299391"/>
          </a:xfrm>
          <a:prstGeom prst="straightConnector1">
            <a:avLst/>
          </a:prstGeom>
          <a:ln>
            <a:solidFill>
              <a:schemeClr val="accent3">
                <a:lumMod val="75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3EE4772-498A-4ECE-A40C-96A9CA7873FA}"/>
              </a:ext>
            </a:extLst>
          </p:cNvPr>
          <p:cNvCxnSpPr>
            <a:stCxn id="24" idx="2"/>
            <a:endCxn id="22" idx="0"/>
          </p:cNvCxnSpPr>
          <p:nvPr/>
        </p:nvCxnSpPr>
        <p:spPr>
          <a:xfrm flipH="1">
            <a:off x="8784993" y="2855892"/>
            <a:ext cx="3566" cy="1038854"/>
          </a:xfrm>
          <a:prstGeom prst="straightConnector1">
            <a:avLst/>
          </a:prstGeom>
          <a:ln>
            <a:solidFill>
              <a:schemeClr val="accent3">
                <a:lumMod val="75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387128A-94B7-4FA4-8DC8-EBE67F7B6A7D}"/>
              </a:ext>
            </a:extLst>
          </p:cNvPr>
          <p:cNvCxnSpPr>
            <a:stCxn id="25" idx="2"/>
            <a:endCxn id="20" idx="0"/>
          </p:cNvCxnSpPr>
          <p:nvPr/>
        </p:nvCxnSpPr>
        <p:spPr>
          <a:xfrm>
            <a:off x="10665955" y="2855892"/>
            <a:ext cx="0" cy="220699"/>
          </a:xfrm>
          <a:prstGeom prst="straightConnector1">
            <a:avLst/>
          </a:prstGeom>
          <a:ln>
            <a:solidFill>
              <a:schemeClr val="accent3">
                <a:lumMod val="75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CFF38B2-447D-4BF7-853F-0DFCE29A0662}"/>
              </a:ext>
            </a:extLst>
          </p:cNvPr>
          <p:cNvCxnSpPr>
            <a:endCxn id="25" idx="0"/>
          </p:cNvCxnSpPr>
          <p:nvPr/>
        </p:nvCxnSpPr>
        <p:spPr>
          <a:xfrm>
            <a:off x="9921920" y="1907373"/>
            <a:ext cx="744035" cy="435751"/>
          </a:xfrm>
          <a:prstGeom prst="straightConnector1">
            <a:avLst/>
          </a:prstGeom>
          <a:ln>
            <a:solidFill>
              <a:schemeClr val="accent3">
                <a:lumMod val="75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D688F3DE-C83B-47DA-8679-3135E35EEA15}"/>
              </a:ext>
            </a:extLst>
          </p:cNvPr>
          <p:cNvCxnSpPr>
            <a:endCxn id="24" idx="0"/>
          </p:cNvCxnSpPr>
          <p:nvPr/>
        </p:nvCxnSpPr>
        <p:spPr>
          <a:xfrm flipH="1">
            <a:off x="8788559" y="1907373"/>
            <a:ext cx="887701" cy="435751"/>
          </a:xfrm>
          <a:prstGeom prst="straightConnector1">
            <a:avLst/>
          </a:prstGeom>
          <a:ln>
            <a:solidFill>
              <a:schemeClr val="accent3">
                <a:lumMod val="75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7DE6DEF9-3144-41B3-9111-9B3F6AE233EE}"/>
              </a:ext>
            </a:extLst>
          </p:cNvPr>
          <p:cNvCxnSpPr/>
          <p:nvPr/>
        </p:nvCxnSpPr>
        <p:spPr>
          <a:xfrm>
            <a:off x="9676260" y="815552"/>
            <a:ext cx="0" cy="389710"/>
          </a:xfrm>
          <a:prstGeom prst="straightConnector1">
            <a:avLst/>
          </a:prstGeom>
          <a:ln>
            <a:solidFill>
              <a:schemeClr val="accent3">
                <a:lumMod val="75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DD93562F-2555-4135-8B4C-5C0495BCCBB5}"/>
              </a:ext>
            </a:extLst>
          </p:cNvPr>
          <p:cNvCxnSpPr/>
          <p:nvPr/>
        </p:nvCxnSpPr>
        <p:spPr>
          <a:xfrm>
            <a:off x="9921920" y="806453"/>
            <a:ext cx="0" cy="389710"/>
          </a:xfrm>
          <a:prstGeom prst="straightConnector1">
            <a:avLst/>
          </a:prstGeom>
          <a:ln>
            <a:solidFill>
              <a:schemeClr val="accent3">
                <a:lumMod val="75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34" name="Straight Arrow Connector 42">
            <a:extLst>
              <a:ext uri="{FF2B5EF4-FFF2-40B4-BE49-F238E27FC236}">
                <a16:creationId xmlns:a16="http://schemas.microsoft.com/office/drawing/2014/main" id="{6724F58E-FECB-46C6-B3A7-6ECB86C5DD93}"/>
              </a:ext>
            </a:extLst>
          </p:cNvPr>
          <p:cNvCxnSpPr>
            <a:stCxn id="20" idx="2"/>
            <a:endCxn id="22" idx="3"/>
          </p:cNvCxnSpPr>
          <p:nvPr/>
        </p:nvCxnSpPr>
        <p:spPr>
          <a:xfrm rot="5400000">
            <a:off x="9738098" y="3290924"/>
            <a:ext cx="494119" cy="1361596"/>
          </a:xfrm>
          <a:prstGeom prst="bentConnector2">
            <a:avLst/>
          </a:prstGeom>
          <a:ln>
            <a:solidFill>
              <a:schemeClr val="accent3">
                <a:lumMod val="75000"/>
              </a:schemeClr>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7F7820FF-309F-4A3F-9A5E-B25C63707970}"/>
              </a:ext>
            </a:extLst>
          </p:cNvPr>
          <p:cNvSpPr txBox="1"/>
          <p:nvPr/>
        </p:nvSpPr>
        <p:spPr>
          <a:xfrm>
            <a:off x="8002764" y="3108239"/>
            <a:ext cx="867545" cy="584775"/>
          </a:xfrm>
          <a:prstGeom prst="rect">
            <a:avLst/>
          </a:prstGeom>
          <a:noFill/>
        </p:spPr>
        <p:txBody>
          <a:bodyPr wrap="none" rtlCol="0">
            <a:spAutoFit/>
          </a:bodyPr>
          <a:lstStyle/>
          <a:p>
            <a:r>
              <a:rPr lang="en-GB" sz="800" dirty="0"/>
              <a:t>GBCS Device</a:t>
            </a:r>
          </a:p>
          <a:p>
            <a:r>
              <a:rPr lang="en-GB" sz="800" dirty="0"/>
              <a:t>Alerts</a:t>
            </a:r>
          </a:p>
          <a:p>
            <a:r>
              <a:rPr lang="en-GB" sz="800" dirty="0"/>
              <a:t>(via CSP systems</a:t>
            </a:r>
          </a:p>
          <a:p>
            <a:r>
              <a:rPr lang="en-GB" sz="800" dirty="0"/>
              <a:t>for CSP-N)</a:t>
            </a:r>
          </a:p>
        </p:txBody>
      </p:sp>
      <p:sp>
        <p:nvSpPr>
          <p:cNvPr id="36" name="TextBox 35">
            <a:extLst>
              <a:ext uri="{FF2B5EF4-FFF2-40B4-BE49-F238E27FC236}">
                <a16:creationId xmlns:a16="http://schemas.microsoft.com/office/drawing/2014/main" id="{A40A6102-3FB4-421C-84AF-0E404F843E01}"/>
              </a:ext>
            </a:extLst>
          </p:cNvPr>
          <p:cNvSpPr txBox="1"/>
          <p:nvPr/>
        </p:nvSpPr>
        <p:spPr>
          <a:xfrm>
            <a:off x="9480430" y="4254879"/>
            <a:ext cx="966931" cy="338554"/>
          </a:xfrm>
          <a:prstGeom prst="rect">
            <a:avLst/>
          </a:prstGeom>
          <a:noFill/>
        </p:spPr>
        <p:txBody>
          <a:bodyPr wrap="none" rtlCol="0">
            <a:spAutoFit/>
          </a:bodyPr>
          <a:lstStyle/>
          <a:p>
            <a:r>
              <a:rPr lang="en-GB" sz="800" dirty="0"/>
              <a:t>CHF Power Outage</a:t>
            </a:r>
          </a:p>
          <a:p>
            <a:r>
              <a:rPr lang="en-GB" sz="800" dirty="0"/>
              <a:t>Alerts</a:t>
            </a:r>
          </a:p>
        </p:txBody>
      </p:sp>
      <p:sp>
        <p:nvSpPr>
          <p:cNvPr id="37" name="TextBox 36">
            <a:extLst>
              <a:ext uri="{FF2B5EF4-FFF2-40B4-BE49-F238E27FC236}">
                <a16:creationId xmlns:a16="http://schemas.microsoft.com/office/drawing/2014/main" id="{6FE2FD76-9CBD-47CC-AAF1-4B7727B1078C}"/>
              </a:ext>
            </a:extLst>
          </p:cNvPr>
          <p:cNvSpPr txBox="1"/>
          <p:nvPr/>
        </p:nvSpPr>
        <p:spPr>
          <a:xfrm>
            <a:off x="8969015" y="815552"/>
            <a:ext cx="707245" cy="338554"/>
          </a:xfrm>
          <a:prstGeom prst="rect">
            <a:avLst/>
          </a:prstGeom>
          <a:noFill/>
        </p:spPr>
        <p:txBody>
          <a:bodyPr wrap="none" rtlCol="0">
            <a:spAutoFit/>
          </a:bodyPr>
          <a:lstStyle/>
          <a:p>
            <a:r>
              <a:rPr lang="en-GB" sz="800" dirty="0"/>
              <a:t>GBCS Device</a:t>
            </a:r>
          </a:p>
          <a:p>
            <a:r>
              <a:rPr lang="en-GB" sz="800" dirty="0"/>
              <a:t>Alerts</a:t>
            </a:r>
          </a:p>
        </p:txBody>
      </p:sp>
      <p:sp>
        <p:nvSpPr>
          <p:cNvPr id="38" name="TextBox 37">
            <a:extLst>
              <a:ext uri="{FF2B5EF4-FFF2-40B4-BE49-F238E27FC236}">
                <a16:creationId xmlns:a16="http://schemas.microsoft.com/office/drawing/2014/main" id="{A4237940-8A69-4234-BDC4-686CEA285153}"/>
              </a:ext>
            </a:extLst>
          </p:cNvPr>
          <p:cNvSpPr txBox="1"/>
          <p:nvPr/>
        </p:nvSpPr>
        <p:spPr>
          <a:xfrm>
            <a:off x="9947735" y="795212"/>
            <a:ext cx="551754" cy="338554"/>
          </a:xfrm>
          <a:prstGeom prst="rect">
            <a:avLst/>
          </a:prstGeom>
          <a:noFill/>
        </p:spPr>
        <p:txBody>
          <a:bodyPr wrap="none" rtlCol="0">
            <a:spAutoFit/>
          </a:bodyPr>
          <a:lstStyle/>
          <a:p>
            <a:r>
              <a:rPr lang="en-GB" sz="800" dirty="0"/>
              <a:t>AD1 DCC</a:t>
            </a:r>
          </a:p>
          <a:p>
            <a:r>
              <a:rPr lang="en-GB" sz="800" dirty="0"/>
              <a:t>Alerts</a:t>
            </a:r>
          </a:p>
        </p:txBody>
      </p:sp>
    </p:spTree>
    <p:extLst>
      <p:ext uri="{BB962C8B-B14F-4D97-AF65-F5344CB8AC3E}">
        <p14:creationId xmlns:p14="http://schemas.microsoft.com/office/powerpoint/2010/main" val="3934492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3">
            <a:extLst>
              <a:ext uri="{FF2B5EF4-FFF2-40B4-BE49-F238E27FC236}">
                <a16:creationId xmlns:a16="http://schemas.microsoft.com/office/drawing/2014/main" id="{E33D4366-436A-4F2B-BC41-6FDB662F5A0B}"/>
              </a:ext>
            </a:extLst>
          </p:cNvPr>
          <p:cNvSpPr txBox="1">
            <a:spLocks/>
          </p:cNvSpPr>
          <p:nvPr/>
        </p:nvSpPr>
        <p:spPr>
          <a:xfrm>
            <a:off x="11100329" y="6357749"/>
            <a:ext cx="770951" cy="192287"/>
          </a:xfrm>
          <a:prstGeom prst="rect">
            <a:avLst/>
          </a:prstGeom>
        </p:spPr>
        <p:txBody>
          <a:bodyPr vert="horz" lIns="0" tIns="0" rIns="0" bIns="0" rtlCol="0" anchor="ctr" anchorCtr="0"/>
          <a:lstStyle>
            <a:defPPr>
              <a:defRPr lang="en-US"/>
            </a:defPPr>
            <a:lvl1pPr marL="0" algn="r" defTabSz="914400" rtl="0" eaLnBrk="1" latinLnBrk="0" hangingPunct="1">
              <a:defRPr sz="1333" b="1" i="0" kern="1200">
                <a:solidFill>
                  <a:schemeClr val="tx2"/>
                </a:solidFill>
                <a:latin typeface="Arial Bold"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D558541-60C9-42A2-8392-FF12533A6B7A}" type="slidenum">
              <a:rPr kumimoji="0" lang="en-US" sz="1200" b="1" i="0" u="none" strike="noStrike" kern="1200" cap="none" spc="0" normalizeH="0" baseline="0" noProof="0" smtClean="0">
                <a:ln>
                  <a:noFill/>
                </a:ln>
                <a:solidFill>
                  <a:srgbClr val="919191"/>
                </a:solidFill>
                <a:effectLst/>
                <a:uLnTx/>
                <a:uFillTx/>
                <a:latin typeface="Arial Rounded MT Bold" panose="020F07040305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1" i="0" u="none" strike="noStrike" kern="1200" cap="none" spc="0" normalizeH="0" baseline="0" noProof="0" dirty="0">
              <a:ln>
                <a:noFill/>
              </a:ln>
              <a:solidFill>
                <a:srgbClr val="919191"/>
              </a:solidFill>
              <a:effectLst/>
              <a:uLnTx/>
              <a:uFillTx/>
              <a:latin typeface="Arial Rounded MT Bold" panose="020F0704030504030204" pitchFamily="34" charset="0"/>
              <a:ea typeface="+mn-ea"/>
              <a:cs typeface="+mn-cs"/>
            </a:endParaRPr>
          </a:p>
        </p:txBody>
      </p:sp>
      <p:sp>
        <p:nvSpPr>
          <p:cNvPr id="21" name="Title 3">
            <a:extLst>
              <a:ext uri="{FF2B5EF4-FFF2-40B4-BE49-F238E27FC236}">
                <a16:creationId xmlns:a16="http://schemas.microsoft.com/office/drawing/2014/main" id="{AAAA2A5F-25B0-46B8-84D5-1F1DEC0A7FD1}"/>
              </a:ext>
            </a:extLst>
          </p:cNvPr>
          <p:cNvSpPr txBox="1">
            <a:spLocks/>
          </p:cNvSpPr>
          <p:nvPr/>
        </p:nvSpPr>
        <p:spPr>
          <a:xfrm>
            <a:off x="1291069" y="481146"/>
            <a:ext cx="8538731" cy="495787"/>
          </a:xfrm>
          <a:prstGeom prst="rect">
            <a:avLst/>
          </a:prstGeom>
        </p:spPr>
        <p:txBody>
          <a:bodyPr vert="horz" wrap="square" lIns="0" tIns="0" rIns="0" bIns="0" rtlCol="0" anchor="t" anchorCtr="0">
            <a:noAutofit/>
          </a:bodyPr>
          <a:lstStyle>
            <a:lvl1pPr algn="l" defTabSz="457200" rtl="0" eaLnBrk="1" latinLnBrk="0" hangingPunct="1">
              <a:spcBef>
                <a:spcPct val="0"/>
              </a:spcBef>
              <a:buNone/>
              <a:defRPr sz="3200" kern="1200" cap="none" baseline="0">
                <a:solidFill>
                  <a:schemeClr val="tx1"/>
                </a:solidFill>
                <a:latin typeface="Arial Rounded MT Bold" panose="020F0704030504030204" pitchFamily="34" charset="0"/>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3200" b="0" i="0" u="none" strike="noStrike" kern="1200" cap="none" spc="0" normalizeH="0" baseline="0" noProof="0" dirty="0">
              <a:ln>
                <a:noFill/>
              </a:ln>
              <a:solidFill>
                <a:srgbClr val="FFFFFF"/>
              </a:solidFill>
              <a:effectLst/>
              <a:uLnTx/>
              <a:uFillTx/>
              <a:latin typeface="Arial Rounded MT Bold" panose="020F0704030504030204" pitchFamily="34" charset="0"/>
              <a:ea typeface="+mj-ea"/>
              <a:cs typeface="Arial"/>
            </a:endParaRPr>
          </a:p>
        </p:txBody>
      </p:sp>
      <p:sp>
        <p:nvSpPr>
          <p:cNvPr id="2" name="Rectangle 1">
            <a:extLst>
              <a:ext uri="{FF2B5EF4-FFF2-40B4-BE49-F238E27FC236}">
                <a16:creationId xmlns:a16="http://schemas.microsoft.com/office/drawing/2014/main" id="{238E8245-0184-460C-B5E4-4E85E164CBE3}"/>
              </a:ext>
            </a:extLst>
          </p:cNvPr>
          <p:cNvSpPr/>
          <p:nvPr/>
        </p:nvSpPr>
        <p:spPr>
          <a:xfrm>
            <a:off x="320721" y="481146"/>
            <a:ext cx="11697108" cy="6186309"/>
          </a:xfrm>
          <a:prstGeom prst="rect">
            <a:avLst/>
          </a:prstGeom>
        </p:spPr>
        <p:txBody>
          <a:bodyPr wrap="square">
            <a:spAutoFit/>
          </a:bodyPr>
          <a:lstStyle/>
          <a:p>
            <a:r>
              <a:rPr lang="en-GB" i="1" dirty="0"/>
              <a:t>•	Arqiva talking to DSP – DSP messaging servers need to be questioned as to what amount of messages can they reliably receive, where is that limit?</a:t>
            </a:r>
          </a:p>
          <a:p>
            <a:r>
              <a:rPr lang="en-GB" i="1" dirty="0"/>
              <a:t>For the Service Capacity – this is something that almost every Working Group member or Sub-Committee at some point has asked about. With both modifications, if the DCC Systems capacity was infinite then management would not be necessary. Therefore, one of the actions for investigation was for DCC to state what the current operating capacity through the DSP was to better understand why management is needed and to realistically know its limitations. This is something I have asked about a few times, but the 300 transactions per second is the only answer I have received with no further explanation. This is something everyone else seems to want further clarity on – such as how that correlates to Alerts and Service Requests.</a:t>
            </a:r>
          </a:p>
          <a:p>
            <a:endParaRPr lang="en-GB" i="1" dirty="0"/>
          </a:p>
          <a:p>
            <a:r>
              <a:rPr lang="en-GB" dirty="0"/>
              <a:t>Please note that the 300 transactions per second statement is an example number of Service Requests as noted in calculations for SECMP0067. It is not a statement of capacity.</a:t>
            </a:r>
          </a:p>
          <a:p>
            <a:r>
              <a:rPr lang="en-GB" dirty="0"/>
              <a:t>We believe the question here is about what is the throughput capacity of the DSP to receive and process alerts? DSP has been performance tested to show it can work with a very high number of alerts / second. </a:t>
            </a:r>
          </a:p>
          <a:p>
            <a:r>
              <a:rPr lang="en-GB" dirty="0"/>
              <a:t>We aren't even close to DSP throughput capacity at the moment. But Throughput Capacity of the system is not necessarily a useful indicator. As the number of installed devices increases, the platform will scale in line with projected demand, and will retain the operating capacity required. But a higher number of installed devices substantially increases the potential scale of alert storms. The bigger problem which is impacting operations right now is the DSP storage capacity to retain millions of Alerts if the recipient Service User system is unavailable. This capacity could be reached within a matter of hours if volumes continue to increase.</a:t>
            </a:r>
            <a:endParaRPr lang="en-GB" i="1" dirty="0">
              <a:solidFill>
                <a:srgbClr val="FF0000"/>
              </a:solidFill>
            </a:endParaRPr>
          </a:p>
          <a:p>
            <a:r>
              <a:rPr lang="en-GB" dirty="0"/>
              <a:t>A key driver for this Modification is that 62 is a more economic, efficient, and cost-effective solution rather than buying storage, adding processing power, and boosting capacity to handle spurious alerts that no-one really wants – while keeping the ones people do need, moving. </a:t>
            </a:r>
          </a:p>
        </p:txBody>
      </p:sp>
    </p:spTree>
    <p:extLst>
      <p:ext uri="{BB962C8B-B14F-4D97-AF65-F5344CB8AC3E}">
        <p14:creationId xmlns:p14="http://schemas.microsoft.com/office/powerpoint/2010/main" val="17442613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3">
            <a:extLst>
              <a:ext uri="{FF2B5EF4-FFF2-40B4-BE49-F238E27FC236}">
                <a16:creationId xmlns:a16="http://schemas.microsoft.com/office/drawing/2014/main" id="{E33D4366-436A-4F2B-BC41-6FDB662F5A0B}"/>
              </a:ext>
            </a:extLst>
          </p:cNvPr>
          <p:cNvSpPr txBox="1">
            <a:spLocks/>
          </p:cNvSpPr>
          <p:nvPr/>
        </p:nvSpPr>
        <p:spPr>
          <a:xfrm>
            <a:off x="11100329" y="6357749"/>
            <a:ext cx="770951" cy="192287"/>
          </a:xfrm>
          <a:prstGeom prst="rect">
            <a:avLst/>
          </a:prstGeom>
        </p:spPr>
        <p:txBody>
          <a:bodyPr vert="horz" lIns="0" tIns="0" rIns="0" bIns="0" rtlCol="0" anchor="ctr" anchorCtr="0"/>
          <a:lstStyle>
            <a:defPPr>
              <a:defRPr lang="en-US"/>
            </a:defPPr>
            <a:lvl1pPr marL="0" algn="r" defTabSz="914400" rtl="0" eaLnBrk="1" latinLnBrk="0" hangingPunct="1">
              <a:defRPr sz="1333" b="1" i="0" kern="1200">
                <a:solidFill>
                  <a:schemeClr val="tx2"/>
                </a:solidFill>
                <a:latin typeface="Arial Bold"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D558541-60C9-42A2-8392-FF12533A6B7A}" type="slidenum">
              <a:rPr kumimoji="0" lang="en-US" sz="1200" b="1" i="0" u="none" strike="noStrike" kern="1200" cap="none" spc="0" normalizeH="0" baseline="0" noProof="0" smtClean="0">
                <a:ln>
                  <a:noFill/>
                </a:ln>
                <a:solidFill>
                  <a:srgbClr val="919191"/>
                </a:solidFill>
                <a:effectLst/>
                <a:uLnTx/>
                <a:uFillTx/>
                <a:latin typeface="Arial Rounded MT Bold" panose="020F07040305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1" i="0" u="none" strike="noStrike" kern="1200" cap="none" spc="0" normalizeH="0" baseline="0" noProof="0" dirty="0">
              <a:ln>
                <a:noFill/>
              </a:ln>
              <a:solidFill>
                <a:srgbClr val="919191"/>
              </a:solidFill>
              <a:effectLst/>
              <a:uLnTx/>
              <a:uFillTx/>
              <a:latin typeface="Arial Rounded MT Bold" panose="020F0704030504030204" pitchFamily="34" charset="0"/>
              <a:ea typeface="+mn-ea"/>
              <a:cs typeface="+mn-cs"/>
            </a:endParaRPr>
          </a:p>
        </p:txBody>
      </p:sp>
      <p:sp>
        <p:nvSpPr>
          <p:cNvPr id="21" name="Title 3">
            <a:extLst>
              <a:ext uri="{FF2B5EF4-FFF2-40B4-BE49-F238E27FC236}">
                <a16:creationId xmlns:a16="http://schemas.microsoft.com/office/drawing/2014/main" id="{AAAA2A5F-25B0-46B8-84D5-1F1DEC0A7FD1}"/>
              </a:ext>
            </a:extLst>
          </p:cNvPr>
          <p:cNvSpPr txBox="1">
            <a:spLocks/>
          </p:cNvSpPr>
          <p:nvPr/>
        </p:nvSpPr>
        <p:spPr>
          <a:xfrm>
            <a:off x="1291069" y="481146"/>
            <a:ext cx="8538731" cy="495787"/>
          </a:xfrm>
          <a:prstGeom prst="rect">
            <a:avLst/>
          </a:prstGeom>
        </p:spPr>
        <p:txBody>
          <a:bodyPr vert="horz" wrap="square" lIns="0" tIns="0" rIns="0" bIns="0" rtlCol="0" anchor="t" anchorCtr="0">
            <a:noAutofit/>
          </a:bodyPr>
          <a:lstStyle>
            <a:lvl1pPr algn="l" defTabSz="457200" rtl="0" eaLnBrk="1" latinLnBrk="0" hangingPunct="1">
              <a:spcBef>
                <a:spcPct val="0"/>
              </a:spcBef>
              <a:buNone/>
              <a:defRPr sz="3200" kern="1200" cap="none" baseline="0">
                <a:solidFill>
                  <a:schemeClr val="tx1"/>
                </a:solidFill>
                <a:latin typeface="Arial Rounded MT Bold" panose="020F0704030504030204" pitchFamily="34" charset="0"/>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3200" b="0" i="0" u="none" strike="noStrike" kern="1200" cap="none" spc="0" normalizeH="0" baseline="0" noProof="0" dirty="0">
              <a:ln>
                <a:noFill/>
              </a:ln>
              <a:solidFill>
                <a:srgbClr val="FFFFFF"/>
              </a:solidFill>
              <a:effectLst/>
              <a:uLnTx/>
              <a:uFillTx/>
              <a:latin typeface="Arial Rounded MT Bold" panose="020F0704030504030204" pitchFamily="34" charset="0"/>
              <a:ea typeface="+mj-ea"/>
              <a:cs typeface="Arial"/>
            </a:endParaRPr>
          </a:p>
        </p:txBody>
      </p:sp>
      <p:sp>
        <p:nvSpPr>
          <p:cNvPr id="2" name="Rectangle 1">
            <a:extLst>
              <a:ext uri="{FF2B5EF4-FFF2-40B4-BE49-F238E27FC236}">
                <a16:creationId xmlns:a16="http://schemas.microsoft.com/office/drawing/2014/main" id="{238E8245-0184-460C-B5E4-4E85E164CBE3}"/>
              </a:ext>
            </a:extLst>
          </p:cNvPr>
          <p:cNvSpPr/>
          <p:nvPr/>
        </p:nvSpPr>
        <p:spPr>
          <a:xfrm>
            <a:off x="407827" y="729039"/>
            <a:ext cx="11376345" cy="2862322"/>
          </a:xfrm>
          <a:prstGeom prst="rect">
            <a:avLst/>
          </a:prstGeom>
        </p:spPr>
        <p:txBody>
          <a:bodyPr wrap="square">
            <a:spAutoFit/>
          </a:bodyPr>
          <a:lstStyle/>
          <a:p>
            <a:r>
              <a:rPr lang="en-GB" i="1" dirty="0"/>
              <a:t>•	Enquiring further into CSP – reason stated for going with DSP was due to “aggregation layer” protection, is there any more detail we can add to that? Stance on CSP protection needs to be confirmed, if raising in future modification then we need to explicitly state that.</a:t>
            </a:r>
          </a:p>
          <a:p>
            <a:endParaRPr lang="en-GB" i="1" dirty="0"/>
          </a:p>
          <a:p>
            <a:r>
              <a:rPr lang="en-GB" dirty="0"/>
              <a:t>The DSP is the aggregation point for any traffic coming from devices and data being sent to Service Users, it is therefore a good point at which to provide Alert Storm Protection – not only protecting the DSP but also reducing the traffic being forwarded to the Users. </a:t>
            </a:r>
          </a:p>
          <a:p>
            <a:r>
              <a:rPr lang="en-GB" dirty="0"/>
              <a:t>The CSP’s are now more aware of the impact of alerts and are working with the appropriate groups to identify potential solutions at the device level. As described above, throttling or consolidation of alerts could be implemented on the HAN device that is generating the alert, while fixes for devices will be implemented by Comms Hubs and Meter suppliers.</a:t>
            </a:r>
          </a:p>
        </p:txBody>
      </p:sp>
    </p:spTree>
    <p:extLst>
      <p:ext uri="{BB962C8B-B14F-4D97-AF65-F5344CB8AC3E}">
        <p14:creationId xmlns:p14="http://schemas.microsoft.com/office/powerpoint/2010/main" val="2538047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A688BCE-7A5B-4AB5-8E0B-8D31A5C236FA}"/>
              </a:ext>
            </a:extLst>
          </p:cNvPr>
          <p:cNvGrpSpPr/>
          <p:nvPr/>
        </p:nvGrpSpPr>
        <p:grpSpPr>
          <a:xfrm>
            <a:off x="5565334" y="2060842"/>
            <a:ext cx="1061332" cy="1061332"/>
            <a:chOff x="5833963" y="1925371"/>
            <a:chExt cx="1061332" cy="1061332"/>
          </a:xfrm>
        </p:grpSpPr>
        <p:sp>
          <p:nvSpPr>
            <p:cNvPr id="18" name="Oval 17"/>
            <p:cNvSpPr/>
            <p:nvPr/>
          </p:nvSpPr>
          <p:spPr>
            <a:xfrm>
              <a:off x="5833963" y="1925371"/>
              <a:ext cx="1061332" cy="1061332"/>
            </a:xfrm>
            <a:prstGeom prst="ellipse">
              <a:avLst/>
            </a:prstGeom>
            <a:solidFill>
              <a:srgbClr val="1B1148"/>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dirty="0">
                <a:solidFill>
                  <a:srgbClr val="D60059"/>
                </a:solidFill>
              </a:endParaRPr>
            </a:p>
          </p:txBody>
        </p:sp>
        <p:sp>
          <p:nvSpPr>
            <p:cNvPr id="20" name="Rectangle 19">
              <a:extLst>
                <a:ext uri="{FF2B5EF4-FFF2-40B4-BE49-F238E27FC236}">
                  <a16:creationId xmlns:a16="http://schemas.microsoft.com/office/drawing/2014/main" id="{DC3D6EF1-496C-4B3F-B4F4-9E7A1540FB63}"/>
                </a:ext>
              </a:extLst>
            </p:cNvPr>
            <p:cNvSpPr/>
            <p:nvPr/>
          </p:nvSpPr>
          <p:spPr>
            <a:xfrm>
              <a:off x="5833963" y="1925371"/>
              <a:ext cx="1061332" cy="1061332"/>
            </a:xfrm>
            <a:prstGeom prst="rect">
              <a:avLst/>
            </a:prstGeom>
          </p:spPr>
          <p:txBody>
            <a:bodyPr wrap="square" lIns="0" tIns="0" rIns="0" bIns="0" anchor="ctr" anchorCtr="0">
              <a:noAutofit/>
            </a:bodyPr>
            <a:lstStyle/>
            <a:p>
              <a:pPr algn="ctr" defTabSz="361950">
                <a:lnSpc>
                  <a:spcPct val="90000"/>
                </a:lnSpc>
                <a:spcBef>
                  <a:spcPts val="100"/>
                </a:spcBef>
                <a:spcAft>
                  <a:spcPts val="600"/>
                </a:spcAft>
                <a:defRPr/>
              </a:pPr>
              <a:r>
                <a:rPr lang="en-IE" sz="4000" dirty="0">
                  <a:solidFill>
                    <a:schemeClr val="bg1"/>
                  </a:solidFill>
                  <a:latin typeface="Arial Rounded MT Bold" panose="020F0704030504030204" pitchFamily="34" charset="0"/>
                  <a:cs typeface="Arial"/>
                </a:rPr>
                <a:t>3</a:t>
              </a:r>
            </a:p>
          </p:txBody>
        </p:sp>
      </p:grpSp>
      <p:sp>
        <p:nvSpPr>
          <p:cNvPr id="15" name="Title 3">
            <a:extLst>
              <a:ext uri="{FF2B5EF4-FFF2-40B4-BE49-F238E27FC236}">
                <a16:creationId xmlns:a16="http://schemas.microsoft.com/office/drawing/2014/main" id="{775540B1-E142-4DAD-9C6B-5A646D0AF7E4}"/>
              </a:ext>
            </a:extLst>
          </p:cNvPr>
          <p:cNvSpPr txBox="1">
            <a:spLocks/>
          </p:cNvSpPr>
          <p:nvPr/>
        </p:nvSpPr>
        <p:spPr>
          <a:xfrm>
            <a:off x="0" y="3122174"/>
            <a:ext cx="12192000" cy="581650"/>
          </a:xfrm>
          <a:prstGeom prst="rect">
            <a:avLst/>
          </a:prstGeom>
        </p:spPr>
        <p:txBody>
          <a:bodyPr vert="horz" wrap="square" lIns="0" tIns="0" rIns="0" bIns="0" rtlCol="0" anchor="t" anchorCtr="0">
            <a:noAutofit/>
          </a:bodyPr>
          <a:lstStyle>
            <a:lvl1pPr algn="l" defTabSz="457200" rtl="0" eaLnBrk="1" latinLnBrk="0" hangingPunct="1">
              <a:spcBef>
                <a:spcPct val="0"/>
              </a:spcBef>
              <a:buNone/>
              <a:defRPr sz="3200" kern="1200" cap="none" baseline="0">
                <a:solidFill>
                  <a:schemeClr val="tx1"/>
                </a:solidFill>
                <a:latin typeface="Arial Rounded MT Bold" panose="020F0704030504030204" pitchFamily="34" charset="0"/>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4800" b="0" i="0" u="none" strike="noStrike" kern="1200" cap="none" spc="0" normalizeH="0" baseline="0" noProof="0" dirty="0">
                <a:ln>
                  <a:noFill/>
                </a:ln>
                <a:solidFill>
                  <a:srgbClr val="1B1148"/>
                </a:solidFill>
                <a:effectLst/>
                <a:uLnTx/>
                <a:uFillTx/>
                <a:latin typeface="Arial Rounded MT Bold" panose="020F0704030504030204" pitchFamily="34" charset="0"/>
                <a:ea typeface="+mj-ea"/>
                <a:cs typeface="Arial"/>
              </a:rPr>
              <a:t>Further Questions Raised by Industry and at TABASC</a:t>
            </a:r>
          </a:p>
        </p:txBody>
      </p:sp>
      <p:sp>
        <p:nvSpPr>
          <p:cNvPr id="10" name="Slide Number Placeholder 3">
            <a:extLst>
              <a:ext uri="{FF2B5EF4-FFF2-40B4-BE49-F238E27FC236}">
                <a16:creationId xmlns:a16="http://schemas.microsoft.com/office/drawing/2014/main" id="{A3C27911-8A0E-4737-AA5C-146E2F35CB26}"/>
              </a:ext>
            </a:extLst>
          </p:cNvPr>
          <p:cNvSpPr txBox="1">
            <a:spLocks/>
          </p:cNvSpPr>
          <p:nvPr/>
        </p:nvSpPr>
        <p:spPr>
          <a:xfrm>
            <a:off x="11100329" y="6390057"/>
            <a:ext cx="770951" cy="192287"/>
          </a:xfrm>
          <a:prstGeom prst="rect">
            <a:avLst/>
          </a:prstGeom>
        </p:spPr>
        <p:txBody>
          <a:bodyPr vert="horz" lIns="0" tIns="0" rIns="0" bIns="0" rtlCol="0" anchor="ctr" anchorCtr="0"/>
          <a:lstStyle>
            <a:defPPr>
              <a:defRPr lang="en-US"/>
            </a:defPPr>
            <a:lvl1pPr marL="0" algn="r" defTabSz="914400" rtl="0" eaLnBrk="1" latinLnBrk="0" hangingPunct="1">
              <a:defRPr sz="1333" b="1" i="0" kern="1200">
                <a:solidFill>
                  <a:schemeClr val="tx2"/>
                </a:solidFill>
                <a:latin typeface="Arial Bold"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D558541-60C9-42A2-8392-FF12533A6B7A}" type="slidenum">
              <a:rPr lang="en-US" sz="1200" smtClean="0">
                <a:latin typeface="Arial Rounded MT Bold" panose="020F0704030504030204" pitchFamily="34" charset="0"/>
              </a:rPr>
              <a:pPr/>
              <a:t>18</a:t>
            </a:fld>
            <a:endParaRPr lang="en-US" sz="1200" dirty="0">
              <a:latin typeface="Arial Rounded MT Bold" panose="020F0704030504030204" pitchFamily="34" charset="0"/>
            </a:endParaRPr>
          </a:p>
        </p:txBody>
      </p:sp>
    </p:spTree>
    <p:extLst>
      <p:ext uri="{BB962C8B-B14F-4D97-AF65-F5344CB8AC3E}">
        <p14:creationId xmlns:p14="http://schemas.microsoft.com/office/powerpoint/2010/main" val="2508162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3">
            <a:extLst>
              <a:ext uri="{FF2B5EF4-FFF2-40B4-BE49-F238E27FC236}">
                <a16:creationId xmlns:a16="http://schemas.microsoft.com/office/drawing/2014/main" id="{E33D4366-436A-4F2B-BC41-6FDB662F5A0B}"/>
              </a:ext>
            </a:extLst>
          </p:cNvPr>
          <p:cNvSpPr txBox="1">
            <a:spLocks/>
          </p:cNvSpPr>
          <p:nvPr/>
        </p:nvSpPr>
        <p:spPr>
          <a:xfrm>
            <a:off x="11100329" y="6357749"/>
            <a:ext cx="770951" cy="192287"/>
          </a:xfrm>
          <a:prstGeom prst="rect">
            <a:avLst/>
          </a:prstGeom>
        </p:spPr>
        <p:txBody>
          <a:bodyPr vert="horz" lIns="0" tIns="0" rIns="0" bIns="0" rtlCol="0" anchor="ctr" anchorCtr="0"/>
          <a:lstStyle>
            <a:defPPr>
              <a:defRPr lang="en-US"/>
            </a:defPPr>
            <a:lvl1pPr marL="0" algn="r" defTabSz="914400" rtl="0" eaLnBrk="1" latinLnBrk="0" hangingPunct="1">
              <a:defRPr sz="1333" b="1" i="0" kern="1200">
                <a:solidFill>
                  <a:schemeClr val="tx2"/>
                </a:solidFill>
                <a:latin typeface="Arial Bold"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D558541-60C9-42A2-8392-FF12533A6B7A}" type="slidenum">
              <a:rPr kumimoji="0" lang="en-US" sz="1200" b="1" i="0" u="none" strike="noStrike" kern="1200" cap="none" spc="0" normalizeH="0" baseline="0" noProof="0" smtClean="0">
                <a:ln>
                  <a:noFill/>
                </a:ln>
                <a:solidFill>
                  <a:srgbClr val="919191"/>
                </a:solidFill>
                <a:effectLst/>
                <a:uLnTx/>
                <a:uFillTx/>
                <a:latin typeface="Arial Rounded MT Bold" panose="020F07040305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1" i="0" u="none" strike="noStrike" kern="1200" cap="none" spc="0" normalizeH="0" baseline="0" noProof="0" dirty="0">
              <a:ln>
                <a:noFill/>
              </a:ln>
              <a:solidFill>
                <a:srgbClr val="919191"/>
              </a:solidFill>
              <a:effectLst/>
              <a:uLnTx/>
              <a:uFillTx/>
              <a:latin typeface="Arial Rounded MT Bold" panose="020F0704030504030204" pitchFamily="34" charset="0"/>
              <a:ea typeface="+mn-ea"/>
              <a:cs typeface="+mn-cs"/>
            </a:endParaRPr>
          </a:p>
        </p:txBody>
      </p:sp>
      <p:sp>
        <p:nvSpPr>
          <p:cNvPr id="21" name="Title 3">
            <a:extLst>
              <a:ext uri="{FF2B5EF4-FFF2-40B4-BE49-F238E27FC236}">
                <a16:creationId xmlns:a16="http://schemas.microsoft.com/office/drawing/2014/main" id="{AAAA2A5F-25B0-46B8-84D5-1F1DEC0A7FD1}"/>
              </a:ext>
            </a:extLst>
          </p:cNvPr>
          <p:cNvSpPr txBox="1">
            <a:spLocks/>
          </p:cNvSpPr>
          <p:nvPr/>
        </p:nvSpPr>
        <p:spPr>
          <a:xfrm>
            <a:off x="1291069" y="481146"/>
            <a:ext cx="8538731" cy="495787"/>
          </a:xfrm>
          <a:prstGeom prst="rect">
            <a:avLst/>
          </a:prstGeom>
        </p:spPr>
        <p:txBody>
          <a:bodyPr vert="horz" wrap="square" lIns="0" tIns="0" rIns="0" bIns="0" rtlCol="0" anchor="t" anchorCtr="0">
            <a:noAutofit/>
          </a:bodyPr>
          <a:lstStyle>
            <a:lvl1pPr algn="l" defTabSz="457200" rtl="0" eaLnBrk="1" latinLnBrk="0" hangingPunct="1">
              <a:spcBef>
                <a:spcPct val="0"/>
              </a:spcBef>
              <a:buNone/>
              <a:defRPr sz="3200" kern="1200" cap="none" baseline="0">
                <a:solidFill>
                  <a:schemeClr val="tx1"/>
                </a:solidFill>
                <a:latin typeface="Arial Rounded MT Bold" panose="020F0704030504030204" pitchFamily="34" charset="0"/>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3200" b="0" i="0" u="none" strike="noStrike" kern="1200" cap="none" spc="0" normalizeH="0" baseline="0" noProof="0" dirty="0">
              <a:ln>
                <a:noFill/>
              </a:ln>
              <a:solidFill>
                <a:srgbClr val="FFFFFF"/>
              </a:solidFill>
              <a:effectLst/>
              <a:uLnTx/>
              <a:uFillTx/>
              <a:latin typeface="Arial Rounded MT Bold" panose="020F0704030504030204" pitchFamily="34" charset="0"/>
              <a:ea typeface="+mj-ea"/>
              <a:cs typeface="Arial"/>
            </a:endParaRPr>
          </a:p>
        </p:txBody>
      </p:sp>
      <p:sp>
        <p:nvSpPr>
          <p:cNvPr id="2" name="Rectangle 1">
            <a:extLst>
              <a:ext uri="{FF2B5EF4-FFF2-40B4-BE49-F238E27FC236}">
                <a16:creationId xmlns:a16="http://schemas.microsoft.com/office/drawing/2014/main" id="{238E8245-0184-460C-B5E4-4E85E164CBE3}"/>
              </a:ext>
            </a:extLst>
          </p:cNvPr>
          <p:cNvSpPr/>
          <p:nvPr/>
        </p:nvSpPr>
        <p:spPr>
          <a:xfrm>
            <a:off x="407827" y="729039"/>
            <a:ext cx="11376345" cy="1754326"/>
          </a:xfrm>
          <a:prstGeom prst="rect">
            <a:avLst/>
          </a:prstGeom>
        </p:spPr>
        <p:txBody>
          <a:bodyPr wrap="square">
            <a:spAutoFit/>
          </a:bodyPr>
          <a:lstStyle/>
          <a:p>
            <a:r>
              <a:rPr lang="en-GB" i="1" dirty="0"/>
              <a:t>•	Does the scope of the modification include fixing the reason such a high number of Alerts has been generated? This came from concerns that the root cause of the issue has been ignored and a Device fix could solve it.</a:t>
            </a:r>
          </a:p>
          <a:p>
            <a:endParaRPr lang="en-GB" i="1" dirty="0"/>
          </a:p>
          <a:p>
            <a:r>
              <a:rPr lang="en-GB" dirty="0"/>
              <a:t>No the Modification is not scoped to fix device firmware issues generating alerts, but it is a protection mechanism for the DSP against them. The issue is a result of multiple devices, and only Meter and CH manufacturers can fix these problems. AS described above, this work is ongoing at this time.</a:t>
            </a:r>
          </a:p>
        </p:txBody>
      </p:sp>
    </p:spTree>
    <p:extLst>
      <p:ext uri="{BB962C8B-B14F-4D97-AF65-F5344CB8AC3E}">
        <p14:creationId xmlns:p14="http://schemas.microsoft.com/office/powerpoint/2010/main" val="956822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Title 2">
            <a:extLst>
              <a:ext uri="{FF2B5EF4-FFF2-40B4-BE49-F238E27FC236}">
                <a16:creationId xmlns:a16="http://schemas.microsoft.com/office/drawing/2014/main" id="{C0D58144-4AC7-464B-9352-BEEB0CB85F94}"/>
              </a:ext>
            </a:extLst>
          </p:cNvPr>
          <p:cNvSpPr>
            <a:spLocks noGrp="1"/>
          </p:cNvSpPr>
          <p:nvPr>
            <p:ph type="title" idx="4294967295"/>
          </p:nvPr>
        </p:nvSpPr>
        <p:spPr>
          <a:xfrm>
            <a:off x="617538" y="415137"/>
            <a:ext cx="4512280" cy="419100"/>
          </a:xfrm>
          <a:prstGeom prst="rect">
            <a:avLst/>
          </a:prstGeom>
        </p:spPr>
        <p:txBody>
          <a:bodyPr/>
          <a:lstStyle/>
          <a:p>
            <a:pPr lvl="0" defTabSz="457200">
              <a:lnSpc>
                <a:spcPct val="100000"/>
              </a:lnSpc>
              <a:defRPr/>
            </a:pPr>
            <a:r>
              <a:rPr lang="en-GB" sz="2800" cap="none" spc="0" dirty="0">
                <a:solidFill>
                  <a:srgbClr val="1F144A"/>
                </a:solidFill>
                <a:latin typeface="Arial Rounded MT Bold" panose="020F0704030504030204" pitchFamily="34" charset="0"/>
                <a:cs typeface="Arial"/>
              </a:rPr>
              <a:t>Contents</a:t>
            </a:r>
          </a:p>
        </p:txBody>
      </p:sp>
      <p:sp>
        <p:nvSpPr>
          <p:cNvPr id="59" name="Rectangle 58">
            <a:extLst>
              <a:ext uri="{FF2B5EF4-FFF2-40B4-BE49-F238E27FC236}">
                <a16:creationId xmlns:a16="http://schemas.microsoft.com/office/drawing/2014/main" id="{DC3D6EF1-496C-4B3F-B4F4-9E7A1540FB63}"/>
              </a:ext>
            </a:extLst>
          </p:cNvPr>
          <p:cNvSpPr/>
          <p:nvPr/>
        </p:nvSpPr>
        <p:spPr>
          <a:xfrm>
            <a:off x="1322879" y="2640985"/>
            <a:ext cx="5752756" cy="478800"/>
          </a:xfrm>
          <a:prstGeom prst="rect">
            <a:avLst/>
          </a:prstGeom>
        </p:spPr>
        <p:txBody>
          <a:bodyPr wrap="square" lIns="0" anchor="ctr" anchorCtr="0">
            <a:noAutofit/>
          </a:bodyPr>
          <a:lstStyle/>
          <a:p>
            <a:pPr defTabSz="361950">
              <a:spcBef>
                <a:spcPts val="100"/>
              </a:spcBef>
              <a:spcAft>
                <a:spcPts val="600"/>
              </a:spcAft>
              <a:defRPr/>
            </a:pPr>
            <a:r>
              <a:rPr lang="en-IE" dirty="0">
                <a:solidFill>
                  <a:srgbClr val="54106C"/>
                </a:solidFill>
                <a:latin typeface="Arial Rounded MT Bold" panose="020F0704030504030204" pitchFamily="34" charset="0"/>
                <a:cs typeface="Arial"/>
              </a:rPr>
              <a:t>SECMP0062 Outstanding Issues and Concerns</a:t>
            </a:r>
          </a:p>
        </p:txBody>
      </p:sp>
      <p:grpSp>
        <p:nvGrpSpPr>
          <p:cNvPr id="2" name="Group 1">
            <a:extLst>
              <a:ext uri="{FF2B5EF4-FFF2-40B4-BE49-F238E27FC236}">
                <a16:creationId xmlns:a16="http://schemas.microsoft.com/office/drawing/2014/main" id="{0A0806C4-D6A1-47EA-84FB-B78DCB0D5C0C}"/>
              </a:ext>
            </a:extLst>
          </p:cNvPr>
          <p:cNvGrpSpPr/>
          <p:nvPr/>
        </p:nvGrpSpPr>
        <p:grpSpPr>
          <a:xfrm>
            <a:off x="575493" y="1923777"/>
            <a:ext cx="479945" cy="479945"/>
            <a:chOff x="575493" y="1923777"/>
            <a:chExt cx="479945" cy="479945"/>
          </a:xfrm>
        </p:grpSpPr>
        <p:sp>
          <p:nvSpPr>
            <p:cNvPr id="3" name="Oval 2"/>
            <p:cNvSpPr/>
            <p:nvPr/>
          </p:nvSpPr>
          <p:spPr>
            <a:xfrm>
              <a:off x="575493" y="1923777"/>
              <a:ext cx="479945" cy="479945"/>
            </a:xfrm>
            <a:prstGeom prst="ellipse">
              <a:avLst/>
            </a:prstGeom>
            <a:solidFill>
              <a:srgbClr val="1B11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D60059"/>
                </a:solidFill>
              </a:endParaRPr>
            </a:p>
          </p:txBody>
        </p:sp>
        <p:sp>
          <p:nvSpPr>
            <p:cNvPr id="20" name="Rectangle 19">
              <a:extLst>
                <a:ext uri="{FF2B5EF4-FFF2-40B4-BE49-F238E27FC236}">
                  <a16:creationId xmlns:a16="http://schemas.microsoft.com/office/drawing/2014/main" id="{DC3D6EF1-496C-4B3F-B4F4-9E7A1540FB63}"/>
                </a:ext>
              </a:extLst>
            </p:cNvPr>
            <p:cNvSpPr/>
            <p:nvPr/>
          </p:nvSpPr>
          <p:spPr>
            <a:xfrm>
              <a:off x="575493" y="1923777"/>
              <a:ext cx="479945" cy="479872"/>
            </a:xfrm>
            <a:prstGeom prst="rect">
              <a:avLst/>
            </a:prstGeom>
          </p:spPr>
          <p:txBody>
            <a:bodyPr wrap="square" lIns="0" tIns="0" rIns="0" bIns="0" anchor="ctr" anchorCtr="0">
              <a:noAutofit/>
            </a:bodyPr>
            <a:lstStyle/>
            <a:p>
              <a:pPr algn="ctr" defTabSz="361950">
                <a:lnSpc>
                  <a:spcPct val="90000"/>
                </a:lnSpc>
                <a:spcBef>
                  <a:spcPts val="100"/>
                </a:spcBef>
                <a:spcAft>
                  <a:spcPts val="600"/>
                </a:spcAft>
                <a:defRPr/>
              </a:pPr>
              <a:r>
                <a:rPr lang="en-IE" sz="3000" dirty="0">
                  <a:solidFill>
                    <a:schemeClr val="bg1"/>
                  </a:solidFill>
                  <a:latin typeface="Arial Rounded MT Bold" panose="020F0704030504030204" pitchFamily="34" charset="0"/>
                  <a:cs typeface="Arial"/>
                </a:rPr>
                <a:t>1</a:t>
              </a:r>
            </a:p>
          </p:txBody>
        </p:sp>
      </p:grpSp>
      <p:grpSp>
        <p:nvGrpSpPr>
          <p:cNvPr id="4" name="Group 3">
            <a:extLst>
              <a:ext uri="{FF2B5EF4-FFF2-40B4-BE49-F238E27FC236}">
                <a16:creationId xmlns:a16="http://schemas.microsoft.com/office/drawing/2014/main" id="{74C9C0C3-7B11-409D-9C3A-5CEC08E242B7}"/>
              </a:ext>
            </a:extLst>
          </p:cNvPr>
          <p:cNvGrpSpPr/>
          <p:nvPr/>
        </p:nvGrpSpPr>
        <p:grpSpPr>
          <a:xfrm>
            <a:off x="575493" y="2642252"/>
            <a:ext cx="479945" cy="480019"/>
            <a:chOff x="575494" y="2576439"/>
            <a:chExt cx="479945" cy="480019"/>
          </a:xfrm>
        </p:grpSpPr>
        <p:sp>
          <p:nvSpPr>
            <p:cNvPr id="21" name="Oval 20"/>
            <p:cNvSpPr/>
            <p:nvPr/>
          </p:nvSpPr>
          <p:spPr>
            <a:xfrm>
              <a:off x="575494" y="2576513"/>
              <a:ext cx="479945" cy="479945"/>
            </a:xfrm>
            <a:prstGeom prst="ellipse">
              <a:avLst/>
            </a:prstGeom>
            <a:solidFill>
              <a:srgbClr val="54106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D60059"/>
                </a:solidFill>
              </a:endParaRPr>
            </a:p>
          </p:txBody>
        </p:sp>
        <p:sp>
          <p:nvSpPr>
            <p:cNvPr id="22" name="Rectangle 21">
              <a:extLst>
                <a:ext uri="{FF2B5EF4-FFF2-40B4-BE49-F238E27FC236}">
                  <a16:creationId xmlns:a16="http://schemas.microsoft.com/office/drawing/2014/main" id="{DC3D6EF1-496C-4B3F-B4F4-9E7A1540FB63}"/>
                </a:ext>
              </a:extLst>
            </p:cNvPr>
            <p:cNvSpPr/>
            <p:nvPr/>
          </p:nvSpPr>
          <p:spPr>
            <a:xfrm>
              <a:off x="575494" y="2576439"/>
              <a:ext cx="479944" cy="477533"/>
            </a:xfrm>
            <a:prstGeom prst="rect">
              <a:avLst/>
            </a:prstGeom>
          </p:spPr>
          <p:txBody>
            <a:bodyPr wrap="square" lIns="0" tIns="0" rIns="0" bIns="0" anchor="ctr" anchorCtr="0">
              <a:noAutofit/>
            </a:bodyPr>
            <a:lstStyle/>
            <a:p>
              <a:pPr algn="ctr" defTabSz="361950">
                <a:lnSpc>
                  <a:spcPct val="90000"/>
                </a:lnSpc>
                <a:spcBef>
                  <a:spcPts val="100"/>
                </a:spcBef>
                <a:spcAft>
                  <a:spcPts val="600"/>
                </a:spcAft>
                <a:defRPr/>
              </a:pPr>
              <a:r>
                <a:rPr lang="en-IE" sz="3000" dirty="0">
                  <a:solidFill>
                    <a:schemeClr val="bg1"/>
                  </a:solidFill>
                  <a:latin typeface="Arial Rounded MT Bold" panose="020F0704030504030204" pitchFamily="34" charset="0"/>
                  <a:cs typeface="Arial"/>
                </a:rPr>
                <a:t>2</a:t>
              </a:r>
            </a:p>
          </p:txBody>
        </p:sp>
      </p:grpSp>
      <p:sp>
        <p:nvSpPr>
          <p:cNvPr id="30" name="Rectangle 29">
            <a:extLst>
              <a:ext uri="{FF2B5EF4-FFF2-40B4-BE49-F238E27FC236}">
                <a16:creationId xmlns:a16="http://schemas.microsoft.com/office/drawing/2014/main" id="{DC3D6EF1-496C-4B3F-B4F4-9E7A1540FB63}"/>
              </a:ext>
            </a:extLst>
          </p:cNvPr>
          <p:cNvSpPr/>
          <p:nvPr/>
        </p:nvSpPr>
        <p:spPr>
          <a:xfrm>
            <a:off x="1322880" y="1924849"/>
            <a:ext cx="5752755" cy="478800"/>
          </a:xfrm>
          <a:prstGeom prst="rect">
            <a:avLst/>
          </a:prstGeom>
        </p:spPr>
        <p:txBody>
          <a:bodyPr wrap="square" lIns="0" anchor="ctr" anchorCtr="0">
            <a:noAutofit/>
          </a:bodyPr>
          <a:lstStyle/>
          <a:p>
            <a:pPr defTabSz="361950">
              <a:spcBef>
                <a:spcPts val="100"/>
              </a:spcBef>
              <a:spcAft>
                <a:spcPts val="600"/>
              </a:spcAft>
              <a:defRPr/>
            </a:pPr>
            <a:r>
              <a:rPr lang="en-IE" dirty="0">
                <a:solidFill>
                  <a:srgbClr val="1B1148"/>
                </a:solidFill>
                <a:latin typeface="Arial Rounded MT Bold" panose="020F0704030504030204" pitchFamily="34" charset="0"/>
                <a:cs typeface="Arial"/>
              </a:rPr>
              <a:t>SECMP0062 Solution Overview</a:t>
            </a:r>
          </a:p>
        </p:txBody>
      </p:sp>
      <p:sp>
        <p:nvSpPr>
          <p:cNvPr id="35" name="Slide Number Placeholder 3">
            <a:extLst>
              <a:ext uri="{FF2B5EF4-FFF2-40B4-BE49-F238E27FC236}">
                <a16:creationId xmlns:a16="http://schemas.microsoft.com/office/drawing/2014/main" id="{4F0594FE-6576-47C9-A58D-99CCAD1FB6B3}"/>
              </a:ext>
            </a:extLst>
          </p:cNvPr>
          <p:cNvSpPr txBox="1">
            <a:spLocks/>
          </p:cNvSpPr>
          <p:nvPr/>
        </p:nvSpPr>
        <p:spPr>
          <a:xfrm>
            <a:off x="11100329" y="6390057"/>
            <a:ext cx="770951" cy="192287"/>
          </a:xfrm>
          <a:prstGeom prst="rect">
            <a:avLst/>
          </a:prstGeom>
        </p:spPr>
        <p:txBody>
          <a:bodyPr vert="horz" lIns="0" tIns="0" rIns="0" bIns="0" rtlCol="0" anchor="ctr" anchorCtr="0"/>
          <a:lstStyle>
            <a:defPPr>
              <a:defRPr lang="en-US"/>
            </a:defPPr>
            <a:lvl1pPr marL="0" algn="r" defTabSz="914400" rtl="0" eaLnBrk="1" latinLnBrk="0" hangingPunct="1">
              <a:defRPr sz="1333" b="1" i="0" kern="1200">
                <a:solidFill>
                  <a:schemeClr val="tx2"/>
                </a:solidFill>
                <a:latin typeface="Arial Bold"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D558541-60C9-42A2-8392-FF12533A6B7A}" type="slidenum">
              <a:rPr lang="en-US" sz="1200" smtClean="0">
                <a:latin typeface="Arial Rounded MT Bold" panose="020F0704030504030204" pitchFamily="34" charset="0"/>
              </a:rPr>
              <a:pPr/>
              <a:t>2</a:t>
            </a:fld>
            <a:endParaRPr lang="en-US" sz="1200" dirty="0">
              <a:latin typeface="Arial Rounded MT Bold" panose="020F0704030504030204" pitchFamily="34" charset="0"/>
            </a:endParaRPr>
          </a:p>
        </p:txBody>
      </p:sp>
      <p:sp>
        <p:nvSpPr>
          <p:cNvPr id="18" name="Rectangle 17">
            <a:extLst>
              <a:ext uri="{FF2B5EF4-FFF2-40B4-BE49-F238E27FC236}">
                <a16:creationId xmlns:a16="http://schemas.microsoft.com/office/drawing/2014/main" id="{53342639-4BAD-4EB9-B7CA-CC4AB5F0474A}"/>
              </a:ext>
            </a:extLst>
          </p:cNvPr>
          <p:cNvSpPr/>
          <p:nvPr/>
        </p:nvSpPr>
        <p:spPr>
          <a:xfrm>
            <a:off x="575493" y="4060753"/>
            <a:ext cx="479945" cy="479945"/>
          </a:xfrm>
          <a:prstGeom prst="rect">
            <a:avLst/>
          </a:prstGeom>
        </p:spPr>
        <p:txBody>
          <a:bodyPr wrap="square" lIns="0" tIns="0" rIns="0" bIns="0" anchor="ctr" anchorCtr="0">
            <a:noAutofit/>
          </a:bodyPr>
          <a:lstStyle/>
          <a:p>
            <a:pPr algn="ctr" defTabSz="361950">
              <a:lnSpc>
                <a:spcPct val="90000"/>
              </a:lnSpc>
              <a:spcBef>
                <a:spcPts val="100"/>
              </a:spcBef>
              <a:spcAft>
                <a:spcPts val="600"/>
              </a:spcAft>
              <a:defRPr/>
            </a:pPr>
            <a:endParaRPr lang="en-IE" sz="3000" dirty="0">
              <a:solidFill>
                <a:schemeClr val="bg1"/>
              </a:solidFill>
              <a:latin typeface="Arial Rounded MT Bold" panose="020F0704030504030204" pitchFamily="34" charset="0"/>
              <a:cs typeface="Arial"/>
            </a:endParaRPr>
          </a:p>
        </p:txBody>
      </p:sp>
      <p:sp>
        <p:nvSpPr>
          <p:cNvPr id="25" name="Rectangle 24">
            <a:extLst>
              <a:ext uri="{FF2B5EF4-FFF2-40B4-BE49-F238E27FC236}">
                <a16:creationId xmlns:a16="http://schemas.microsoft.com/office/drawing/2014/main" id="{679D5B27-B756-4957-813D-AD76B7C02531}"/>
              </a:ext>
            </a:extLst>
          </p:cNvPr>
          <p:cNvSpPr/>
          <p:nvPr/>
        </p:nvSpPr>
        <p:spPr>
          <a:xfrm>
            <a:off x="1313137" y="3358315"/>
            <a:ext cx="6159717" cy="478800"/>
          </a:xfrm>
          <a:prstGeom prst="rect">
            <a:avLst/>
          </a:prstGeom>
        </p:spPr>
        <p:txBody>
          <a:bodyPr wrap="square" lIns="0" anchor="ctr" anchorCtr="0">
            <a:noAutofit/>
          </a:bodyPr>
          <a:lstStyle/>
          <a:p>
            <a:pPr defTabSz="361950">
              <a:spcBef>
                <a:spcPts val="100"/>
              </a:spcBef>
              <a:spcAft>
                <a:spcPts val="600"/>
              </a:spcAft>
              <a:defRPr/>
            </a:pPr>
            <a:r>
              <a:rPr lang="en-GB" dirty="0">
                <a:solidFill>
                  <a:srgbClr val="54106C"/>
                </a:solidFill>
                <a:latin typeface="Arial Rounded MT Bold" panose="020F0704030504030204" pitchFamily="34" charset="0"/>
                <a:cs typeface="Arial"/>
              </a:rPr>
              <a:t>Further Questions Raised by Industry and at TABASC</a:t>
            </a:r>
          </a:p>
        </p:txBody>
      </p:sp>
      <p:grpSp>
        <p:nvGrpSpPr>
          <p:cNvPr id="26" name="Group 25">
            <a:extLst>
              <a:ext uri="{FF2B5EF4-FFF2-40B4-BE49-F238E27FC236}">
                <a16:creationId xmlns:a16="http://schemas.microsoft.com/office/drawing/2014/main" id="{412BDCF4-BEE3-42CA-BD63-74F93D9B917D}"/>
              </a:ext>
            </a:extLst>
          </p:cNvPr>
          <p:cNvGrpSpPr/>
          <p:nvPr/>
        </p:nvGrpSpPr>
        <p:grpSpPr>
          <a:xfrm>
            <a:off x="565752" y="3359582"/>
            <a:ext cx="479945" cy="480019"/>
            <a:chOff x="575494" y="2576439"/>
            <a:chExt cx="479945" cy="480019"/>
          </a:xfrm>
        </p:grpSpPr>
        <p:sp>
          <p:nvSpPr>
            <p:cNvPr id="28" name="Oval 27">
              <a:extLst>
                <a:ext uri="{FF2B5EF4-FFF2-40B4-BE49-F238E27FC236}">
                  <a16:creationId xmlns:a16="http://schemas.microsoft.com/office/drawing/2014/main" id="{A2356FE4-087B-4FE0-8EC1-4F4053C19065}"/>
                </a:ext>
              </a:extLst>
            </p:cNvPr>
            <p:cNvSpPr/>
            <p:nvPr/>
          </p:nvSpPr>
          <p:spPr>
            <a:xfrm>
              <a:off x="575494" y="2576513"/>
              <a:ext cx="479945" cy="479945"/>
            </a:xfrm>
            <a:prstGeom prst="ellipse">
              <a:avLst/>
            </a:prstGeom>
            <a:solidFill>
              <a:srgbClr val="54106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D60059"/>
                </a:solidFill>
              </a:endParaRPr>
            </a:p>
          </p:txBody>
        </p:sp>
        <p:sp>
          <p:nvSpPr>
            <p:cNvPr id="29" name="Rectangle 28">
              <a:extLst>
                <a:ext uri="{FF2B5EF4-FFF2-40B4-BE49-F238E27FC236}">
                  <a16:creationId xmlns:a16="http://schemas.microsoft.com/office/drawing/2014/main" id="{8BBEC4F3-A437-4C47-85AC-BD8BDF9A428F}"/>
                </a:ext>
              </a:extLst>
            </p:cNvPr>
            <p:cNvSpPr/>
            <p:nvPr/>
          </p:nvSpPr>
          <p:spPr>
            <a:xfrm>
              <a:off x="575494" y="2576439"/>
              <a:ext cx="479944" cy="477533"/>
            </a:xfrm>
            <a:prstGeom prst="rect">
              <a:avLst/>
            </a:prstGeom>
          </p:spPr>
          <p:txBody>
            <a:bodyPr wrap="square" lIns="0" tIns="0" rIns="0" bIns="0" anchor="ctr" anchorCtr="0">
              <a:noAutofit/>
            </a:bodyPr>
            <a:lstStyle/>
            <a:p>
              <a:pPr algn="ctr" defTabSz="361950">
                <a:lnSpc>
                  <a:spcPct val="90000"/>
                </a:lnSpc>
                <a:spcBef>
                  <a:spcPts val="100"/>
                </a:spcBef>
                <a:spcAft>
                  <a:spcPts val="600"/>
                </a:spcAft>
                <a:defRPr/>
              </a:pPr>
              <a:r>
                <a:rPr lang="en-IE" sz="3000" dirty="0">
                  <a:solidFill>
                    <a:schemeClr val="bg1"/>
                  </a:solidFill>
                  <a:latin typeface="Arial Rounded MT Bold" panose="020F0704030504030204" pitchFamily="34" charset="0"/>
                  <a:cs typeface="Arial"/>
                </a:rPr>
                <a:t>3</a:t>
              </a:r>
            </a:p>
          </p:txBody>
        </p:sp>
      </p:grpSp>
      <p:grpSp>
        <p:nvGrpSpPr>
          <p:cNvPr id="32" name="Group 31">
            <a:extLst>
              <a:ext uri="{FF2B5EF4-FFF2-40B4-BE49-F238E27FC236}">
                <a16:creationId xmlns:a16="http://schemas.microsoft.com/office/drawing/2014/main" id="{CB2D10AB-74C3-457B-A6EE-60497929224A}"/>
              </a:ext>
            </a:extLst>
          </p:cNvPr>
          <p:cNvGrpSpPr/>
          <p:nvPr/>
        </p:nvGrpSpPr>
        <p:grpSpPr>
          <a:xfrm>
            <a:off x="565752" y="4094347"/>
            <a:ext cx="479945" cy="480019"/>
            <a:chOff x="575494" y="2576439"/>
            <a:chExt cx="479945" cy="480019"/>
          </a:xfrm>
        </p:grpSpPr>
        <p:sp>
          <p:nvSpPr>
            <p:cNvPr id="33" name="Oval 32">
              <a:extLst>
                <a:ext uri="{FF2B5EF4-FFF2-40B4-BE49-F238E27FC236}">
                  <a16:creationId xmlns:a16="http://schemas.microsoft.com/office/drawing/2014/main" id="{B9E7609C-C65C-48E1-A482-7C6FAD0385E7}"/>
                </a:ext>
              </a:extLst>
            </p:cNvPr>
            <p:cNvSpPr/>
            <p:nvPr/>
          </p:nvSpPr>
          <p:spPr>
            <a:xfrm>
              <a:off x="575494" y="2576513"/>
              <a:ext cx="479945" cy="479945"/>
            </a:xfrm>
            <a:prstGeom prst="ellipse">
              <a:avLst/>
            </a:prstGeom>
            <a:solidFill>
              <a:srgbClr val="54106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D60059"/>
                </a:solidFill>
              </a:endParaRPr>
            </a:p>
          </p:txBody>
        </p:sp>
        <p:sp>
          <p:nvSpPr>
            <p:cNvPr id="34" name="Rectangle 33">
              <a:extLst>
                <a:ext uri="{FF2B5EF4-FFF2-40B4-BE49-F238E27FC236}">
                  <a16:creationId xmlns:a16="http://schemas.microsoft.com/office/drawing/2014/main" id="{9F542874-5500-47B7-9E7B-E1EABBC000DA}"/>
                </a:ext>
              </a:extLst>
            </p:cNvPr>
            <p:cNvSpPr/>
            <p:nvPr/>
          </p:nvSpPr>
          <p:spPr>
            <a:xfrm>
              <a:off x="575494" y="2576439"/>
              <a:ext cx="479944" cy="477533"/>
            </a:xfrm>
            <a:prstGeom prst="rect">
              <a:avLst/>
            </a:prstGeom>
          </p:spPr>
          <p:txBody>
            <a:bodyPr wrap="square" lIns="0" tIns="0" rIns="0" bIns="0" anchor="ctr" anchorCtr="0">
              <a:noAutofit/>
            </a:bodyPr>
            <a:lstStyle/>
            <a:p>
              <a:pPr algn="ctr" defTabSz="361950">
                <a:lnSpc>
                  <a:spcPct val="90000"/>
                </a:lnSpc>
                <a:spcBef>
                  <a:spcPts val="100"/>
                </a:spcBef>
                <a:spcAft>
                  <a:spcPts val="600"/>
                </a:spcAft>
                <a:defRPr/>
              </a:pPr>
              <a:r>
                <a:rPr lang="en-IE" sz="3000" dirty="0">
                  <a:solidFill>
                    <a:schemeClr val="bg1"/>
                  </a:solidFill>
                  <a:latin typeface="Arial Rounded MT Bold" panose="020F0704030504030204" pitchFamily="34" charset="0"/>
                  <a:cs typeface="Arial"/>
                </a:rPr>
                <a:t>4</a:t>
              </a:r>
            </a:p>
          </p:txBody>
        </p:sp>
      </p:grpSp>
      <p:sp>
        <p:nvSpPr>
          <p:cNvPr id="42" name="Rectangle 41">
            <a:extLst>
              <a:ext uri="{FF2B5EF4-FFF2-40B4-BE49-F238E27FC236}">
                <a16:creationId xmlns:a16="http://schemas.microsoft.com/office/drawing/2014/main" id="{C2E2B848-25BC-4872-B66A-787906A4DF0A}"/>
              </a:ext>
            </a:extLst>
          </p:cNvPr>
          <p:cNvSpPr/>
          <p:nvPr/>
        </p:nvSpPr>
        <p:spPr>
          <a:xfrm>
            <a:off x="565750" y="4826626"/>
            <a:ext cx="479945" cy="479945"/>
          </a:xfrm>
          <a:prstGeom prst="rect">
            <a:avLst/>
          </a:prstGeom>
        </p:spPr>
        <p:txBody>
          <a:bodyPr wrap="square" lIns="0" tIns="0" rIns="0" bIns="0" anchor="ctr" anchorCtr="0">
            <a:noAutofit/>
          </a:bodyPr>
          <a:lstStyle/>
          <a:p>
            <a:pPr algn="ctr" defTabSz="361950">
              <a:lnSpc>
                <a:spcPct val="90000"/>
              </a:lnSpc>
              <a:spcBef>
                <a:spcPts val="100"/>
              </a:spcBef>
              <a:spcAft>
                <a:spcPts val="600"/>
              </a:spcAft>
              <a:defRPr/>
            </a:pPr>
            <a:endParaRPr lang="en-IE" sz="3000" dirty="0">
              <a:solidFill>
                <a:schemeClr val="bg1"/>
              </a:solidFill>
              <a:latin typeface="Arial Rounded MT Bold" panose="020F0704030504030204" pitchFamily="34" charset="0"/>
              <a:cs typeface="Arial"/>
            </a:endParaRPr>
          </a:p>
        </p:txBody>
      </p:sp>
      <p:sp>
        <p:nvSpPr>
          <p:cNvPr id="43" name="Rectangle 42">
            <a:extLst>
              <a:ext uri="{FF2B5EF4-FFF2-40B4-BE49-F238E27FC236}">
                <a16:creationId xmlns:a16="http://schemas.microsoft.com/office/drawing/2014/main" id="{4DB7510F-1C20-45A9-9BC7-49137B8DABDD}"/>
              </a:ext>
            </a:extLst>
          </p:cNvPr>
          <p:cNvSpPr/>
          <p:nvPr/>
        </p:nvSpPr>
        <p:spPr>
          <a:xfrm>
            <a:off x="1322879" y="4060753"/>
            <a:ext cx="5752756" cy="478800"/>
          </a:xfrm>
          <a:prstGeom prst="rect">
            <a:avLst/>
          </a:prstGeom>
        </p:spPr>
        <p:txBody>
          <a:bodyPr wrap="square" lIns="0" anchor="ctr" anchorCtr="0">
            <a:noAutofit/>
          </a:bodyPr>
          <a:lstStyle/>
          <a:p>
            <a:pPr defTabSz="361950">
              <a:spcBef>
                <a:spcPts val="100"/>
              </a:spcBef>
              <a:spcAft>
                <a:spcPts val="600"/>
              </a:spcAft>
              <a:defRPr/>
            </a:pPr>
            <a:r>
              <a:rPr lang="en-IE" dirty="0">
                <a:solidFill>
                  <a:srgbClr val="54106C"/>
                </a:solidFill>
                <a:latin typeface="Arial Rounded MT Bold" panose="020F0704030504030204" pitchFamily="34" charset="0"/>
                <a:cs typeface="Arial"/>
              </a:rPr>
              <a:t>SECMP0067 Issues and Information</a:t>
            </a:r>
          </a:p>
        </p:txBody>
      </p:sp>
    </p:spTree>
    <p:extLst>
      <p:ext uri="{BB962C8B-B14F-4D97-AF65-F5344CB8AC3E}">
        <p14:creationId xmlns:p14="http://schemas.microsoft.com/office/powerpoint/2010/main" val="2589994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3">
            <a:extLst>
              <a:ext uri="{FF2B5EF4-FFF2-40B4-BE49-F238E27FC236}">
                <a16:creationId xmlns:a16="http://schemas.microsoft.com/office/drawing/2014/main" id="{E33D4366-436A-4F2B-BC41-6FDB662F5A0B}"/>
              </a:ext>
            </a:extLst>
          </p:cNvPr>
          <p:cNvSpPr txBox="1">
            <a:spLocks/>
          </p:cNvSpPr>
          <p:nvPr/>
        </p:nvSpPr>
        <p:spPr>
          <a:xfrm>
            <a:off x="11100329" y="6357749"/>
            <a:ext cx="770951" cy="192287"/>
          </a:xfrm>
          <a:prstGeom prst="rect">
            <a:avLst/>
          </a:prstGeom>
        </p:spPr>
        <p:txBody>
          <a:bodyPr vert="horz" lIns="0" tIns="0" rIns="0" bIns="0" rtlCol="0" anchor="ctr" anchorCtr="0"/>
          <a:lstStyle>
            <a:defPPr>
              <a:defRPr lang="en-US"/>
            </a:defPPr>
            <a:lvl1pPr marL="0" algn="r" defTabSz="914400" rtl="0" eaLnBrk="1" latinLnBrk="0" hangingPunct="1">
              <a:defRPr sz="1333" b="1" i="0" kern="1200">
                <a:solidFill>
                  <a:schemeClr val="tx2"/>
                </a:solidFill>
                <a:latin typeface="Arial Bold"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D558541-60C9-42A2-8392-FF12533A6B7A}" type="slidenum">
              <a:rPr kumimoji="0" lang="en-US" sz="1200" b="1" i="0" u="none" strike="noStrike" kern="1200" cap="none" spc="0" normalizeH="0" baseline="0" noProof="0" smtClean="0">
                <a:ln>
                  <a:noFill/>
                </a:ln>
                <a:solidFill>
                  <a:srgbClr val="919191"/>
                </a:solidFill>
                <a:effectLst/>
                <a:uLnTx/>
                <a:uFillTx/>
                <a:latin typeface="Arial Rounded MT Bold" panose="020F07040305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1" i="0" u="none" strike="noStrike" kern="1200" cap="none" spc="0" normalizeH="0" baseline="0" noProof="0" dirty="0">
              <a:ln>
                <a:noFill/>
              </a:ln>
              <a:solidFill>
                <a:srgbClr val="919191"/>
              </a:solidFill>
              <a:effectLst/>
              <a:uLnTx/>
              <a:uFillTx/>
              <a:latin typeface="Arial Rounded MT Bold" panose="020F0704030504030204" pitchFamily="34" charset="0"/>
              <a:ea typeface="+mn-ea"/>
              <a:cs typeface="+mn-cs"/>
            </a:endParaRPr>
          </a:p>
        </p:txBody>
      </p:sp>
      <p:sp>
        <p:nvSpPr>
          <p:cNvPr id="21" name="Title 3">
            <a:extLst>
              <a:ext uri="{FF2B5EF4-FFF2-40B4-BE49-F238E27FC236}">
                <a16:creationId xmlns:a16="http://schemas.microsoft.com/office/drawing/2014/main" id="{AAAA2A5F-25B0-46B8-84D5-1F1DEC0A7FD1}"/>
              </a:ext>
            </a:extLst>
          </p:cNvPr>
          <p:cNvSpPr txBox="1">
            <a:spLocks/>
          </p:cNvSpPr>
          <p:nvPr/>
        </p:nvSpPr>
        <p:spPr>
          <a:xfrm>
            <a:off x="1291069" y="481146"/>
            <a:ext cx="8538731" cy="495787"/>
          </a:xfrm>
          <a:prstGeom prst="rect">
            <a:avLst/>
          </a:prstGeom>
        </p:spPr>
        <p:txBody>
          <a:bodyPr vert="horz" wrap="square" lIns="0" tIns="0" rIns="0" bIns="0" rtlCol="0" anchor="t" anchorCtr="0">
            <a:noAutofit/>
          </a:bodyPr>
          <a:lstStyle>
            <a:lvl1pPr algn="l" defTabSz="457200" rtl="0" eaLnBrk="1" latinLnBrk="0" hangingPunct="1">
              <a:spcBef>
                <a:spcPct val="0"/>
              </a:spcBef>
              <a:buNone/>
              <a:defRPr sz="3200" kern="1200" cap="none" baseline="0">
                <a:solidFill>
                  <a:schemeClr val="tx1"/>
                </a:solidFill>
                <a:latin typeface="Arial Rounded MT Bold" panose="020F0704030504030204" pitchFamily="34" charset="0"/>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3200" b="0" i="0" u="none" strike="noStrike" kern="1200" cap="none" spc="0" normalizeH="0" baseline="0" noProof="0" dirty="0">
              <a:ln>
                <a:noFill/>
              </a:ln>
              <a:solidFill>
                <a:srgbClr val="FFFFFF"/>
              </a:solidFill>
              <a:effectLst/>
              <a:uLnTx/>
              <a:uFillTx/>
              <a:latin typeface="Arial Rounded MT Bold" panose="020F0704030504030204" pitchFamily="34" charset="0"/>
              <a:ea typeface="+mj-ea"/>
              <a:cs typeface="Arial"/>
            </a:endParaRPr>
          </a:p>
        </p:txBody>
      </p:sp>
      <p:sp>
        <p:nvSpPr>
          <p:cNvPr id="2" name="Rectangle 1">
            <a:extLst>
              <a:ext uri="{FF2B5EF4-FFF2-40B4-BE49-F238E27FC236}">
                <a16:creationId xmlns:a16="http://schemas.microsoft.com/office/drawing/2014/main" id="{238E8245-0184-460C-B5E4-4E85E164CBE3}"/>
              </a:ext>
            </a:extLst>
          </p:cNvPr>
          <p:cNvSpPr/>
          <p:nvPr/>
        </p:nvSpPr>
        <p:spPr>
          <a:xfrm>
            <a:off x="407827" y="729039"/>
            <a:ext cx="11376345" cy="2308324"/>
          </a:xfrm>
          <a:prstGeom prst="rect">
            <a:avLst/>
          </a:prstGeom>
        </p:spPr>
        <p:txBody>
          <a:bodyPr wrap="square">
            <a:spAutoFit/>
          </a:bodyPr>
          <a:lstStyle/>
          <a:p>
            <a:r>
              <a:rPr lang="en-GB" i="1" dirty="0"/>
              <a:t>•	Do we know which Devices are most prone to generating Alert Storms at the moment – PPMIDs, Comms Hubs or others?</a:t>
            </a:r>
          </a:p>
          <a:p>
            <a:endParaRPr lang="en-GB" i="1" dirty="0"/>
          </a:p>
          <a:p>
            <a:r>
              <a:rPr lang="en-GB" dirty="0"/>
              <a:t>Yes, DCC are aware of the devices, and have shared this information with customers. See slide 12 above for sample device information</a:t>
            </a:r>
          </a:p>
          <a:p>
            <a:endParaRPr lang="en-GB" dirty="0"/>
          </a:p>
          <a:p>
            <a:r>
              <a:rPr lang="en-GB" dirty="0"/>
              <a:t>Specific details can be provided on a bilateral request. The following slides show sample historical and current  information related to identifying and reducing alert volumes.</a:t>
            </a:r>
          </a:p>
        </p:txBody>
      </p:sp>
    </p:spTree>
    <p:extLst>
      <p:ext uri="{BB962C8B-B14F-4D97-AF65-F5344CB8AC3E}">
        <p14:creationId xmlns:p14="http://schemas.microsoft.com/office/powerpoint/2010/main" val="40667670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7B516A-5D26-4736-A117-0413065201EF}"/>
              </a:ext>
            </a:extLst>
          </p:cNvPr>
          <p:cNvPicPr>
            <a:picLocks noChangeAspect="1"/>
          </p:cNvPicPr>
          <p:nvPr/>
        </p:nvPicPr>
        <p:blipFill>
          <a:blip r:embed="rId2"/>
          <a:stretch>
            <a:fillRect/>
          </a:stretch>
        </p:blipFill>
        <p:spPr>
          <a:xfrm>
            <a:off x="633627" y="2102069"/>
            <a:ext cx="6629472" cy="3849371"/>
          </a:xfrm>
          <a:prstGeom prst="rect">
            <a:avLst/>
          </a:prstGeom>
        </p:spPr>
      </p:pic>
      <p:sp>
        <p:nvSpPr>
          <p:cNvPr id="14" name="Rectangle 13"/>
          <p:cNvSpPr/>
          <p:nvPr/>
        </p:nvSpPr>
        <p:spPr>
          <a:xfrm>
            <a:off x="0" y="0"/>
            <a:ext cx="12192000" cy="1021879"/>
          </a:xfrm>
          <a:prstGeom prst="rect">
            <a:avLst/>
          </a:prstGeom>
          <a:solidFill>
            <a:srgbClr val="1B11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1" name="Title 3">
            <a:extLst>
              <a:ext uri="{FF2B5EF4-FFF2-40B4-BE49-F238E27FC236}">
                <a16:creationId xmlns:a16="http://schemas.microsoft.com/office/drawing/2014/main" id="{AAAA2A5F-25B0-46B8-84D5-1F1DEC0A7FD1}"/>
              </a:ext>
            </a:extLst>
          </p:cNvPr>
          <p:cNvSpPr txBox="1">
            <a:spLocks/>
          </p:cNvSpPr>
          <p:nvPr/>
        </p:nvSpPr>
        <p:spPr>
          <a:xfrm>
            <a:off x="1291069" y="481146"/>
            <a:ext cx="8538731" cy="495787"/>
          </a:xfrm>
          <a:prstGeom prst="rect">
            <a:avLst/>
          </a:prstGeom>
        </p:spPr>
        <p:txBody>
          <a:bodyPr vert="horz" wrap="square" lIns="0" tIns="0" rIns="0" bIns="0" rtlCol="0" anchor="t" anchorCtr="0">
            <a:noAutofit/>
          </a:bodyPr>
          <a:lstStyle>
            <a:lvl1pPr algn="l" defTabSz="457200" rtl="0" eaLnBrk="1" latinLnBrk="0" hangingPunct="1">
              <a:spcBef>
                <a:spcPct val="0"/>
              </a:spcBef>
              <a:buNone/>
              <a:defRPr sz="3200" kern="1200" cap="none" baseline="0">
                <a:solidFill>
                  <a:schemeClr val="tx1"/>
                </a:solidFill>
                <a:latin typeface="Arial Rounded MT Bold" panose="020F0704030504030204" pitchFamily="34" charset="0"/>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3200" b="0" i="0" u="none" strike="noStrike" kern="1200" cap="none" spc="0" normalizeH="0" baseline="0" noProof="0" dirty="0">
              <a:ln>
                <a:noFill/>
              </a:ln>
              <a:solidFill>
                <a:srgbClr val="FFFFFF"/>
              </a:solidFill>
              <a:effectLst/>
              <a:uLnTx/>
              <a:uFillTx/>
              <a:latin typeface="Arial Rounded MT Bold" panose="020F0704030504030204" pitchFamily="34" charset="0"/>
              <a:ea typeface="+mj-ea"/>
              <a:cs typeface="Arial"/>
            </a:endParaRPr>
          </a:p>
        </p:txBody>
      </p:sp>
      <p:sp>
        <p:nvSpPr>
          <p:cNvPr id="7" name="Title 3">
            <a:extLst>
              <a:ext uri="{FF2B5EF4-FFF2-40B4-BE49-F238E27FC236}">
                <a16:creationId xmlns:a16="http://schemas.microsoft.com/office/drawing/2014/main" id="{70F330B2-368A-40B8-BCB9-3206E3F25C92}"/>
              </a:ext>
            </a:extLst>
          </p:cNvPr>
          <p:cNvSpPr txBox="1">
            <a:spLocks/>
          </p:cNvSpPr>
          <p:nvPr/>
        </p:nvSpPr>
        <p:spPr>
          <a:xfrm>
            <a:off x="1291069" y="492177"/>
            <a:ext cx="8538731" cy="495787"/>
          </a:xfrm>
          <a:prstGeom prst="rect">
            <a:avLst/>
          </a:prstGeom>
        </p:spPr>
        <p:txBody>
          <a:bodyPr vert="horz" wrap="square" lIns="0" tIns="0" rIns="0" bIns="0" rtlCol="0" anchor="t" anchorCtr="0">
            <a:noAutofit/>
          </a:bodyPr>
          <a:lstStyle>
            <a:lvl1pPr algn="l" defTabSz="457200" rtl="0" eaLnBrk="1" latinLnBrk="0" hangingPunct="1">
              <a:spcBef>
                <a:spcPct val="0"/>
              </a:spcBef>
              <a:buNone/>
              <a:defRPr sz="3200" kern="1200" cap="none" baseline="0">
                <a:solidFill>
                  <a:schemeClr val="tx1"/>
                </a:solidFill>
                <a:latin typeface="Arial Rounded MT Bold" panose="020F0704030504030204" pitchFamily="34" charset="0"/>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dirty="0">
                <a:solidFill>
                  <a:schemeClr val="bg1"/>
                </a:solidFill>
              </a:rPr>
              <a:t>Sample Alert Volume Reduction</a:t>
            </a:r>
            <a:endParaRPr kumimoji="0" lang="en-GB" b="0" i="0" u="none" strike="noStrike" kern="1200" cap="none" spc="0" normalizeH="0" baseline="0" noProof="0" dirty="0">
              <a:ln>
                <a:noFill/>
              </a:ln>
              <a:solidFill>
                <a:schemeClr val="bg1"/>
              </a:solidFill>
              <a:effectLst/>
              <a:uLnTx/>
              <a:uFillTx/>
              <a:latin typeface="Arial Rounded MT Bold" panose="020F0704030504030204" pitchFamily="34" charset="0"/>
              <a:ea typeface="+mj-ea"/>
              <a:cs typeface="Arial"/>
            </a:endParaRPr>
          </a:p>
        </p:txBody>
      </p:sp>
      <p:cxnSp>
        <p:nvCxnSpPr>
          <p:cNvPr id="4" name="Straight Arrow Connector 3">
            <a:extLst>
              <a:ext uri="{FF2B5EF4-FFF2-40B4-BE49-F238E27FC236}">
                <a16:creationId xmlns:a16="http://schemas.microsoft.com/office/drawing/2014/main" id="{7F5A41BE-AFE8-479B-836E-418E82F6CA98}"/>
              </a:ext>
            </a:extLst>
          </p:cNvPr>
          <p:cNvCxnSpPr>
            <a:cxnSpLocks/>
          </p:cNvCxnSpPr>
          <p:nvPr/>
        </p:nvCxnSpPr>
        <p:spPr>
          <a:xfrm flipH="1">
            <a:off x="2585545" y="2817720"/>
            <a:ext cx="2844879" cy="10605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Slide Number Placeholder 3">
            <a:extLst>
              <a:ext uri="{FF2B5EF4-FFF2-40B4-BE49-F238E27FC236}">
                <a16:creationId xmlns:a16="http://schemas.microsoft.com/office/drawing/2014/main" id="{7673E077-C598-489E-A4CA-672910C23032}"/>
              </a:ext>
            </a:extLst>
          </p:cNvPr>
          <p:cNvSpPr txBox="1">
            <a:spLocks/>
          </p:cNvSpPr>
          <p:nvPr/>
        </p:nvSpPr>
        <p:spPr>
          <a:xfrm>
            <a:off x="11100329" y="6390057"/>
            <a:ext cx="770951" cy="192287"/>
          </a:xfrm>
          <a:prstGeom prst="rect">
            <a:avLst/>
          </a:prstGeom>
        </p:spPr>
        <p:txBody>
          <a:bodyPr vert="horz" lIns="0" tIns="0" rIns="0" bIns="0" rtlCol="0" anchor="ctr" anchorCtr="0"/>
          <a:lstStyle>
            <a:defPPr>
              <a:defRPr lang="en-US"/>
            </a:defPPr>
            <a:lvl1pPr marL="0" algn="r" defTabSz="914400" rtl="0" eaLnBrk="1" latinLnBrk="0" hangingPunct="1">
              <a:defRPr sz="1333" b="1" i="0" kern="1200">
                <a:solidFill>
                  <a:schemeClr val="tx2"/>
                </a:solidFill>
                <a:latin typeface="Arial Bold"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D558541-60C9-42A2-8392-FF12533A6B7A}" type="slidenum">
              <a:rPr kumimoji="0" lang="en-US" sz="1200" b="1" i="0" u="none" strike="noStrike" kern="1200" cap="none" spc="0" normalizeH="0" baseline="0" noProof="0" smtClean="0">
                <a:ln>
                  <a:noFill/>
                </a:ln>
                <a:solidFill>
                  <a:srgbClr val="919191"/>
                </a:solidFill>
                <a:effectLst/>
                <a:uLnTx/>
                <a:uFillTx/>
                <a:latin typeface="Arial Rounded MT Bold" panose="020F07040305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1" i="0" u="none" strike="noStrike" kern="1200" cap="none" spc="0" normalizeH="0" baseline="0" noProof="0" dirty="0">
              <a:ln>
                <a:noFill/>
              </a:ln>
              <a:solidFill>
                <a:srgbClr val="919191"/>
              </a:solidFill>
              <a:effectLst/>
              <a:uLnTx/>
              <a:uFillTx/>
              <a:latin typeface="Arial Rounded MT Bold" panose="020F0704030504030204" pitchFamily="34" charset="0"/>
              <a:ea typeface="+mn-ea"/>
              <a:cs typeface="+mn-cs"/>
            </a:endParaRPr>
          </a:p>
        </p:txBody>
      </p:sp>
      <p:sp>
        <p:nvSpPr>
          <p:cNvPr id="5" name="Rectangle 4">
            <a:extLst>
              <a:ext uri="{FF2B5EF4-FFF2-40B4-BE49-F238E27FC236}">
                <a16:creationId xmlns:a16="http://schemas.microsoft.com/office/drawing/2014/main" id="{B2C9B7F7-426F-4D82-9081-76538A8C1FE5}"/>
              </a:ext>
            </a:extLst>
          </p:cNvPr>
          <p:cNvSpPr/>
          <p:nvPr/>
        </p:nvSpPr>
        <p:spPr>
          <a:xfrm>
            <a:off x="3521413" y="6110689"/>
            <a:ext cx="5858893" cy="1688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13" name="TextBox 12">
            <a:extLst>
              <a:ext uri="{FF2B5EF4-FFF2-40B4-BE49-F238E27FC236}">
                <a16:creationId xmlns:a16="http://schemas.microsoft.com/office/drawing/2014/main" id="{82A5B6D0-38A9-4777-B50D-E3F59BCF6D6F}"/>
              </a:ext>
            </a:extLst>
          </p:cNvPr>
          <p:cNvSpPr txBox="1"/>
          <p:nvPr/>
        </p:nvSpPr>
        <p:spPr>
          <a:xfrm>
            <a:off x="5430424" y="2509340"/>
            <a:ext cx="2303927" cy="830997"/>
          </a:xfrm>
          <a:prstGeom prst="rect">
            <a:avLst/>
          </a:prstGeom>
          <a:solidFill>
            <a:srgbClr val="FFFF00"/>
          </a:solidFill>
          <a:ln>
            <a:solidFill>
              <a:schemeClr val="tx1"/>
            </a:solidFill>
          </a:ln>
        </p:spPr>
        <p:txBody>
          <a:bodyPr wrap="square" rtlCol="0">
            <a:spAutoFit/>
          </a:bodyPr>
          <a:lstStyle/>
          <a:p>
            <a:r>
              <a:rPr lang="en-GB" sz="1600" dirty="0"/>
              <a:t>Reduction due to a supplier following recommended guidance</a:t>
            </a:r>
          </a:p>
        </p:txBody>
      </p:sp>
    </p:spTree>
    <p:extLst>
      <p:ext uri="{BB962C8B-B14F-4D97-AF65-F5344CB8AC3E}">
        <p14:creationId xmlns:p14="http://schemas.microsoft.com/office/powerpoint/2010/main" val="17483943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12192000" cy="1021879"/>
          </a:xfrm>
          <a:prstGeom prst="rect">
            <a:avLst/>
          </a:prstGeom>
          <a:solidFill>
            <a:srgbClr val="1B11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9" name="Rectangle 18">
            <a:extLst>
              <a:ext uri="{FF2B5EF4-FFF2-40B4-BE49-F238E27FC236}">
                <a16:creationId xmlns:a16="http://schemas.microsoft.com/office/drawing/2014/main" id="{A1C94BA3-BADA-4BA9-B24F-A9AA8F821042}"/>
              </a:ext>
            </a:extLst>
          </p:cNvPr>
          <p:cNvSpPr/>
          <p:nvPr/>
        </p:nvSpPr>
        <p:spPr>
          <a:xfrm>
            <a:off x="119337" y="421279"/>
            <a:ext cx="1061332" cy="581650"/>
          </a:xfrm>
          <a:prstGeom prst="rect">
            <a:avLst/>
          </a:prstGeom>
        </p:spPr>
        <p:txBody>
          <a:bodyPr wrap="square" lIns="0" rIns="0" bIns="0">
            <a:noAutofit/>
          </a:bodyPr>
          <a:lstStyle/>
          <a:p>
            <a:pPr marL="0" marR="0" lvl="0" indent="0" algn="ctr" defTabSz="361950" rtl="0" eaLnBrk="1" fontAlgn="auto" latinLnBrk="0" hangingPunct="1">
              <a:lnSpc>
                <a:spcPct val="90000"/>
              </a:lnSpc>
              <a:spcBef>
                <a:spcPts val="100"/>
              </a:spcBef>
              <a:spcAft>
                <a:spcPts val="600"/>
              </a:spcAft>
              <a:buClrTx/>
              <a:buSzTx/>
              <a:buFontTx/>
              <a:buNone/>
              <a:tabLst/>
              <a:defRPr/>
            </a:pPr>
            <a:r>
              <a:rPr kumimoji="0" lang="en-IE" sz="4000" b="0" i="0" u="none" strike="noStrike" kern="1200" cap="none" spc="0" normalizeH="0" baseline="0" noProof="0" dirty="0">
                <a:ln>
                  <a:noFill/>
                </a:ln>
                <a:solidFill>
                  <a:srgbClr val="1B1148"/>
                </a:solidFill>
                <a:effectLst/>
                <a:uLnTx/>
                <a:uFillTx/>
                <a:latin typeface="Arial Rounded MT Bold" panose="020F0704030504030204" pitchFamily="34" charset="0"/>
                <a:ea typeface="+mn-ea"/>
                <a:cs typeface="Arial"/>
              </a:rPr>
              <a:t>3</a:t>
            </a:r>
          </a:p>
        </p:txBody>
      </p:sp>
      <p:sp>
        <p:nvSpPr>
          <p:cNvPr id="21" name="Title 3">
            <a:extLst>
              <a:ext uri="{FF2B5EF4-FFF2-40B4-BE49-F238E27FC236}">
                <a16:creationId xmlns:a16="http://schemas.microsoft.com/office/drawing/2014/main" id="{AAAA2A5F-25B0-46B8-84D5-1F1DEC0A7FD1}"/>
              </a:ext>
            </a:extLst>
          </p:cNvPr>
          <p:cNvSpPr txBox="1">
            <a:spLocks/>
          </p:cNvSpPr>
          <p:nvPr/>
        </p:nvSpPr>
        <p:spPr>
          <a:xfrm>
            <a:off x="1291069" y="481146"/>
            <a:ext cx="8538731" cy="495787"/>
          </a:xfrm>
          <a:prstGeom prst="rect">
            <a:avLst/>
          </a:prstGeom>
        </p:spPr>
        <p:txBody>
          <a:bodyPr vert="horz" wrap="square" lIns="0" tIns="0" rIns="0" bIns="0" rtlCol="0" anchor="t" anchorCtr="0">
            <a:noAutofit/>
          </a:bodyPr>
          <a:lstStyle>
            <a:lvl1pPr algn="l" defTabSz="457200" rtl="0" eaLnBrk="1" latinLnBrk="0" hangingPunct="1">
              <a:spcBef>
                <a:spcPct val="0"/>
              </a:spcBef>
              <a:buNone/>
              <a:defRPr sz="3200" kern="1200" cap="none" baseline="0">
                <a:solidFill>
                  <a:schemeClr val="tx1"/>
                </a:solidFill>
                <a:latin typeface="Arial Rounded MT Bold" panose="020F0704030504030204" pitchFamily="34" charset="0"/>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3200" b="0" i="0" u="none" strike="noStrike" kern="1200" cap="none" spc="0" normalizeH="0" baseline="0" noProof="0" dirty="0">
              <a:ln>
                <a:noFill/>
              </a:ln>
              <a:solidFill>
                <a:srgbClr val="FFFFFF"/>
              </a:solidFill>
              <a:effectLst/>
              <a:uLnTx/>
              <a:uFillTx/>
              <a:latin typeface="Arial Rounded MT Bold" panose="020F0704030504030204" pitchFamily="34" charset="0"/>
              <a:ea typeface="+mj-ea"/>
              <a:cs typeface="Arial"/>
            </a:endParaRPr>
          </a:p>
        </p:txBody>
      </p:sp>
      <p:sp>
        <p:nvSpPr>
          <p:cNvPr id="7" name="Title 3">
            <a:extLst>
              <a:ext uri="{FF2B5EF4-FFF2-40B4-BE49-F238E27FC236}">
                <a16:creationId xmlns:a16="http://schemas.microsoft.com/office/drawing/2014/main" id="{70F330B2-368A-40B8-BCB9-3206E3F25C92}"/>
              </a:ext>
            </a:extLst>
          </p:cNvPr>
          <p:cNvSpPr txBox="1">
            <a:spLocks/>
          </p:cNvSpPr>
          <p:nvPr/>
        </p:nvSpPr>
        <p:spPr>
          <a:xfrm>
            <a:off x="1300006" y="480012"/>
            <a:ext cx="8538731" cy="495787"/>
          </a:xfrm>
          <a:prstGeom prst="rect">
            <a:avLst/>
          </a:prstGeom>
        </p:spPr>
        <p:txBody>
          <a:bodyPr vert="horz" wrap="square" lIns="0" tIns="0" rIns="0" bIns="0" rtlCol="0" anchor="t" anchorCtr="0">
            <a:noAutofit/>
          </a:bodyPr>
          <a:lstStyle>
            <a:lvl1pPr algn="l" defTabSz="457200" rtl="0" eaLnBrk="1" latinLnBrk="0" hangingPunct="1">
              <a:spcBef>
                <a:spcPct val="0"/>
              </a:spcBef>
              <a:buNone/>
              <a:defRPr sz="3200" kern="1200" cap="none" baseline="0">
                <a:solidFill>
                  <a:schemeClr val="tx1"/>
                </a:solidFill>
                <a:latin typeface="Arial Rounded MT Bold" panose="020F0704030504030204" pitchFamily="34" charset="0"/>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dirty="0">
                <a:solidFill>
                  <a:schemeClr val="bg1"/>
                </a:solidFill>
              </a:rPr>
              <a:t>8014/8015 Alert Overview</a:t>
            </a:r>
            <a:endParaRPr kumimoji="0" lang="en-GB" b="0" i="0" u="none" strike="noStrike" kern="1200" cap="none" spc="0" normalizeH="0" baseline="0" noProof="0" dirty="0">
              <a:ln>
                <a:noFill/>
              </a:ln>
              <a:solidFill>
                <a:schemeClr val="bg1"/>
              </a:solidFill>
              <a:effectLst/>
              <a:uLnTx/>
              <a:uFillTx/>
              <a:latin typeface="Arial Rounded MT Bold" panose="020F0704030504030204" pitchFamily="34" charset="0"/>
              <a:ea typeface="+mj-ea"/>
              <a:cs typeface="Arial"/>
            </a:endParaRPr>
          </a:p>
        </p:txBody>
      </p:sp>
      <p:pic>
        <p:nvPicPr>
          <p:cNvPr id="22" name="Graphic 21" descr="Wireless router">
            <a:extLst>
              <a:ext uri="{FF2B5EF4-FFF2-40B4-BE49-F238E27FC236}">
                <a16:creationId xmlns:a16="http://schemas.microsoft.com/office/drawing/2014/main" id="{8F2DCA20-7908-4E93-B9C8-656C9F74680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87385" y="2013286"/>
            <a:ext cx="2032112" cy="2068313"/>
          </a:xfrm>
          <a:prstGeom prst="rect">
            <a:avLst/>
          </a:prstGeom>
        </p:spPr>
      </p:pic>
      <p:pic>
        <p:nvPicPr>
          <p:cNvPr id="24" name="Graphic 23" descr="Wireless router">
            <a:extLst>
              <a:ext uri="{FF2B5EF4-FFF2-40B4-BE49-F238E27FC236}">
                <a16:creationId xmlns:a16="http://schemas.microsoft.com/office/drawing/2014/main" id="{6502BF6E-D35E-4027-81CB-A8107642C053}"/>
              </a:ext>
            </a:extLst>
          </p:cNvPr>
          <p:cNvPicPr preferRelativeResize="0">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84634" y="1676912"/>
            <a:ext cx="2424966" cy="2468165"/>
          </a:xfrm>
          <a:prstGeom prst="rect">
            <a:avLst/>
          </a:prstGeom>
        </p:spPr>
      </p:pic>
      <p:pic>
        <p:nvPicPr>
          <p:cNvPr id="25" name="Graphic 24" descr="Wireless router">
            <a:extLst>
              <a:ext uri="{FF2B5EF4-FFF2-40B4-BE49-F238E27FC236}">
                <a16:creationId xmlns:a16="http://schemas.microsoft.com/office/drawing/2014/main" id="{DEDADEAD-906E-4190-9CB9-63829DE51CC3}"/>
              </a:ext>
            </a:extLst>
          </p:cNvPr>
          <p:cNvPicPr preferRelativeResize="0">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161769" y="2968247"/>
            <a:ext cx="919465" cy="935843"/>
          </a:xfrm>
          <a:prstGeom prst="rect">
            <a:avLst/>
          </a:prstGeom>
        </p:spPr>
      </p:pic>
      <p:sp>
        <p:nvSpPr>
          <p:cNvPr id="26" name="TextBox 25">
            <a:extLst>
              <a:ext uri="{FF2B5EF4-FFF2-40B4-BE49-F238E27FC236}">
                <a16:creationId xmlns:a16="http://schemas.microsoft.com/office/drawing/2014/main" id="{E26C1036-C603-4414-997A-0AAFE967B905}"/>
              </a:ext>
            </a:extLst>
          </p:cNvPr>
          <p:cNvSpPr txBox="1"/>
          <p:nvPr/>
        </p:nvSpPr>
        <p:spPr>
          <a:xfrm>
            <a:off x="5499595" y="3806676"/>
            <a:ext cx="1439543" cy="181450"/>
          </a:xfrm>
          <a:prstGeom prst="rect">
            <a:avLst/>
          </a:prstGeom>
        </p:spPr>
        <p:txBody>
          <a:bodyPr vert="horz" wrap="square" lIns="0" tIns="0" rIns="0" bIns="0" rtlCol="0">
            <a:noAutofit/>
          </a:bodyPr>
          <a:lstStyle/>
          <a:p>
            <a:pPr algn="ctr"/>
            <a:r>
              <a:rPr lang="en-GB" sz="1400" dirty="0">
                <a:solidFill>
                  <a:srgbClr val="000000"/>
                </a:solidFill>
                <a:cs typeface="Calibri" panose="020F0502020204030204" pitchFamily="34" charset="0"/>
              </a:rPr>
              <a:t>Supplier Y 40%</a:t>
            </a:r>
          </a:p>
          <a:p>
            <a:pPr algn="ctr"/>
            <a:endParaRPr lang="en-GB" sz="1400" dirty="0">
              <a:solidFill>
                <a:srgbClr val="000000"/>
              </a:solidFill>
              <a:cs typeface="Calibri" panose="020F0502020204030204" pitchFamily="34" charset="0"/>
            </a:endParaRPr>
          </a:p>
        </p:txBody>
      </p:sp>
      <p:sp>
        <p:nvSpPr>
          <p:cNvPr id="27" name="TextBox 26">
            <a:extLst>
              <a:ext uri="{FF2B5EF4-FFF2-40B4-BE49-F238E27FC236}">
                <a16:creationId xmlns:a16="http://schemas.microsoft.com/office/drawing/2014/main" id="{41D5CE1F-38BA-43E5-8ECC-42203E2B00DB}"/>
              </a:ext>
            </a:extLst>
          </p:cNvPr>
          <p:cNvSpPr txBox="1"/>
          <p:nvPr/>
        </p:nvSpPr>
        <p:spPr>
          <a:xfrm>
            <a:off x="7086385" y="3810557"/>
            <a:ext cx="1037668" cy="187067"/>
          </a:xfrm>
          <a:prstGeom prst="rect">
            <a:avLst/>
          </a:prstGeom>
        </p:spPr>
        <p:txBody>
          <a:bodyPr vert="horz" wrap="square" lIns="0" tIns="0" rIns="0" bIns="0" rtlCol="0">
            <a:noAutofit/>
          </a:bodyPr>
          <a:lstStyle/>
          <a:p>
            <a:pPr algn="ctr"/>
            <a:r>
              <a:rPr lang="en-GB" sz="1400" dirty="0">
                <a:solidFill>
                  <a:srgbClr val="000000"/>
                </a:solidFill>
                <a:cs typeface="Calibri" panose="020F0502020204030204" pitchFamily="34" charset="0"/>
              </a:rPr>
              <a:t>Supplier Z 9%</a:t>
            </a:r>
          </a:p>
        </p:txBody>
      </p:sp>
      <p:sp>
        <p:nvSpPr>
          <p:cNvPr id="28" name="TextBox 27">
            <a:extLst>
              <a:ext uri="{FF2B5EF4-FFF2-40B4-BE49-F238E27FC236}">
                <a16:creationId xmlns:a16="http://schemas.microsoft.com/office/drawing/2014/main" id="{942E3E26-0478-4A4A-A388-05B84F4FCADD}"/>
              </a:ext>
            </a:extLst>
          </p:cNvPr>
          <p:cNvSpPr txBox="1"/>
          <p:nvPr/>
        </p:nvSpPr>
        <p:spPr>
          <a:xfrm>
            <a:off x="3554096" y="3806676"/>
            <a:ext cx="1486042" cy="197382"/>
          </a:xfrm>
          <a:prstGeom prst="rect">
            <a:avLst/>
          </a:prstGeom>
        </p:spPr>
        <p:txBody>
          <a:bodyPr vert="horz" wrap="square" lIns="0" tIns="0" rIns="0" bIns="0" rtlCol="0">
            <a:noAutofit/>
          </a:bodyPr>
          <a:lstStyle/>
          <a:p>
            <a:pPr algn="ctr"/>
            <a:r>
              <a:rPr lang="en-GB" sz="1400" dirty="0">
                <a:solidFill>
                  <a:srgbClr val="000000"/>
                </a:solidFill>
                <a:cs typeface="Calibri" panose="020F0502020204030204" pitchFamily="34" charset="0"/>
              </a:rPr>
              <a:t>Supplier X 45 %</a:t>
            </a:r>
          </a:p>
        </p:txBody>
      </p:sp>
      <p:sp>
        <p:nvSpPr>
          <p:cNvPr id="30" name="Rectangle: Rounded Corners 29">
            <a:extLst>
              <a:ext uri="{FF2B5EF4-FFF2-40B4-BE49-F238E27FC236}">
                <a16:creationId xmlns:a16="http://schemas.microsoft.com/office/drawing/2014/main" id="{44524E70-6B97-46BF-AF65-B61857742BC9}"/>
              </a:ext>
            </a:extLst>
          </p:cNvPr>
          <p:cNvSpPr/>
          <p:nvPr/>
        </p:nvSpPr>
        <p:spPr>
          <a:xfrm>
            <a:off x="3061982" y="1131947"/>
            <a:ext cx="5444455" cy="3163827"/>
          </a:xfrm>
          <a:prstGeom prst="roundRect">
            <a:avLst/>
          </a:prstGeom>
          <a:noFill/>
          <a:ln w="9525" cap="flat" cmpd="sng" algn="ctr">
            <a:solidFill>
              <a:srgbClr val="0070C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Arial"/>
              <a:ea typeface="+mn-ea"/>
              <a:cs typeface="+mn-cs"/>
            </a:endParaRPr>
          </a:p>
        </p:txBody>
      </p:sp>
      <p:sp>
        <p:nvSpPr>
          <p:cNvPr id="31" name="TextBox 30">
            <a:extLst>
              <a:ext uri="{FF2B5EF4-FFF2-40B4-BE49-F238E27FC236}">
                <a16:creationId xmlns:a16="http://schemas.microsoft.com/office/drawing/2014/main" id="{DF936945-563B-4C2E-9C87-EE40C87607E8}"/>
              </a:ext>
            </a:extLst>
          </p:cNvPr>
          <p:cNvSpPr txBox="1"/>
          <p:nvPr/>
        </p:nvSpPr>
        <p:spPr>
          <a:xfrm>
            <a:off x="6219760" y="1501398"/>
            <a:ext cx="1754989" cy="1011353"/>
          </a:xfrm>
          <a:prstGeom prst="rect">
            <a:avLst/>
          </a:prstGeom>
        </p:spPr>
        <p:txBody>
          <a:bodyPr vert="horz" wrap="square" lIns="0" tIns="0" rIns="0" bIns="0" rtlCol="0">
            <a:noAutofit/>
          </a:bodyPr>
          <a:lstStyle/>
          <a:p>
            <a:endParaRPr lang="en-GB" dirty="0">
              <a:solidFill>
                <a:srgbClr val="000000"/>
              </a:solidFill>
              <a:latin typeface="Arial"/>
            </a:endParaRPr>
          </a:p>
        </p:txBody>
      </p:sp>
      <p:sp>
        <p:nvSpPr>
          <p:cNvPr id="32" name="Rectangle 31">
            <a:extLst>
              <a:ext uri="{FF2B5EF4-FFF2-40B4-BE49-F238E27FC236}">
                <a16:creationId xmlns:a16="http://schemas.microsoft.com/office/drawing/2014/main" id="{7E68B7D0-023C-4727-86D0-D53F9E40B37F}"/>
              </a:ext>
            </a:extLst>
          </p:cNvPr>
          <p:cNvSpPr/>
          <p:nvPr/>
        </p:nvSpPr>
        <p:spPr>
          <a:xfrm>
            <a:off x="3761590" y="1208209"/>
            <a:ext cx="5209565" cy="338554"/>
          </a:xfrm>
          <a:prstGeom prst="rect">
            <a:avLst/>
          </a:prstGeom>
        </p:spPr>
        <p:txBody>
          <a:bodyPr wrap="square">
            <a:spAutoFit/>
          </a:bodyPr>
          <a:lstStyle/>
          <a:p>
            <a:r>
              <a:rPr lang="en-GB" sz="1600" b="1" dirty="0">
                <a:solidFill>
                  <a:srgbClr val="000000"/>
                </a:solidFill>
                <a:cs typeface="Calibri" panose="020F0502020204030204" pitchFamily="34" charset="0"/>
              </a:rPr>
              <a:t>3 suppliers account for 96% of 8014/8015 alerts. </a:t>
            </a:r>
          </a:p>
        </p:txBody>
      </p:sp>
      <p:sp>
        <p:nvSpPr>
          <p:cNvPr id="33" name="Rectangle 32">
            <a:extLst>
              <a:ext uri="{FF2B5EF4-FFF2-40B4-BE49-F238E27FC236}">
                <a16:creationId xmlns:a16="http://schemas.microsoft.com/office/drawing/2014/main" id="{479D25E7-1291-4B48-BA2C-C5AC0B6C522E}"/>
              </a:ext>
            </a:extLst>
          </p:cNvPr>
          <p:cNvSpPr/>
          <p:nvPr/>
        </p:nvSpPr>
        <p:spPr>
          <a:xfrm>
            <a:off x="205467" y="4337624"/>
            <a:ext cx="11862707" cy="1923604"/>
          </a:xfrm>
          <a:prstGeom prst="rect">
            <a:avLst/>
          </a:prstGeom>
        </p:spPr>
        <p:txBody>
          <a:bodyPr wrap="square">
            <a:spAutoFit/>
          </a:bodyPr>
          <a:lstStyle/>
          <a:p>
            <a:pPr marL="285750" indent="-285750">
              <a:buFont typeface="Wingdings" panose="05000000000000000000" pitchFamily="2" charset="2"/>
              <a:buChar char="§"/>
            </a:pPr>
            <a:r>
              <a:rPr lang="en-GB" sz="1700" dirty="0">
                <a:latin typeface="Calibri" panose="020F0502020204030204" pitchFamily="34" charset="0"/>
                <a:cs typeface="Calibri" panose="020F0502020204030204" pitchFamily="34" charset="0"/>
              </a:rPr>
              <a:t>Status:</a:t>
            </a:r>
          </a:p>
          <a:p>
            <a:pPr marL="742950" lvl="1" indent="-285750">
              <a:buFont typeface="Wingdings" panose="05000000000000000000" pitchFamily="2" charset="2"/>
              <a:buChar char="§"/>
            </a:pPr>
            <a:r>
              <a:rPr lang="en-GB" sz="1700" dirty="0">
                <a:latin typeface="Calibri" panose="020F0502020204030204" pitchFamily="34" charset="0"/>
                <a:cs typeface="Calibri" panose="020F0502020204030204" pitchFamily="34" charset="0"/>
              </a:rPr>
              <a:t>The alerts are specific to Honeywell-Elster ESMEs. The average alert volume is ~44 alerts per meter per day. </a:t>
            </a:r>
          </a:p>
          <a:p>
            <a:pPr marL="742950" lvl="1" indent="-285750">
              <a:buFont typeface="Wingdings" panose="05000000000000000000" pitchFamily="2" charset="2"/>
              <a:buChar char="§"/>
            </a:pPr>
            <a:r>
              <a:rPr lang="en-GB" sz="1700" dirty="0">
                <a:latin typeface="Calibri" panose="020F0502020204030204" pitchFamily="34" charset="0"/>
                <a:cs typeface="Calibri" panose="020F0502020204030204" pitchFamily="34" charset="0"/>
              </a:rPr>
              <a:t>3 suppliers are responsible for 96% of 8014/8015 alerts by volume. </a:t>
            </a:r>
          </a:p>
          <a:p>
            <a:pPr marL="742950" lvl="1" indent="-285750">
              <a:buFont typeface="Wingdings" panose="05000000000000000000" pitchFamily="2" charset="2"/>
              <a:buChar char="§"/>
            </a:pPr>
            <a:r>
              <a:rPr lang="en-GB" sz="1700" dirty="0">
                <a:latin typeface="Calibri" panose="020F0502020204030204" pitchFamily="34" charset="0"/>
                <a:cs typeface="Calibri" panose="020F0502020204030204" pitchFamily="34" charset="0"/>
              </a:rPr>
              <a:t>If the device is running the latest firmware the DNOs can stop the alerts by sending SRV 6.22 (Configure Alert Behaviours). </a:t>
            </a:r>
          </a:p>
          <a:p>
            <a:pPr marL="742950" lvl="1" indent="-285750">
              <a:buFont typeface="Wingdings" panose="05000000000000000000" pitchFamily="2" charset="2"/>
              <a:buChar char="§"/>
            </a:pPr>
            <a:r>
              <a:rPr lang="en-GB" sz="1700" dirty="0">
                <a:latin typeface="Calibri" panose="020F0502020204030204" pitchFamily="34" charset="0"/>
                <a:cs typeface="Calibri" panose="020F0502020204030204" pitchFamily="34" charset="0"/>
              </a:rPr>
              <a:t>GBCS v3.2 states event/alert codes beginning 0x80 or 0x81 which relate to a GSME or ESME shall be configured not to alert prior to installation, i.e. in the meter firmware. </a:t>
            </a:r>
            <a:r>
              <a:rPr lang="en-GB" sz="1700">
                <a:latin typeface="Calibri" panose="020F0502020204030204" pitchFamily="34" charset="0"/>
                <a:cs typeface="Calibri" panose="020F0502020204030204" pitchFamily="34" charset="0"/>
              </a:rPr>
              <a:t>See SECMP0018</a:t>
            </a:r>
            <a:r>
              <a:rPr lang="en-GB" sz="1700" dirty="0">
                <a:latin typeface="Calibri" panose="020F0502020204030204" pitchFamily="34" charset="0"/>
                <a:cs typeface="Calibri" panose="020F0502020204030204" pitchFamily="34" charset="0"/>
              </a:rPr>
              <a:t>, due for implementation </a:t>
            </a:r>
            <a:r>
              <a:rPr lang="en-GB" sz="1700" b="1" dirty="0">
                <a:latin typeface="Calibri" panose="020F0502020204030204" pitchFamily="34" charset="0"/>
                <a:cs typeface="Calibri" panose="020F0502020204030204" pitchFamily="34" charset="0"/>
              </a:rPr>
              <a:t>24-Nov-19.</a:t>
            </a:r>
          </a:p>
          <a:p>
            <a:pPr lvl="1"/>
            <a:endParaRPr lang="en-GB" sz="1700" dirty="0">
              <a:latin typeface="Calibri" panose="020F0502020204030204" pitchFamily="34" charset="0"/>
              <a:cs typeface="Calibri" panose="020F0502020204030204" pitchFamily="34" charset="0"/>
            </a:endParaRPr>
          </a:p>
        </p:txBody>
      </p:sp>
      <p:sp>
        <p:nvSpPr>
          <p:cNvPr id="23" name="Text Placeholder 5">
            <a:extLst>
              <a:ext uri="{FF2B5EF4-FFF2-40B4-BE49-F238E27FC236}">
                <a16:creationId xmlns:a16="http://schemas.microsoft.com/office/drawing/2014/main" id="{B6D948CA-6187-462C-AA75-D18DEA2C1839}"/>
              </a:ext>
            </a:extLst>
          </p:cNvPr>
          <p:cNvSpPr txBox="1">
            <a:spLocks/>
          </p:cNvSpPr>
          <p:nvPr/>
        </p:nvSpPr>
        <p:spPr>
          <a:xfrm>
            <a:off x="4909053" y="6597994"/>
            <a:ext cx="6567488" cy="279367"/>
          </a:xfrm>
          <a:prstGeom prst="rect">
            <a:avLst/>
          </a:prstGeom>
        </p:spPr>
        <p:txBody>
          <a:bodyPr vert="horz" lIns="0" tIns="0" rIns="0" bIns="0" rtlCol="0">
            <a:noAutofit/>
          </a:bodyPr>
          <a:lstStyle>
            <a:lvl1pPr marL="0" indent="0" algn="l" defTabSz="1734634" rtl="0" eaLnBrk="1" latinLnBrk="0" hangingPunct="1">
              <a:lnSpc>
                <a:spcPct val="90000"/>
              </a:lnSpc>
              <a:spcBef>
                <a:spcPts val="800"/>
              </a:spcBef>
              <a:buFont typeface="Arial" charset="0"/>
              <a:buNone/>
              <a:defRPr sz="2133" b="1" i="0" kern="1200" cap="none" baseline="0">
                <a:solidFill>
                  <a:schemeClr val="tx1"/>
                </a:solidFill>
                <a:latin typeface="Arial Bold" charset="0"/>
                <a:ea typeface="Arial Black" charset="0"/>
                <a:cs typeface="Arial Black" charset="0"/>
              </a:defRPr>
            </a:lvl1pPr>
            <a:lvl2pPr marL="182875" indent="-182875" algn="l" defTabSz="1734634" rtl="0" eaLnBrk="1" latinLnBrk="0" hangingPunct="1">
              <a:lnSpc>
                <a:spcPct val="90000"/>
              </a:lnSpc>
              <a:spcBef>
                <a:spcPts val="800"/>
              </a:spcBef>
              <a:buFont typeface="Arial" charset="0"/>
              <a:buChar char="•"/>
              <a:defRPr sz="2133" b="1" i="0" kern="1200" cap="none" baseline="0">
                <a:solidFill>
                  <a:schemeClr val="tx1"/>
                </a:solidFill>
                <a:latin typeface="Arial Bold" charset="0"/>
                <a:ea typeface="Arial Black" charset="0"/>
                <a:cs typeface="Arial Black" charset="0"/>
              </a:defRPr>
            </a:lvl2pPr>
            <a:lvl3pPr marL="365751" indent="-182875" algn="l" defTabSz="1734634" rtl="0" eaLnBrk="1" latinLnBrk="0" hangingPunct="1">
              <a:lnSpc>
                <a:spcPct val="90000"/>
              </a:lnSpc>
              <a:spcBef>
                <a:spcPts val="800"/>
              </a:spcBef>
              <a:buFont typeface="Arial" charset="0"/>
              <a:buChar char="•"/>
              <a:defRPr sz="2133" b="1" i="0" kern="1200" cap="none" baseline="0">
                <a:solidFill>
                  <a:schemeClr val="tx1"/>
                </a:solidFill>
                <a:latin typeface="Arial Bold" charset="0"/>
                <a:ea typeface="Arial Black" charset="0"/>
                <a:cs typeface="Arial Black" charset="0"/>
              </a:defRPr>
            </a:lvl3pPr>
            <a:lvl4pPr marL="0" indent="0" algn="l" defTabSz="1734634" rtl="0" eaLnBrk="1" latinLnBrk="0" hangingPunct="1">
              <a:lnSpc>
                <a:spcPct val="90000"/>
              </a:lnSpc>
              <a:spcBef>
                <a:spcPts val="800"/>
              </a:spcBef>
              <a:buFont typeface="Arial" charset="0"/>
              <a:buNone/>
              <a:defRPr sz="2133" b="1" i="0" kern="1200" cap="none" baseline="0">
                <a:solidFill>
                  <a:schemeClr val="tx2"/>
                </a:solidFill>
                <a:latin typeface="Arial Bold" charset="0"/>
                <a:ea typeface="Arial Black" charset="0"/>
                <a:cs typeface="Arial Black" charset="0"/>
              </a:defRPr>
            </a:lvl4pPr>
            <a:lvl5pPr marL="182875" indent="-182875" algn="l" defTabSz="1734634" rtl="0" eaLnBrk="1" latinLnBrk="0" hangingPunct="1">
              <a:lnSpc>
                <a:spcPct val="90000"/>
              </a:lnSpc>
              <a:spcBef>
                <a:spcPts val="800"/>
              </a:spcBef>
              <a:buFont typeface="Arial" charset="0"/>
              <a:buChar char="•"/>
              <a:defRPr sz="2133" b="1" i="0" kern="1200" cap="none" baseline="0">
                <a:solidFill>
                  <a:schemeClr val="tx2"/>
                </a:solidFill>
                <a:latin typeface="Arial Bold" charset="0"/>
                <a:ea typeface="Arial Black" charset="0"/>
                <a:cs typeface="Arial Black" charset="0"/>
              </a:defRPr>
            </a:lvl5pPr>
            <a:lvl6pPr marL="365751" indent="-182875" algn="l" defTabSz="1734634" rtl="0" eaLnBrk="1" latinLnBrk="0" hangingPunct="1">
              <a:lnSpc>
                <a:spcPct val="90000"/>
              </a:lnSpc>
              <a:spcBef>
                <a:spcPts val="800"/>
              </a:spcBef>
              <a:buFont typeface="Arial" charset="0"/>
              <a:buChar char="•"/>
              <a:defRPr sz="2133" b="1" i="0" kern="1200" cap="none" baseline="0">
                <a:solidFill>
                  <a:schemeClr val="tx2"/>
                </a:solidFill>
                <a:latin typeface="Arial Bold" charset="0"/>
                <a:ea typeface="Arial Bold" charset="0"/>
                <a:cs typeface="Arial Bold" charset="0"/>
              </a:defRPr>
            </a:lvl6pPr>
            <a:lvl7pPr marL="0" indent="0" algn="l" defTabSz="1734634" rtl="0" eaLnBrk="1" latinLnBrk="0" hangingPunct="1">
              <a:lnSpc>
                <a:spcPct val="90000"/>
              </a:lnSpc>
              <a:spcBef>
                <a:spcPts val="800"/>
              </a:spcBef>
              <a:buFont typeface="Arial" charset="0"/>
              <a:buNone/>
              <a:defRPr sz="1867" b="1" i="0" kern="1200" cap="none" baseline="0">
                <a:solidFill>
                  <a:schemeClr val="tx1"/>
                </a:solidFill>
                <a:latin typeface="Arial Bold" charset="0"/>
                <a:ea typeface="Arial Bold" charset="0"/>
                <a:cs typeface="Arial Bold" charset="0"/>
              </a:defRPr>
            </a:lvl7pPr>
            <a:lvl8pPr marL="182875" indent="-182875" algn="l" defTabSz="1734634" rtl="0" eaLnBrk="1" latinLnBrk="0" hangingPunct="1">
              <a:lnSpc>
                <a:spcPct val="90000"/>
              </a:lnSpc>
              <a:spcBef>
                <a:spcPts val="800"/>
              </a:spcBef>
              <a:buFont typeface="Arial" charset="0"/>
              <a:buChar char="•"/>
              <a:defRPr sz="1867" b="1" i="0" kern="1200" cap="none" baseline="0">
                <a:solidFill>
                  <a:schemeClr val="tx1"/>
                </a:solidFill>
                <a:latin typeface="Arial Bold" charset="0"/>
                <a:ea typeface="Arial Bold" charset="0"/>
                <a:cs typeface="Arial Bold" charset="0"/>
              </a:defRPr>
            </a:lvl8pPr>
            <a:lvl9pPr marL="365751" indent="-182875" algn="l" defTabSz="1734634" rtl="0" eaLnBrk="1" latinLnBrk="0" hangingPunct="1">
              <a:lnSpc>
                <a:spcPct val="90000"/>
              </a:lnSpc>
              <a:spcBef>
                <a:spcPts val="800"/>
              </a:spcBef>
              <a:buFont typeface="Arial" charset="0"/>
              <a:buChar char="•"/>
              <a:defRPr sz="1867" b="1" i="0" kern="1200" cap="none" baseline="0">
                <a:solidFill>
                  <a:schemeClr val="tx1"/>
                </a:solidFill>
                <a:latin typeface="Arial Bold" charset="0"/>
                <a:ea typeface="Arial Black" charset="0"/>
                <a:cs typeface="Arial Black" charset="0"/>
              </a:defRPr>
            </a:lvl9pPr>
          </a:lstStyle>
          <a:p>
            <a:pPr lvl="0" algn="r">
              <a:defRPr/>
            </a:pPr>
            <a:r>
              <a:rPr lang="en-GB" sz="1200" b="0" dirty="0">
                <a:solidFill>
                  <a:srgbClr val="899286"/>
                </a:solidFill>
                <a:latin typeface="Arial Rounded MT Bold" panose="020F0704030504030204" pitchFamily="34" charset="0"/>
                <a:cs typeface="Arial Rounded MT Bold"/>
              </a:rPr>
              <a:t>28 Oct 2019 </a:t>
            </a:r>
            <a:r>
              <a:rPr kumimoji="0" lang="en-GB" sz="1200" b="0" i="0" u="none" strike="noStrike" kern="1200" cap="none" spc="0" normalizeH="0" baseline="0" noProof="0" dirty="0">
                <a:ln>
                  <a:noFill/>
                </a:ln>
                <a:solidFill>
                  <a:srgbClr val="899286"/>
                </a:solidFill>
                <a:effectLst/>
                <a:uLnTx/>
                <a:uFillTx/>
                <a:latin typeface="Arial Rounded MT Bold" panose="020F0704030504030204" pitchFamily="34" charset="0"/>
                <a:cs typeface="Arial Rounded MT Bold"/>
              </a:rPr>
              <a:t>|  DCC </a:t>
            </a:r>
            <a:r>
              <a:rPr lang="en-GB" sz="1200" b="0" dirty="0">
                <a:solidFill>
                  <a:srgbClr val="899286"/>
                </a:solidFill>
                <a:latin typeface="Arial Rounded MT Bold" panose="020F0704030504030204" pitchFamily="34" charset="0"/>
                <a:cs typeface="Arial Rounded MT Bold"/>
              </a:rPr>
              <a:t>Controlled – SEC Parties</a:t>
            </a:r>
            <a:endParaRPr kumimoji="0" lang="en-GB" sz="1200" b="0" i="0" u="none" strike="noStrike" kern="1200" cap="none" spc="0" normalizeH="0" baseline="0" noProof="0" dirty="0">
              <a:ln>
                <a:noFill/>
              </a:ln>
              <a:solidFill>
                <a:srgbClr val="899286"/>
              </a:solidFill>
              <a:effectLst/>
              <a:uLnTx/>
              <a:uFillTx/>
              <a:latin typeface="Arial Rounded MT Bold" panose="020F0704030504030204" pitchFamily="34" charset="0"/>
              <a:cs typeface="Arial Rounded MT Bold"/>
            </a:endParaRPr>
          </a:p>
          <a:p>
            <a:pPr marL="0" marR="0" lvl="0" indent="0" algn="l" defTabSz="1734634" rtl="0" eaLnBrk="1" fontAlgn="auto" latinLnBrk="0" hangingPunct="1">
              <a:lnSpc>
                <a:spcPct val="90000"/>
              </a:lnSpc>
              <a:spcBef>
                <a:spcPts val="800"/>
              </a:spcBef>
              <a:spcAft>
                <a:spcPts val="0"/>
              </a:spcAft>
              <a:buClrTx/>
              <a:buSzTx/>
              <a:buFont typeface="Arial" charset="0"/>
              <a:buNone/>
              <a:tabLst/>
              <a:defRPr/>
            </a:pPr>
            <a:endParaRPr kumimoji="0" lang="en-GB" sz="1400" b="1" i="0" u="none" strike="noStrike" kern="1200" cap="none" spc="0" normalizeH="0" baseline="0" noProof="0" dirty="0">
              <a:ln>
                <a:noFill/>
              </a:ln>
              <a:solidFill>
                <a:srgbClr val="899286"/>
              </a:solidFill>
              <a:effectLst/>
              <a:uLnTx/>
              <a:uFillTx/>
              <a:latin typeface="Arial Rounded MT Bold" panose="020F0704030504030204" pitchFamily="34" charset="0"/>
            </a:endParaRPr>
          </a:p>
        </p:txBody>
      </p:sp>
      <p:sp>
        <p:nvSpPr>
          <p:cNvPr id="29" name="TextBox 28">
            <a:extLst>
              <a:ext uri="{FF2B5EF4-FFF2-40B4-BE49-F238E27FC236}">
                <a16:creationId xmlns:a16="http://schemas.microsoft.com/office/drawing/2014/main" id="{A341DEC4-0222-4646-BA74-AD29DF431AD5}"/>
              </a:ext>
            </a:extLst>
          </p:cNvPr>
          <p:cNvSpPr txBox="1"/>
          <p:nvPr/>
        </p:nvSpPr>
        <p:spPr>
          <a:xfrm>
            <a:off x="6939138" y="33885"/>
            <a:ext cx="5124279" cy="954107"/>
          </a:xfrm>
          <a:prstGeom prst="rect">
            <a:avLst/>
          </a:prstGeom>
          <a:noFill/>
        </p:spPr>
        <p:txBody>
          <a:bodyPr wrap="square" rtlCol="0">
            <a:spAutoFit/>
          </a:bodyPr>
          <a:lstStyle/>
          <a:p>
            <a:r>
              <a:rPr lang="en-GB" dirty="0">
                <a:solidFill>
                  <a:schemeClr val="bg1"/>
                </a:solidFill>
              </a:rPr>
              <a:t>Daily 8014/8015 Alert Volume:                       </a:t>
            </a:r>
            <a:r>
              <a:rPr lang="en-GB" sz="2800" dirty="0">
                <a:solidFill>
                  <a:schemeClr val="bg1"/>
                </a:solidFill>
              </a:rPr>
              <a:t>4.4m</a:t>
            </a:r>
            <a:endParaRPr lang="en-GB" dirty="0">
              <a:solidFill>
                <a:schemeClr val="bg1"/>
              </a:solidFill>
            </a:endParaRPr>
          </a:p>
          <a:p>
            <a:r>
              <a:rPr lang="en-GB" dirty="0">
                <a:solidFill>
                  <a:schemeClr val="bg1"/>
                </a:solidFill>
              </a:rPr>
              <a:t>Number of alerting devices: </a:t>
            </a:r>
            <a:r>
              <a:rPr lang="en-GB" sz="2800" dirty="0">
                <a:solidFill>
                  <a:schemeClr val="bg1"/>
                </a:solidFill>
              </a:rPr>
              <a:t>         	100,694</a:t>
            </a:r>
          </a:p>
        </p:txBody>
      </p:sp>
      <p:sp>
        <p:nvSpPr>
          <p:cNvPr id="20" name="Slide Number Placeholder 3">
            <a:extLst>
              <a:ext uri="{FF2B5EF4-FFF2-40B4-BE49-F238E27FC236}">
                <a16:creationId xmlns:a16="http://schemas.microsoft.com/office/drawing/2014/main" id="{D1789EF4-93FA-4BC0-8D36-D0008DD47350}"/>
              </a:ext>
            </a:extLst>
          </p:cNvPr>
          <p:cNvSpPr txBox="1">
            <a:spLocks/>
          </p:cNvSpPr>
          <p:nvPr/>
        </p:nvSpPr>
        <p:spPr>
          <a:xfrm>
            <a:off x="11100329" y="6390057"/>
            <a:ext cx="770951" cy="192287"/>
          </a:xfrm>
          <a:prstGeom prst="rect">
            <a:avLst/>
          </a:prstGeom>
        </p:spPr>
        <p:txBody>
          <a:bodyPr vert="horz" lIns="0" tIns="0" rIns="0" bIns="0" rtlCol="0" anchor="ctr" anchorCtr="0"/>
          <a:lstStyle>
            <a:defPPr>
              <a:defRPr lang="en-US"/>
            </a:defPPr>
            <a:lvl1pPr marL="0" algn="r" defTabSz="914400" rtl="0" eaLnBrk="1" latinLnBrk="0" hangingPunct="1">
              <a:defRPr sz="1333" b="1" i="0" kern="1200">
                <a:solidFill>
                  <a:schemeClr val="tx2"/>
                </a:solidFill>
                <a:latin typeface="Arial Bold"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D558541-60C9-42A2-8392-FF12533A6B7A}" type="slidenum">
              <a:rPr kumimoji="0" lang="en-US" sz="1200" b="1" i="0" u="none" strike="noStrike" kern="1200" cap="none" spc="0" normalizeH="0" baseline="0" noProof="0" smtClean="0">
                <a:ln>
                  <a:noFill/>
                </a:ln>
                <a:solidFill>
                  <a:srgbClr val="919191"/>
                </a:solidFill>
                <a:effectLst/>
                <a:uLnTx/>
                <a:uFillTx/>
                <a:latin typeface="Arial Rounded MT Bold" panose="020F07040305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1" i="0" u="none" strike="noStrike" kern="1200" cap="none" spc="0" normalizeH="0" baseline="0" noProof="0" dirty="0">
              <a:ln>
                <a:noFill/>
              </a:ln>
              <a:solidFill>
                <a:srgbClr val="919191"/>
              </a:solidFill>
              <a:effectLst/>
              <a:uLnTx/>
              <a:uFillTx/>
              <a:latin typeface="Arial Rounded MT Bold" panose="020F0704030504030204" pitchFamily="34" charset="0"/>
              <a:ea typeface="+mn-ea"/>
              <a:cs typeface="+mn-cs"/>
            </a:endParaRPr>
          </a:p>
        </p:txBody>
      </p:sp>
    </p:spTree>
    <p:extLst>
      <p:ext uri="{BB962C8B-B14F-4D97-AF65-F5344CB8AC3E}">
        <p14:creationId xmlns:p14="http://schemas.microsoft.com/office/powerpoint/2010/main" val="28695107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144621"/>
            <a:ext cx="12192000" cy="1021879"/>
          </a:xfrm>
          <a:prstGeom prst="rect">
            <a:avLst/>
          </a:prstGeom>
          <a:solidFill>
            <a:srgbClr val="1B11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1" name="Title 3">
            <a:extLst>
              <a:ext uri="{FF2B5EF4-FFF2-40B4-BE49-F238E27FC236}">
                <a16:creationId xmlns:a16="http://schemas.microsoft.com/office/drawing/2014/main" id="{AAAA2A5F-25B0-46B8-84D5-1F1DEC0A7FD1}"/>
              </a:ext>
            </a:extLst>
          </p:cNvPr>
          <p:cNvSpPr txBox="1">
            <a:spLocks/>
          </p:cNvSpPr>
          <p:nvPr/>
        </p:nvSpPr>
        <p:spPr>
          <a:xfrm>
            <a:off x="1291069" y="481146"/>
            <a:ext cx="8538731" cy="495787"/>
          </a:xfrm>
          <a:prstGeom prst="rect">
            <a:avLst/>
          </a:prstGeom>
        </p:spPr>
        <p:txBody>
          <a:bodyPr vert="horz" wrap="square" lIns="0" tIns="0" rIns="0" bIns="0" rtlCol="0" anchor="t" anchorCtr="0">
            <a:noAutofit/>
          </a:bodyPr>
          <a:lstStyle>
            <a:lvl1pPr algn="l" defTabSz="457200" rtl="0" eaLnBrk="1" latinLnBrk="0" hangingPunct="1">
              <a:spcBef>
                <a:spcPct val="0"/>
              </a:spcBef>
              <a:buNone/>
              <a:defRPr sz="3200" kern="1200" cap="none" baseline="0">
                <a:solidFill>
                  <a:schemeClr val="tx1"/>
                </a:solidFill>
                <a:latin typeface="Arial Rounded MT Bold" panose="020F0704030504030204" pitchFamily="34" charset="0"/>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3200" b="0" i="0" u="none" strike="noStrike" kern="1200" cap="none" spc="0" normalizeH="0" baseline="0" noProof="0" dirty="0">
              <a:ln>
                <a:noFill/>
              </a:ln>
              <a:solidFill>
                <a:srgbClr val="FFFFFF"/>
              </a:solidFill>
              <a:effectLst/>
              <a:uLnTx/>
              <a:uFillTx/>
              <a:latin typeface="Arial Rounded MT Bold" panose="020F0704030504030204" pitchFamily="34" charset="0"/>
              <a:ea typeface="+mj-ea"/>
              <a:cs typeface="Arial"/>
            </a:endParaRPr>
          </a:p>
        </p:txBody>
      </p:sp>
      <p:sp>
        <p:nvSpPr>
          <p:cNvPr id="10" name="TextBox 9">
            <a:extLst>
              <a:ext uri="{FF2B5EF4-FFF2-40B4-BE49-F238E27FC236}">
                <a16:creationId xmlns:a16="http://schemas.microsoft.com/office/drawing/2014/main" id="{40497FA1-C42A-4C2D-8BBC-079EFB00E9E4}"/>
              </a:ext>
            </a:extLst>
          </p:cNvPr>
          <p:cNvSpPr txBox="1"/>
          <p:nvPr/>
        </p:nvSpPr>
        <p:spPr>
          <a:xfrm>
            <a:off x="6901542" y="916105"/>
            <a:ext cx="4609322" cy="1449371"/>
          </a:xfrm>
          <a:prstGeom prst="rect">
            <a:avLst/>
          </a:prstGeom>
        </p:spPr>
        <p:txBody>
          <a:bodyPr vert="horz" wrap="square" lIns="0" tIns="0" rIns="0" bIns="0" rtlCol="0">
            <a:noAutofit/>
          </a:bodyPr>
          <a:lstStyle/>
          <a:p>
            <a:endParaRPr lang="en-GB" dirty="0"/>
          </a:p>
        </p:txBody>
      </p:sp>
      <p:sp>
        <p:nvSpPr>
          <p:cNvPr id="8" name="Title 3">
            <a:extLst>
              <a:ext uri="{FF2B5EF4-FFF2-40B4-BE49-F238E27FC236}">
                <a16:creationId xmlns:a16="http://schemas.microsoft.com/office/drawing/2014/main" id="{C6A177B1-A63A-4929-9335-E0196B6B299D}"/>
              </a:ext>
            </a:extLst>
          </p:cNvPr>
          <p:cNvSpPr txBox="1">
            <a:spLocks/>
          </p:cNvSpPr>
          <p:nvPr/>
        </p:nvSpPr>
        <p:spPr>
          <a:xfrm>
            <a:off x="1300006" y="480012"/>
            <a:ext cx="8538731" cy="495787"/>
          </a:xfrm>
          <a:prstGeom prst="rect">
            <a:avLst/>
          </a:prstGeom>
        </p:spPr>
        <p:txBody>
          <a:bodyPr vert="horz" wrap="square" lIns="0" tIns="0" rIns="0" bIns="0" rtlCol="0" anchor="t" anchorCtr="0">
            <a:noAutofit/>
          </a:bodyPr>
          <a:lstStyle>
            <a:lvl1pPr algn="l" defTabSz="457200" rtl="0" eaLnBrk="1" latinLnBrk="0" hangingPunct="1">
              <a:spcBef>
                <a:spcPct val="0"/>
              </a:spcBef>
              <a:buNone/>
              <a:defRPr sz="3200" kern="1200" cap="none" baseline="0">
                <a:solidFill>
                  <a:schemeClr val="tx1"/>
                </a:solidFill>
                <a:latin typeface="Arial Rounded MT Bold" panose="020F0704030504030204" pitchFamily="34" charset="0"/>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dirty="0">
                <a:solidFill>
                  <a:schemeClr val="bg1"/>
                </a:solidFill>
              </a:rPr>
              <a:t>8014/8015 Alert Volume</a:t>
            </a:r>
            <a:endParaRPr kumimoji="0" lang="en-GB" b="0" i="0" u="none" strike="noStrike" kern="1200" cap="none" spc="0" normalizeH="0" baseline="0" noProof="0" dirty="0">
              <a:ln>
                <a:noFill/>
              </a:ln>
              <a:solidFill>
                <a:schemeClr val="bg1"/>
              </a:solidFill>
              <a:effectLst/>
              <a:uLnTx/>
              <a:uFillTx/>
              <a:latin typeface="Arial Rounded MT Bold" panose="020F0704030504030204" pitchFamily="34" charset="0"/>
              <a:ea typeface="+mj-ea"/>
              <a:cs typeface="Arial"/>
            </a:endParaRPr>
          </a:p>
        </p:txBody>
      </p:sp>
      <p:sp>
        <p:nvSpPr>
          <p:cNvPr id="12" name="Text Placeholder 5">
            <a:extLst>
              <a:ext uri="{FF2B5EF4-FFF2-40B4-BE49-F238E27FC236}">
                <a16:creationId xmlns:a16="http://schemas.microsoft.com/office/drawing/2014/main" id="{C4DB0177-533E-4A69-9E71-974643C845F3}"/>
              </a:ext>
            </a:extLst>
          </p:cNvPr>
          <p:cNvSpPr txBox="1">
            <a:spLocks/>
          </p:cNvSpPr>
          <p:nvPr/>
        </p:nvSpPr>
        <p:spPr>
          <a:xfrm>
            <a:off x="4909053" y="6597994"/>
            <a:ext cx="6567488" cy="279367"/>
          </a:xfrm>
          <a:prstGeom prst="rect">
            <a:avLst/>
          </a:prstGeom>
        </p:spPr>
        <p:txBody>
          <a:bodyPr vert="horz" lIns="0" tIns="0" rIns="0" bIns="0" rtlCol="0">
            <a:noAutofit/>
          </a:bodyPr>
          <a:lstStyle>
            <a:lvl1pPr marL="0" indent="0" algn="l" defTabSz="1734634" rtl="0" eaLnBrk="1" latinLnBrk="0" hangingPunct="1">
              <a:lnSpc>
                <a:spcPct val="90000"/>
              </a:lnSpc>
              <a:spcBef>
                <a:spcPts val="800"/>
              </a:spcBef>
              <a:buFont typeface="Arial" charset="0"/>
              <a:buNone/>
              <a:defRPr sz="2133" b="1" i="0" kern="1200" cap="none" baseline="0">
                <a:solidFill>
                  <a:schemeClr val="tx1"/>
                </a:solidFill>
                <a:latin typeface="Arial Bold" charset="0"/>
                <a:ea typeface="Arial Black" charset="0"/>
                <a:cs typeface="Arial Black" charset="0"/>
              </a:defRPr>
            </a:lvl1pPr>
            <a:lvl2pPr marL="182875" indent="-182875" algn="l" defTabSz="1734634" rtl="0" eaLnBrk="1" latinLnBrk="0" hangingPunct="1">
              <a:lnSpc>
                <a:spcPct val="90000"/>
              </a:lnSpc>
              <a:spcBef>
                <a:spcPts val="800"/>
              </a:spcBef>
              <a:buFont typeface="Arial" charset="0"/>
              <a:buChar char="•"/>
              <a:defRPr sz="2133" b="1" i="0" kern="1200" cap="none" baseline="0">
                <a:solidFill>
                  <a:schemeClr val="tx1"/>
                </a:solidFill>
                <a:latin typeface="Arial Bold" charset="0"/>
                <a:ea typeface="Arial Black" charset="0"/>
                <a:cs typeface="Arial Black" charset="0"/>
              </a:defRPr>
            </a:lvl2pPr>
            <a:lvl3pPr marL="365751" indent="-182875" algn="l" defTabSz="1734634" rtl="0" eaLnBrk="1" latinLnBrk="0" hangingPunct="1">
              <a:lnSpc>
                <a:spcPct val="90000"/>
              </a:lnSpc>
              <a:spcBef>
                <a:spcPts val="800"/>
              </a:spcBef>
              <a:buFont typeface="Arial" charset="0"/>
              <a:buChar char="•"/>
              <a:defRPr sz="2133" b="1" i="0" kern="1200" cap="none" baseline="0">
                <a:solidFill>
                  <a:schemeClr val="tx1"/>
                </a:solidFill>
                <a:latin typeface="Arial Bold" charset="0"/>
                <a:ea typeface="Arial Black" charset="0"/>
                <a:cs typeface="Arial Black" charset="0"/>
              </a:defRPr>
            </a:lvl3pPr>
            <a:lvl4pPr marL="0" indent="0" algn="l" defTabSz="1734634" rtl="0" eaLnBrk="1" latinLnBrk="0" hangingPunct="1">
              <a:lnSpc>
                <a:spcPct val="90000"/>
              </a:lnSpc>
              <a:spcBef>
                <a:spcPts val="800"/>
              </a:spcBef>
              <a:buFont typeface="Arial" charset="0"/>
              <a:buNone/>
              <a:defRPr sz="2133" b="1" i="0" kern="1200" cap="none" baseline="0">
                <a:solidFill>
                  <a:schemeClr val="tx2"/>
                </a:solidFill>
                <a:latin typeface="Arial Bold" charset="0"/>
                <a:ea typeface="Arial Black" charset="0"/>
                <a:cs typeface="Arial Black" charset="0"/>
              </a:defRPr>
            </a:lvl4pPr>
            <a:lvl5pPr marL="182875" indent="-182875" algn="l" defTabSz="1734634" rtl="0" eaLnBrk="1" latinLnBrk="0" hangingPunct="1">
              <a:lnSpc>
                <a:spcPct val="90000"/>
              </a:lnSpc>
              <a:spcBef>
                <a:spcPts val="800"/>
              </a:spcBef>
              <a:buFont typeface="Arial" charset="0"/>
              <a:buChar char="•"/>
              <a:defRPr sz="2133" b="1" i="0" kern="1200" cap="none" baseline="0">
                <a:solidFill>
                  <a:schemeClr val="tx2"/>
                </a:solidFill>
                <a:latin typeface="Arial Bold" charset="0"/>
                <a:ea typeface="Arial Black" charset="0"/>
                <a:cs typeface="Arial Black" charset="0"/>
              </a:defRPr>
            </a:lvl5pPr>
            <a:lvl6pPr marL="365751" indent="-182875" algn="l" defTabSz="1734634" rtl="0" eaLnBrk="1" latinLnBrk="0" hangingPunct="1">
              <a:lnSpc>
                <a:spcPct val="90000"/>
              </a:lnSpc>
              <a:spcBef>
                <a:spcPts val="800"/>
              </a:spcBef>
              <a:buFont typeface="Arial" charset="0"/>
              <a:buChar char="•"/>
              <a:defRPr sz="2133" b="1" i="0" kern="1200" cap="none" baseline="0">
                <a:solidFill>
                  <a:schemeClr val="tx2"/>
                </a:solidFill>
                <a:latin typeface="Arial Bold" charset="0"/>
                <a:ea typeface="Arial Bold" charset="0"/>
                <a:cs typeface="Arial Bold" charset="0"/>
              </a:defRPr>
            </a:lvl6pPr>
            <a:lvl7pPr marL="0" indent="0" algn="l" defTabSz="1734634" rtl="0" eaLnBrk="1" latinLnBrk="0" hangingPunct="1">
              <a:lnSpc>
                <a:spcPct val="90000"/>
              </a:lnSpc>
              <a:spcBef>
                <a:spcPts val="800"/>
              </a:spcBef>
              <a:buFont typeface="Arial" charset="0"/>
              <a:buNone/>
              <a:defRPr sz="1867" b="1" i="0" kern="1200" cap="none" baseline="0">
                <a:solidFill>
                  <a:schemeClr val="tx1"/>
                </a:solidFill>
                <a:latin typeface="Arial Bold" charset="0"/>
                <a:ea typeface="Arial Bold" charset="0"/>
                <a:cs typeface="Arial Bold" charset="0"/>
              </a:defRPr>
            </a:lvl7pPr>
            <a:lvl8pPr marL="182875" indent="-182875" algn="l" defTabSz="1734634" rtl="0" eaLnBrk="1" latinLnBrk="0" hangingPunct="1">
              <a:lnSpc>
                <a:spcPct val="90000"/>
              </a:lnSpc>
              <a:spcBef>
                <a:spcPts val="800"/>
              </a:spcBef>
              <a:buFont typeface="Arial" charset="0"/>
              <a:buChar char="•"/>
              <a:defRPr sz="1867" b="1" i="0" kern="1200" cap="none" baseline="0">
                <a:solidFill>
                  <a:schemeClr val="tx1"/>
                </a:solidFill>
                <a:latin typeface="Arial Bold" charset="0"/>
                <a:ea typeface="Arial Bold" charset="0"/>
                <a:cs typeface="Arial Bold" charset="0"/>
              </a:defRPr>
            </a:lvl8pPr>
            <a:lvl9pPr marL="365751" indent="-182875" algn="l" defTabSz="1734634" rtl="0" eaLnBrk="1" latinLnBrk="0" hangingPunct="1">
              <a:lnSpc>
                <a:spcPct val="90000"/>
              </a:lnSpc>
              <a:spcBef>
                <a:spcPts val="800"/>
              </a:spcBef>
              <a:buFont typeface="Arial" charset="0"/>
              <a:buChar char="•"/>
              <a:defRPr sz="1867" b="1" i="0" kern="1200" cap="none" baseline="0">
                <a:solidFill>
                  <a:schemeClr val="tx1"/>
                </a:solidFill>
                <a:latin typeface="Arial Bold" charset="0"/>
                <a:ea typeface="Arial Black" charset="0"/>
                <a:cs typeface="Arial Black" charset="0"/>
              </a:defRPr>
            </a:lvl9pPr>
          </a:lstStyle>
          <a:p>
            <a:pPr lvl="0" algn="r">
              <a:defRPr/>
            </a:pPr>
            <a:r>
              <a:rPr lang="en-GB" sz="1200" b="0" dirty="0">
                <a:solidFill>
                  <a:srgbClr val="899286"/>
                </a:solidFill>
                <a:latin typeface="Arial Rounded MT Bold" panose="020F0704030504030204" pitchFamily="34" charset="0"/>
                <a:cs typeface="Arial Rounded MT Bold"/>
              </a:rPr>
              <a:t>28 Oct 2019 </a:t>
            </a:r>
            <a:r>
              <a:rPr kumimoji="0" lang="en-GB" sz="1200" b="0" i="0" u="none" strike="noStrike" kern="1200" cap="none" spc="0" normalizeH="0" baseline="0" noProof="0" dirty="0">
                <a:ln>
                  <a:noFill/>
                </a:ln>
                <a:solidFill>
                  <a:srgbClr val="899286"/>
                </a:solidFill>
                <a:effectLst/>
                <a:uLnTx/>
                <a:uFillTx/>
                <a:latin typeface="Arial Rounded MT Bold" panose="020F0704030504030204" pitchFamily="34" charset="0"/>
                <a:cs typeface="Arial Rounded MT Bold"/>
              </a:rPr>
              <a:t>|  DCC </a:t>
            </a:r>
            <a:r>
              <a:rPr lang="en-GB" sz="1200" b="0" dirty="0">
                <a:solidFill>
                  <a:srgbClr val="899286"/>
                </a:solidFill>
                <a:latin typeface="Arial Rounded MT Bold" panose="020F0704030504030204" pitchFamily="34" charset="0"/>
                <a:cs typeface="Arial Rounded MT Bold"/>
              </a:rPr>
              <a:t>Controlled – SEC Parties</a:t>
            </a:r>
            <a:endParaRPr kumimoji="0" lang="en-GB" sz="1200" b="0" i="0" u="none" strike="noStrike" kern="1200" cap="none" spc="0" normalizeH="0" baseline="0" noProof="0" dirty="0">
              <a:ln>
                <a:noFill/>
              </a:ln>
              <a:solidFill>
                <a:srgbClr val="899286"/>
              </a:solidFill>
              <a:effectLst/>
              <a:uLnTx/>
              <a:uFillTx/>
              <a:latin typeface="Arial Rounded MT Bold" panose="020F0704030504030204" pitchFamily="34" charset="0"/>
              <a:cs typeface="Arial Rounded MT Bold"/>
            </a:endParaRPr>
          </a:p>
          <a:p>
            <a:pPr marL="0" marR="0" lvl="0" indent="0" algn="l" defTabSz="1734634" rtl="0" eaLnBrk="1" fontAlgn="auto" latinLnBrk="0" hangingPunct="1">
              <a:lnSpc>
                <a:spcPct val="90000"/>
              </a:lnSpc>
              <a:spcBef>
                <a:spcPts val="800"/>
              </a:spcBef>
              <a:spcAft>
                <a:spcPts val="0"/>
              </a:spcAft>
              <a:buClrTx/>
              <a:buSzTx/>
              <a:buFont typeface="Arial" charset="0"/>
              <a:buNone/>
              <a:tabLst/>
              <a:defRPr/>
            </a:pPr>
            <a:endParaRPr kumimoji="0" lang="en-GB" sz="1400" b="1" i="0" u="none" strike="noStrike" kern="1200" cap="none" spc="0" normalizeH="0" baseline="0" noProof="0" dirty="0">
              <a:ln>
                <a:noFill/>
              </a:ln>
              <a:solidFill>
                <a:srgbClr val="899286"/>
              </a:solidFill>
              <a:effectLst/>
              <a:uLnTx/>
              <a:uFillTx/>
              <a:latin typeface="Arial Rounded MT Bold" panose="020F0704030504030204" pitchFamily="34" charset="0"/>
            </a:endParaRPr>
          </a:p>
        </p:txBody>
      </p:sp>
      <p:sp>
        <p:nvSpPr>
          <p:cNvPr id="16" name="TextBox 15">
            <a:extLst>
              <a:ext uri="{FF2B5EF4-FFF2-40B4-BE49-F238E27FC236}">
                <a16:creationId xmlns:a16="http://schemas.microsoft.com/office/drawing/2014/main" id="{4DF6200F-E041-46C9-8F31-A073F5CE5281}"/>
              </a:ext>
            </a:extLst>
          </p:cNvPr>
          <p:cNvSpPr txBox="1"/>
          <p:nvPr/>
        </p:nvSpPr>
        <p:spPr>
          <a:xfrm>
            <a:off x="8942821" y="1243465"/>
            <a:ext cx="1720469" cy="923330"/>
          </a:xfrm>
          <a:prstGeom prst="rect">
            <a:avLst/>
          </a:prstGeom>
          <a:solidFill>
            <a:srgbClr val="FFFF00"/>
          </a:solidFill>
          <a:ln>
            <a:solidFill>
              <a:schemeClr val="tx1"/>
            </a:solidFill>
          </a:ln>
        </p:spPr>
        <p:txBody>
          <a:bodyPr wrap="square" rtlCol="0">
            <a:spAutoFit/>
          </a:bodyPr>
          <a:lstStyle/>
          <a:p>
            <a:r>
              <a:rPr lang="en-GB" dirty="0"/>
              <a:t>DNOs started to suppress alerts</a:t>
            </a:r>
          </a:p>
          <a:p>
            <a:r>
              <a:rPr lang="en-GB" dirty="0"/>
              <a:t>on devices</a:t>
            </a:r>
          </a:p>
        </p:txBody>
      </p:sp>
      <p:cxnSp>
        <p:nvCxnSpPr>
          <p:cNvPr id="4" name="Straight Arrow Connector 3">
            <a:extLst>
              <a:ext uri="{FF2B5EF4-FFF2-40B4-BE49-F238E27FC236}">
                <a16:creationId xmlns:a16="http://schemas.microsoft.com/office/drawing/2014/main" id="{16D2EAC5-AF10-408C-88C4-3ECE146A0C83}"/>
              </a:ext>
            </a:extLst>
          </p:cNvPr>
          <p:cNvCxnSpPr>
            <a:cxnSpLocks/>
          </p:cNvCxnSpPr>
          <p:nvPr/>
        </p:nvCxnSpPr>
        <p:spPr>
          <a:xfrm flipH="1">
            <a:off x="7608193" y="1705130"/>
            <a:ext cx="1334628" cy="224111"/>
          </a:xfrm>
          <a:prstGeom prst="straightConnector1">
            <a:avLst/>
          </a:prstGeom>
          <a:ln>
            <a:tailEnd type="triangle" w="lg" len="med"/>
          </a:ln>
        </p:spPr>
        <p:style>
          <a:lnRef idx="1">
            <a:schemeClr val="accent1"/>
          </a:lnRef>
          <a:fillRef idx="0">
            <a:schemeClr val="accent1"/>
          </a:fillRef>
          <a:effectRef idx="0">
            <a:schemeClr val="accent1"/>
          </a:effectRef>
          <a:fontRef idx="minor">
            <a:schemeClr val="tx1"/>
          </a:fontRef>
        </p:style>
      </p:cxnSp>
      <p:graphicFrame>
        <p:nvGraphicFramePr>
          <p:cNvPr id="13" name="Chart 12">
            <a:extLst>
              <a:ext uri="{FF2B5EF4-FFF2-40B4-BE49-F238E27FC236}">
                <a16:creationId xmlns:a16="http://schemas.microsoft.com/office/drawing/2014/main" id="{A3C6619E-A0ED-438E-B811-FAE0B637DFC6}"/>
              </a:ext>
            </a:extLst>
          </p:cNvPr>
          <p:cNvGraphicFramePr>
            <a:graphicFrameLocks noGrp="1"/>
          </p:cNvGraphicFramePr>
          <p:nvPr>
            <p:extLst>
              <p:ext uri="{D42A27DB-BD31-4B8C-83A1-F6EECF244321}">
                <p14:modId xmlns:p14="http://schemas.microsoft.com/office/powerpoint/2010/main" val="4060248903"/>
              </p:ext>
            </p:extLst>
          </p:nvPr>
        </p:nvGraphicFramePr>
        <p:xfrm>
          <a:off x="964911" y="1109609"/>
          <a:ext cx="9925695" cy="5034337"/>
        </p:xfrm>
        <a:graphic>
          <a:graphicData uri="http://schemas.openxmlformats.org/drawingml/2006/chart">
            <c:chart xmlns:c="http://schemas.openxmlformats.org/drawingml/2006/chart" xmlns:r="http://schemas.openxmlformats.org/officeDocument/2006/relationships" r:id="rId2"/>
          </a:graphicData>
        </a:graphic>
      </p:graphicFrame>
      <p:sp>
        <p:nvSpPr>
          <p:cNvPr id="15" name="Slide Number Placeholder 3">
            <a:extLst>
              <a:ext uri="{FF2B5EF4-FFF2-40B4-BE49-F238E27FC236}">
                <a16:creationId xmlns:a16="http://schemas.microsoft.com/office/drawing/2014/main" id="{5FE84F3A-8FFF-46B2-950A-98EFDA0F999D}"/>
              </a:ext>
            </a:extLst>
          </p:cNvPr>
          <p:cNvSpPr txBox="1">
            <a:spLocks/>
          </p:cNvSpPr>
          <p:nvPr/>
        </p:nvSpPr>
        <p:spPr>
          <a:xfrm>
            <a:off x="11100329" y="6390057"/>
            <a:ext cx="770951" cy="192287"/>
          </a:xfrm>
          <a:prstGeom prst="rect">
            <a:avLst/>
          </a:prstGeom>
        </p:spPr>
        <p:txBody>
          <a:bodyPr vert="horz" lIns="0" tIns="0" rIns="0" bIns="0" rtlCol="0" anchor="ctr" anchorCtr="0"/>
          <a:lstStyle>
            <a:defPPr>
              <a:defRPr lang="en-US"/>
            </a:defPPr>
            <a:lvl1pPr marL="0" algn="r" defTabSz="914400" rtl="0" eaLnBrk="1" latinLnBrk="0" hangingPunct="1">
              <a:defRPr sz="1333" b="1" i="0" kern="1200">
                <a:solidFill>
                  <a:schemeClr val="tx2"/>
                </a:solidFill>
                <a:latin typeface="Arial Bold"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D558541-60C9-42A2-8392-FF12533A6B7A}" type="slidenum">
              <a:rPr kumimoji="0" lang="en-US" sz="1200" b="1" i="0" u="none" strike="noStrike" kern="1200" cap="none" spc="0" normalizeH="0" baseline="0" noProof="0" smtClean="0">
                <a:ln>
                  <a:noFill/>
                </a:ln>
                <a:solidFill>
                  <a:srgbClr val="919191"/>
                </a:solidFill>
                <a:effectLst/>
                <a:uLnTx/>
                <a:uFillTx/>
                <a:latin typeface="Arial Rounded MT Bold" panose="020F07040305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1" i="0" u="none" strike="noStrike" kern="1200" cap="none" spc="0" normalizeH="0" baseline="0" noProof="0" dirty="0">
              <a:ln>
                <a:noFill/>
              </a:ln>
              <a:solidFill>
                <a:srgbClr val="919191"/>
              </a:solidFill>
              <a:effectLst/>
              <a:uLnTx/>
              <a:uFillTx/>
              <a:latin typeface="Arial Rounded MT Bold" panose="020F0704030504030204" pitchFamily="34" charset="0"/>
              <a:ea typeface="+mn-ea"/>
              <a:cs typeface="+mn-cs"/>
            </a:endParaRPr>
          </a:p>
        </p:txBody>
      </p:sp>
    </p:spTree>
    <p:extLst>
      <p:ext uri="{BB962C8B-B14F-4D97-AF65-F5344CB8AC3E}">
        <p14:creationId xmlns:p14="http://schemas.microsoft.com/office/powerpoint/2010/main" val="10847420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3">
            <a:extLst>
              <a:ext uri="{FF2B5EF4-FFF2-40B4-BE49-F238E27FC236}">
                <a16:creationId xmlns:a16="http://schemas.microsoft.com/office/drawing/2014/main" id="{E33D4366-436A-4F2B-BC41-6FDB662F5A0B}"/>
              </a:ext>
            </a:extLst>
          </p:cNvPr>
          <p:cNvSpPr txBox="1">
            <a:spLocks/>
          </p:cNvSpPr>
          <p:nvPr/>
        </p:nvSpPr>
        <p:spPr>
          <a:xfrm>
            <a:off x="11100329" y="6357749"/>
            <a:ext cx="770951" cy="192287"/>
          </a:xfrm>
          <a:prstGeom prst="rect">
            <a:avLst/>
          </a:prstGeom>
        </p:spPr>
        <p:txBody>
          <a:bodyPr vert="horz" lIns="0" tIns="0" rIns="0" bIns="0" rtlCol="0" anchor="ctr" anchorCtr="0"/>
          <a:lstStyle>
            <a:defPPr>
              <a:defRPr lang="en-US"/>
            </a:defPPr>
            <a:lvl1pPr marL="0" algn="r" defTabSz="914400" rtl="0" eaLnBrk="1" latinLnBrk="0" hangingPunct="1">
              <a:defRPr sz="1333" b="1" i="0" kern="1200">
                <a:solidFill>
                  <a:schemeClr val="tx2"/>
                </a:solidFill>
                <a:latin typeface="Arial Bold"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D558541-60C9-42A2-8392-FF12533A6B7A}" type="slidenum">
              <a:rPr kumimoji="0" lang="en-US" sz="1200" b="1" i="0" u="none" strike="noStrike" kern="1200" cap="none" spc="0" normalizeH="0" baseline="0" noProof="0" smtClean="0">
                <a:ln>
                  <a:noFill/>
                </a:ln>
                <a:solidFill>
                  <a:srgbClr val="919191"/>
                </a:solidFill>
                <a:effectLst/>
                <a:uLnTx/>
                <a:uFillTx/>
                <a:latin typeface="Arial Rounded MT Bold" panose="020F07040305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1" i="0" u="none" strike="noStrike" kern="1200" cap="none" spc="0" normalizeH="0" baseline="0" noProof="0" dirty="0">
              <a:ln>
                <a:noFill/>
              </a:ln>
              <a:solidFill>
                <a:srgbClr val="919191"/>
              </a:solidFill>
              <a:effectLst/>
              <a:uLnTx/>
              <a:uFillTx/>
              <a:latin typeface="Arial Rounded MT Bold" panose="020F0704030504030204" pitchFamily="34" charset="0"/>
              <a:ea typeface="+mn-ea"/>
              <a:cs typeface="+mn-cs"/>
            </a:endParaRPr>
          </a:p>
        </p:txBody>
      </p:sp>
      <p:sp>
        <p:nvSpPr>
          <p:cNvPr id="21" name="Title 3">
            <a:extLst>
              <a:ext uri="{FF2B5EF4-FFF2-40B4-BE49-F238E27FC236}">
                <a16:creationId xmlns:a16="http://schemas.microsoft.com/office/drawing/2014/main" id="{AAAA2A5F-25B0-46B8-84D5-1F1DEC0A7FD1}"/>
              </a:ext>
            </a:extLst>
          </p:cNvPr>
          <p:cNvSpPr txBox="1">
            <a:spLocks/>
          </p:cNvSpPr>
          <p:nvPr/>
        </p:nvSpPr>
        <p:spPr>
          <a:xfrm>
            <a:off x="1291069" y="481146"/>
            <a:ext cx="8538731" cy="495787"/>
          </a:xfrm>
          <a:prstGeom prst="rect">
            <a:avLst/>
          </a:prstGeom>
        </p:spPr>
        <p:txBody>
          <a:bodyPr vert="horz" wrap="square" lIns="0" tIns="0" rIns="0" bIns="0" rtlCol="0" anchor="t" anchorCtr="0">
            <a:noAutofit/>
          </a:bodyPr>
          <a:lstStyle>
            <a:lvl1pPr algn="l" defTabSz="457200" rtl="0" eaLnBrk="1" latinLnBrk="0" hangingPunct="1">
              <a:spcBef>
                <a:spcPct val="0"/>
              </a:spcBef>
              <a:buNone/>
              <a:defRPr sz="3200" kern="1200" cap="none" baseline="0">
                <a:solidFill>
                  <a:schemeClr val="tx1"/>
                </a:solidFill>
                <a:latin typeface="Arial Rounded MT Bold" panose="020F0704030504030204" pitchFamily="34" charset="0"/>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3200" b="0" i="0" u="none" strike="noStrike" kern="1200" cap="none" spc="0" normalizeH="0" baseline="0" noProof="0" dirty="0">
              <a:ln>
                <a:noFill/>
              </a:ln>
              <a:solidFill>
                <a:srgbClr val="FFFFFF"/>
              </a:solidFill>
              <a:effectLst/>
              <a:uLnTx/>
              <a:uFillTx/>
              <a:latin typeface="Arial Rounded MT Bold" panose="020F0704030504030204" pitchFamily="34" charset="0"/>
              <a:ea typeface="+mj-ea"/>
              <a:cs typeface="Arial"/>
            </a:endParaRPr>
          </a:p>
        </p:txBody>
      </p:sp>
      <p:sp>
        <p:nvSpPr>
          <p:cNvPr id="2" name="Rectangle 1">
            <a:extLst>
              <a:ext uri="{FF2B5EF4-FFF2-40B4-BE49-F238E27FC236}">
                <a16:creationId xmlns:a16="http://schemas.microsoft.com/office/drawing/2014/main" id="{238E8245-0184-460C-B5E4-4E85E164CBE3}"/>
              </a:ext>
            </a:extLst>
          </p:cNvPr>
          <p:cNvSpPr/>
          <p:nvPr/>
        </p:nvSpPr>
        <p:spPr>
          <a:xfrm>
            <a:off x="407827" y="729039"/>
            <a:ext cx="11376345" cy="3139321"/>
          </a:xfrm>
          <a:prstGeom prst="rect">
            <a:avLst/>
          </a:prstGeom>
        </p:spPr>
        <p:txBody>
          <a:bodyPr wrap="square">
            <a:spAutoFit/>
          </a:bodyPr>
          <a:lstStyle/>
          <a:p>
            <a:r>
              <a:rPr lang="en-GB" i="1" dirty="0"/>
              <a:t>•	Given the solution in the Impact Assessment explains that the Lead Supplier is notified if a PPMID is generating Alerts, do we know who is notified for other Devices? The Incidents management system needs to clearly state which User is getting notified when a Device/Alert combination is being filtered. </a:t>
            </a:r>
          </a:p>
          <a:p>
            <a:r>
              <a:rPr lang="en-GB" dirty="0"/>
              <a:t>As noted in the first question above, the GBCS Known Remote Party Role configuration directs the alert.</a:t>
            </a:r>
          </a:p>
          <a:p>
            <a:endParaRPr lang="en-GB" i="1" dirty="0"/>
          </a:p>
          <a:p>
            <a:r>
              <a:rPr lang="en-GB" i="1" dirty="0"/>
              <a:t>•	Where ‘deadband’ has been used, is there a number written in anywhere saying how long this is? TABASC said 24 hours, but not found in Impact Assessment.</a:t>
            </a:r>
          </a:p>
          <a:p>
            <a:r>
              <a:rPr lang="en-GB" dirty="0"/>
              <a:t>The deadband functionality was proposed and introduced at a Working Group meeting, and will be fully documented in the Full Impact Assessment. The initial proposed value agreed at the Working Group was 24 hours, but this can be configured along with other parameters.</a:t>
            </a:r>
          </a:p>
          <a:p>
            <a:endParaRPr lang="en-GB" i="1" dirty="0"/>
          </a:p>
        </p:txBody>
      </p:sp>
    </p:spTree>
    <p:extLst>
      <p:ext uri="{BB962C8B-B14F-4D97-AF65-F5344CB8AC3E}">
        <p14:creationId xmlns:p14="http://schemas.microsoft.com/office/powerpoint/2010/main" val="38244245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3">
            <a:extLst>
              <a:ext uri="{FF2B5EF4-FFF2-40B4-BE49-F238E27FC236}">
                <a16:creationId xmlns:a16="http://schemas.microsoft.com/office/drawing/2014/main" id="{E33D4366-436A-4F2B-BC41-6FDB662F5A0B}"/>
              </a:ext>
            </a:extLst>
          </p:cNvPr>
          <p:cNvSpPr txBox="1">
            <a:spLocks/>
          </p:cNvSpPr>
          <p:nvPr/>
        </p:nvSpPr>
        <p:spPr>
          <a:xfrm>
            <a:off x="11100329" y="6357749"/>
            <a:ext cx="770951" cy="192287"/>
          </a:xfrm>
          <a:prstGeom prst="rect">
            <a:avLst/>
          </a:prstGeom>
        </p:spPr>
        <p:txBody>
          <a:bodyPr vert="horz" lIns="0" tIns="0" rIns="0" bIns="0" rtlCol="0" anchor="ctr" anchorCtr="0"/>
          <a:lstStyle>
            <a:defPPr>
              <a:defRPr lang="en-US"/>
            </a:defPPr>
            <a:lvl1pPr marL="0" algn="r" defTabSz="914400" rtl="0" eaLnBrk="1" latinLnBrk="0" hangingPunct="1">
              <a:defRPr sz="1333" b="1" i="0" kern="1200">
                <a:solidFill>
                  <a:schemeClr val="tx2"/>
                </a:solidFill>
                <a:latin typeface="Arial Bold"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D558541-60C9-42A2-8392-FF12533A6B7A}" type="slidenum">
              <a:rPr kumimoji="0" lang="en-US" sz="1200" b="1" i="0" u="none" strike="noStrike" kern="1200" cap="none" spc="0" normalizeH="0" baseline="0" noProof="0" smtClean="0">
                <a:ln>
                  <a:noFill/>
                </a:ln>
                <a:solidFill>
                  <a:srgbClr val="919191"/>
                </a:solidFill>
                <a:effectLst/>
                <a:uLnTx/>
                <a:uFillTx/>
                <a:latin typeface="Arial Rounded MT Bold" panose="020F07040305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1" i="0" u="none" strike="noStrike" kern="1200" cap="none" spc="0" normalizeH="0" baseline="0" noProof="0" dirty="0">
              <a:ln>
                <a:noFill/>
              </a:ln>
              <a:solidFill>
                <a:srgbClr val="919191"/>
              </a:solidFill>
              <a:effectLst/>
              <a:uLnTx/>
              <a:uFillTx/>
              <a:latin typeface="Arial Rounded MT Bold" panose="020F0704030504030204" pitchFamily="34" charset="0"/>
              <a:ea typeface="+mn-ea"/>
              <a:cs typeface="+mn-cs"/>
            </a:endParaRPr>
          </a:p>
        </p:txBody>
      </p:sp>
      <p:sp>
        <p:nvSpPr>
          <p:cNvPr id="21" name="Title 3">
            <a:extLst>
              <a:ext uri="{FF2B5EF4-FFF2-40B4-BE49-F238E27FC236}">
                <a16:creationId xmlns:a16="http://schemas.microsoft.com/office/drawing/2014/main" id="{AAAA2A5F-25B0-46B8-84D5-1F1DEC0A7FD1}"/>
              </a:ext>
            </a:extLst>
          </p:cNvPr>
          <p:cNvSpPr txBox="1">
            <a:spLocks/>
          </p:cNvSpPr>
          <p:nvPr/>
        </p:nvSpPr>
        <p:spPr>
          <a:xfrm>
            <a:off x="1291069" y="481146"/>
            <a:ext cx="8538731" cy="495787"/>
          </a:xfrm>
          <a:prstGeom prst="rect">
            <a:avLst/>
          </a:prstGeom>
        </p:spPr>
        <p:txBody>
          <a:bodyPr vert="horz" wrap="square" lIns="0" tIns="0" rIns="0" bIns="0" rtlCol="0" anchor="t" anchorCtr="0">
            <a:noAutofit/>
          </a:bodyPr>
          <a:lstStyle>
            <a:lvl1pPr algn="l" defTabSz="457200" rtl="0" eaLnBrk="1" latinLnBrk="0" hangingPunct="1">
              <a:spcBef>
                <a:spcPct val="0"/>
              </a:spcBef>
              <a:buNone/>
              <a:defRPr sz="3200" kern="1200" cap="none" baseline="0">
                <a:solidFill>
                  <a:schemeClr val="tx1"/>
                </a:solidFill>
                <a:latin typeface="Arial Rounded MT Bold" panose="020F0704030504030204" pitchFamily="34" charset="0"/>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3200" b="0" i="0" u="none" strike="noStrike" kern="1200" cap="none" spc="0" normalizeH="0" baseline="0" noProof="0" dirty="0">
              <a:ln>
                <a:noFill/>
              </a:ln>
              <a:solidFill>
                <a:srgbClr val="FFFFFF"/>
              </a:solidFill>
              <a:effectLst/>
              <a:uLnTx/>
              <a:uFillTx/>
              <a:latin typeface="Arial Rounded MT Bold" panose="020F0704030504030204" pitchFamily="34" charset="0"/>
              <a:ea typeface="+mj-ea"/>
              <a:cs typeface="Arial"/>
            </a:endParaRPr>
          </a:p>
        </p:txBody>
      </p:sp>
      <p:sp>
        <p:nvSpPr>
          <p:cNvPr id="2" name="Rectangle 1">
            <a:extLst>
              <a:ext uri="{FF2B5EF4-FFF2-40B4-BE49-F238E27FC236}">
                <a16:creationId xmlns:a16="http://schemas.microsoft.com/office/drawing/2014/main" id="{238E8245-0184-460C-B5E4-4E85E164CBE3}"/>
              </a:ext>
            </a:extLst>
          </p:cNvPr>
          <p:cNvSpPr/>
          <p:nvPr/>
        </p:nvSpPr>
        <p:spPr>
          <a:xfrm>
            <a:off x="407827" y="481146"/>
            <a:ext cx="11376345" cy="3970318"/>
          </a:xfrm>
          <a:prstGeom prst="rect">
            <a:avLst/>
          </a:prstGeom>
        </p:spPr>
        <p:txBody>
          <a:bodyPr wrap="square">
            <a:spAutoFit/>
          </a:bodyPr>
          <a:lstStyle/>
          <a:p>
            <a:r>
              <a:rPr lang="en-GB" i="1" dirty="0"/>
              <a:t>•	An area of clarification needed regards the ability of the Arqiva network to process high throughput of alerts, of relevance for SECMP0062.  I suggest that you get formal feedback from Arqiva on this point.</a:t>
            </a:r>
          </a:p>
          <a:p>
            <a:endParaRPr lang="en-GB" dirty="0"/>
          </a:p>
          <a:p>
            <a:r>
              <a:rPr lang="en-GB" dirty="0"/>
              <a:t>The original forecast volumes (ISFT Profiles 1-5) all had the same Alert profile equating to approximately 1 unsolicited Alert per meter per month. That gives a profile at full roll-out of approximately 2 million Alerts per day. As of October 2019, the DCC receives almost 2 million alerts per hour for an estate of only 2.5 million meters. At scale and at the current rate, device alerts could reach 450 million device alerts per day, which would equate to being nearly 200 times greater than contracted device alert volumes.</a:t>
            </a:r>
          </a:p>
          <a:p>
            <a:endParaRPr lang="en-GB" dirty="0"/>
          </a:p>
          <a:p>
            <a:r>
              <a:rPr lang="en-GB" dirty="0"/>
              <a:t>The contracted ISFT profiles provided by DECC, were the foundation for the architecture and scale of the service. While Service Providers can scale beyond these profiles, this will add additional cost to Service Users that is neither economic or of value to them given that many of these device alerts provide no or limited additional value if they are repeatedly triggered over the course of a day.   </a:t>
            </a:r>
          </a:p>
          <a:p>
            <a:endParaRPr lang="en-GB" dirty="0"/>
          </a:p>
        </p:txBody>
      </p:sp>
    </p:spTree>
    <p:extLst>
      <p:ext uri="{BB962C8B-B14F-4D97-AF65-F5344CB8AC3E}">
        <p14:creationId xmlns:p14="http://schemas.microsoft.com/office/powerpoint/2010/main" val="25827439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A688BCE-7A5B-4AB5-8E0B-8D31A5C236FA}"/>
              </a:ext>
            </a:extLst>
          </p:cNvPr>
          <p:cNvGrpSpPr/>
          <p:nvPr/>
        </p:nvGrpSpPr>
        <p:grpSpPr>
          <a:xfrm>
            <a:off x="5565334" y="2060842"/>
            <a:ext cx="1061332" cy="1061332"/>
            <a:chOff x="5833963" y="1925371"/>
            <a:chExt cx="1061332" cy="1061332"/>
          </a:xfrm>
        </p:grpSpPr>
        <p:sp>
          <p:nvSpPr>
            <p:cNvPr id="18" name="Oval 17"/>
            <p:cNvSpPr/>
            <p:nvPr/>
          </p:nvSpPr>
          <p:spPr>
            <a:xfrm>
              <a:off x="5833963" y="1925371"/>
              <a:ext cx="1061332" cy="1061332"/>
            </a:xfrm>
            <a:prstGeom prst="ellipse">
              <a:avLst/>
            </a:prstGeom>
            <a:solidFill>
              <a:srgbClr val="1B1148"/>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dirty="0">
                <a:solidFill>
                  <a:srgbClr val="D60059"/>
                </a:solidFill>
              </a:endParaRPr>
            </a:p>
          </p:txBody>
        </p:sp>
        <p:sp>
          <p:nvSpPr>
            <p:cNvPr id="20" name="Rectangle 19">
              <a:extLst>
                <a:ext uri="{FF2B5EF4-FFF2-40B4-BE49-F238E27FC236}">
                  <a16:creationId xmlns:a16="http://schemas.microsoft.com/office/drawing/2014/main" id="{DC3D6EF1-496C-4B3F-B4F4-9E7A1540FB63}"/>
                </a:ext>
              </a:extLst>
            </p:cNvPr>
            <p:cNvSpPr/>
            <p:nvPr/>
          </p:nvSpPr>
          <p:spPr>
            <a:xfrm>
              <a:off x="5833963" y="1925371"/>
              <a:ext cx="1061332" cy="1061332"/>
            </a:xfrm>
            <a:prstGeom prst="rect">
              <a:avLst/>
            </a:prstGeom>
          </p:spPr>
          <p:txBody>
            <a:bodyPr wrap="square" lIns="0" tIns="0" rIns="0" bIns="0" anchor="ctr" anchorCtr="0">
              <a:noAutofit/>
            </a:bodyPr>
            <a:lstStyle/>
            <a:p>
              <a:pPr algn="ctr" defTabSz="361950">
                <a:lnSpc>
                  <a:spcPct val="90000"/>
                </a:lnSpc>
                <a:spcBef>
                  <a:spcPts val="100"/>
                </a:spcBef>
                <a:spcAft>
                  <a:spcPts val="600"/>
                </a:spcAft>
                <a:defRPr/>
              </a:pPr>
              <a:r>
                <a:rPr lang="en-IE" sz="4000" dirty="0">
                  <a:solidFill>
                    <a:schemeClr val="bg1"/>
                  </a:solidFill>
                  <a:latin typeface="Arial Rounded MT Bold" panose="020F0704030504030204" pitchFamily="34" charset="0"/>
                  <a:cs typeface="Arial"/>
                </a:rPr>
                <a:t>4</a:t>
              </a:r>
            </a:p>
          </p:txBody>
        </p:sp>
      </p:grpSp>
      <p:sp>
        <p:nvSpPr>
          <p:cNvPr id="15" name="Title 3">
            <a:extLst>
              <a:ext uri="{FF2B5EF4-FFF2-40B4-BE49-F238E27FC236}">
                <a16:creationId xmlns:a16="http://schemas.microsoft.com/office/drawing/2014/main" id="{775540B1-E142-4DAD-9C6B-5A646D0AF7E4}"/>
              </a:ext>
            </a:extLst>
          </p:cNvPr>
          <p:cNvSpPr txBox="1">
            <a:spLocks/>
          </p:cNvSpPr>
          <p:nvPr/>
        </p:nvSpPr>
        <p:spPr>
          <a:xfrm>
            <a:off x="0" y="3122174"/>
            <a:ext cx="12192000" cy="581650"/>
          </a:xfrm>
          <a:prstGeom prst="rect">
            <a:avLst/>
          </a:prstGeom>
        </p:spPr>
        <p:txBody>
          <a:bodyPr vert="horz" wrap="square" lIns="0" tIns="0" rIns="0" bIns="0" rtlCol="0" anchor="t" anchorCtr="0">
            <a:noAutofit/>
          </a:bodyPr>
          <a:lstStyle>
            <a:lvl1pPr algn="l" defTabSz="457200" rtl="0" eaLnBrk="1" latinLnBrk="0" hangingPunct="1">
              <a:spcBef>
                <a:spcPct val="0"/>
              </a:spcBef>
              <a:buNone/>
              <a:defRPr sz="3200" kern="1200" cap="none" baseline="0">
                <a:solidFill>
                  <a:schemeClr val="tx1"/>
                </a:solidFill>
                <a:latin typeface="Arial Rounded MT Bold" panose="020F0704030504030204" pitchFamily="34" charset="0"/>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GB" sz="4800" dirty="0">
                <a:solidFill>
                  <a:srgbClr val="1B1148"/>
                </a:solidFill>
              </a:rPr>
              <a:t>SECMP0067 Issues and Information</a:t>
            </a:r>
            <a:endParaRPr kumimoji="0" lang="en-GB" sz="4800" b="0" i="0" u="none" strike="noStrike" kern="1200" cap="none" spc="0" normalizeH="0" baseline="0" noProof="0" dirty="0">
              <a:ln>
                <a:noFill/>
              </a:ln>
              <a:solidFill>
                <a:srgbClr val="1B1148"/>
              </a:solidFill>
              <a:effectLst/>
              <a:uLnTx/>
              <a:uFillTx/>
              <a:latin typeface="Arial Rounded MT Bold" panose="020F0704030504030204" pitchFamily="34" charset="0"/>
              <a:ea typeface="+mj-ea"/>
              <a:cs typeface="Arial"/>
            </a:endParaRPr>
          </a:p>
        </p:txBody>
      </p:sp>
      <p:sp>
        <p:nvSpPr>
          <p:cNvPr id="10" name="Slide Number Placeholder 3">
            <a:extLst>
              <a:ext uri="{FF2B5EF4-FFF2-40B4-BE49-F238E27FC236}">
                <a16:creationId xmlns:a16="http://schemas.microsoft.com/office/drawing/2014/main" id="{A3C27911-8A0E-4737-AA5C-146E2F35CB26}"/>
              </a:ext>
            </a:extLst>
          </p:cNvPr>
          <p:cNvSpPr txBox="1">
            <a:spLocks/>
          </p:cNvSpPr>
          <p:nvPr/>
        </p:nvSpPr>
        <p:spPr>
          <a:xfrm>
            <a:off x="11100329" y="6390057"/>
            <a:ext cx="770951" cy="192287"/>
          </a:xfrm>
          <a:prstGeom prst="rect">
            <a:avLst/>
          </a:prstGeom>
        </p:spPr>
        <p:txBody>
          <a:bodyPr vert="horz" lIns="0" tIns="0" rIns="0" bIns="0" rtlCol="0" anchor="ctr" anchorCtr="0"/>
          <a:lstStyle>
            <a:defPPr>
              <a:defRPr lang="en-US"/>
            </a:defPPr>
            <a:lvl1pPr marL="0" algn="r" defTabSz="914400" rtl="0" eaLnBrk="1" latinLnBrk="0" hangingPunct="1">
              <a:defRPr sz="1333" b="1" i="0" kern="1200">
                <a:solidFill>
                  <a:schemeClr val="tx2"/>
                </a:solidFill>
                <a:latin typeface="Arial Bold"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D558541-60C9-42A2-8392-FF12533A6B7A}" type="slidenum">
              <a:rPr lang="en-US" sz="1200" smtClean="0">
                <a:latin typeface="Arial Rounded MT Bold" panose="020F0704030504030204" pitchFamily="34" charset="0"/>
              </a:rPr>
              <a:pPr/>
              <a:t>26</a:t>
            </a:fld>
            <a:endParaRPr lang="en-US" sz="1200" dirty="0">
              <a:latin typeface="Arial Rounded MT Bold" panose="020F0704030504030204" pitchFamily="34" charset="0"/>
            </a:endParaRPr>
          </a:p>
        </p:txBody>
      </p:sp>
    </p:spTree>
    <p:extLst>
      <p:ext uri="{BB962C8B-B14F-4D97-AF65-F5344CB8AC3E}">
        <p14:creationId xmlns:p14="http://schemas.microsoft.com/office/powerpoint/2010/main" val="2881426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12192000" cy="1021879"/>
          </a:xfrm>
          <a:prstGeom prst="rect">
            <a:avLst/>
          </a:prstGeom>
          <a:solidFill>
            <a:srgbClr val="1B11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1" name="Title 3">
            <a:extLst>
              <a:ext uri="{FF2B5EF4-FFF2-40B4-BE49-F238E27FC236}">
                <a16:creationId xmlns:a16="http://schemas.microsoft.com/office/drawing/2014/main" id="{AAAA2A5F-25B0-46B8-84D5-1F1DEC0A7FD1}"/>
              </a:ext>
            </a:extLst>
          </p:cNvPr>
          <p:cNvSpPr txBox="1">
            <a:spLocks/>
          </p:cNvSpPr>
          <p:nvPr/>
        </p:nvSpPr>
        <p:spPr>
          <a:xfrm>
            <a:off x="1291069" y="481146"/>
            <a:ext cx="8538731" cy="495787"/>
          </a:xfrm>
          <a:prstGeom prst="rect">
            <a:avLst/>
          </a:prstGeom>
        </p:spPr>
        <p:txBody>
          <a:bodyPr vert="horz" wrap="square" lIns="0" tIns="0" rIns="0" bIns="0" rtlCol="0" anchor="t" anchorCtr="0">
            <a:noAutofit/>
          </a:bodyPr>
          <a:lstStyle>
            <a:lvl1pPr algn="l" defTabSz="457200" rtl="0" eaLnBrk="1" latinLnBrk="0" hangingPunct="1">
              <a:spcBef>
                <a:spcPct val="0"/>
              </a:spcBef>
              <a:buNone/>
              <a:defRPr sz="3200" kern="1200" cap="none" baseline="0">
                <a:solidFill>
                  <a:schemeClr val="tx1"/>
                </a:solidFill>
                <a:latin typeface="Arial Rounded MT Bold" panose="020F0704030504030204" pitchFamily="34" charset="0"/>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3200" b="0" i="0" u="none" strike="noStrike" kern="1200" cap="none" spc="0" normalizeH="0" baseline="0" noProof="0" dirty="0">
              <a:ln>
                <a:noFill/>
              </a:ln>
              <a:solidFill>
                <a:srgbClr val="FFFFFF"/>
              </a:solidFill>
              <a:effectLst/>
              <a:uLnTx/>
              <a:uFillTx/>
              <a:latin typeface="Arial Rounded MT Bold" panose="020F0704030504030204" pitchFamily="34" charset="0"/>
              <a:ea typeface="+mj-ea"/>
              <a:cs typeface="Arial"/>
            </a:endParaRPr>
          </a:p>
        </p:txBody>
      </p:sp>
      <p:sp>
        <p:nvSpPr>
          <p:cNvPr id="7" name="Title 3">
            <a:extLst>
              <a:ext uri="{FF2B5EF4-FFF2-40B4-BE49-F238E27FC236}">
                <a16:creationId xmlns:a16="http://schemas.microsoft.com/office/drawing/2014/main" id="{70F330B2-368A-40B8-BCB9-3206E3F25C92}"/>
              </a:ext>
            </a:extLst>
          </p:cNvPr>
          <p:cNvSpPr txBox="1">
            <a:spLocks/>
          </p:cNvSpPr>
          <p:nvPr/>
        </p:nvSpPr>
        <p:spPr>
          <a:xfrm>
            <a:off x="1291069" y="492177"/>
            <a:ext cx="9809260" cy="495787"/>
          </a:xfrm>
          <a:prstGeom prst="rect">
            <a:avLst/>
          </a:prstGeom>
        </p:spPr>
        <p:txBody>
          <a:bodyPr vert="horz" wrap="square" lIns="0" tIns="0" rIns="0" bIns="0" rtlCol="0" anchor="t" anchorCtr="0">
            <a:noAutofit/>
          </a:bodyPr>
          <a:lstStyle>
            <a:lvl1pPr algn="l" defTabSz="457200" rtl="0" eaLnBrk="1" latinLnBrk="0" hangingPunct="1">
              <a:spcBef>
                <a:spcPct val="0"/>
              </a:spcBef>
              <a:buNone/>
              <a:defRPr sz="3200" kern="1200" cap="none" baseline="0">
                <a:solidFill>
                  <a:schemeClr val="tx1"/>
                </a:solidFill>
                <a:latin typeface="Arial Rounded MT Bold" panose="020F0704030504030204" pitchFamily="34" charset="0"/>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dirty="0">
                <a:solidFill>
                  <a:schemeClr val="bg1"/>
                </a:solidFill>
              </a:rPr>
              <a:t>SECMP0067 User Story</a:t>
            </a:r>
            <a:endParaRPr kumimoji="0" lang="en-GB" b="0" i="0" u="none" strike="noStrike" kern="1200" cap="none" spc="0" normalizeH="0" baseline="0" noProof="0" dirty="0">
              <a:ln>
                <a:noFill/>
              </a:ln>
              <a:solidFill>
                <a:schemeClr val="bg1"/>
              </a:solidFill>
              <a:effectLst/>
              <a:uLnTx/>
              <a:uFillTx/>
              <a:latin typeface="Arial Rounded MT Bold" panose="020F0704030504030204" pitchFamily="34" charset="0"/>
              <a:ea typeface="+mj-ea"/>
              <a:cs typeface="Arial"/>
            </a:endParaRPr>
          </a:p>
        </p:txBody>
      </p:sp>
      <p:sp>
        <p:nvSpPr>
          <p:cNvPr id="31" name="Slide Number Placeholder 3">
            <a:extLst>
              <a:ext uri="{FF2B5EF4-FFF2-40B4-BE49-F238E27FC236}">
                <a16:creationId xmlns:a16="http://schemas.microsoft.com/office/drawing/2014/main" id="{7673E077-C598-489E-A4CA-672910C23032}"/>
              </a:ext>
            </a:extLst>
          </p:cNvPr>
          <p:cNvSpPr txBox="1">
            <a:spLocks/>
          </p:cNvSpPr>
          <p:nvPr/>
        </p:nvSpPr>
        <p:spPr>
          <a:xfrm>
            <a:off x="11100329" y="6390057"/>
            <a:ext cx="770951" cy="192287"/>
          </a:xfrm>
          <a:prstGeom prst="rect">
            <a:avLst/>
          </a:prstGeom>
        </p:spPr>
        <p:txBody>
          <a:bodyPr vert="horz" lIns="0" tIns="0" rIns="0" bIns="0" rtlCol="0" anchor="ctr" anchorCtr="0"/>
          <a:lstStyle>
            <a:defPPr>
              <a:defRPr lang="en-US"/>
            </a:defPPr>
            <a:lvl1pPr marL="0" algn="r" defTabSz="914400" rtl="0" eaLnBrk="1" latinLnBrk="0" hangingPunct="1">
              <a:defRPr sz="1333" b="1" i="0" kern="1200">
                <a:solidFill>
                  <a:schemeClr val="tx2"/>
                </a:solidFill>
                <a:latin typeface="Arial Bold"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D558541-60C9-42A2-8392-FF12533A6B7A}" type="slidenum">
              <a:rPr kumimoji="0" lang="en-US" sz="1200" b="1" i="0" u="none" strike="noStrike" kern="1200" cap="none" spc="0" normalizeH="0" baseline="0" noProof="0" smtClean="0">
                <a:ln>
                  <a:noFill/>
                </a:ln>
                <a:solidFill>
                  <a:srgbClr val="919191"/>
                </a:solidFill>
                <a:effectLst/>
                <a:uLnTx/>
                <a:uFillTx/>
                <a:latin typeface="Arial Rounded MT Bold" panose="020F07040305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1" i="0" u="none" strike="noStrike" kern="1200" cap="none" spc="0" normalizeH="0" baseline="0" noProof="0" dirty="0">
              <a:ln>
                <a:noFill/>
              </a:ln>
              <a:solidFill>
                <a:srgbClr val="919191"/>
              </a:solidFill>
              <a:effectLst/>
              <a:uLnTx/>
              <a:uFillTx/>
              <a:latin typeface="Arial Rounded MT Bold" panose="020F0704030504030204" pitchFamily="34" charset="0"/>
              <a:ea typeface="+mn-ea"/>
              <a:cs typeface="+mn-cs"/>
            </a:endParaRPr>
          </a:p>
        </p:txBody>
      </p:sp>
      <p:sp>
        <p:nvSpPr>
          <p:cNvPr id="5" name="Rectangle 4">
            <a:extLst>
              <a:ext uri="{FF2B5EF4-FFF2-40B4-BE49-F238E27FC236}">
                <a16:creationId xmlns:a16="http://schemas.microsoft.com/office/drawing/2014/main" id="{B2C9B7F7-426F-4D82-9081-76538A8C1FE5}"/>
              </a:ext>
            </a:extLst>
          </p:cNvPr>
          <p:cNvSpPr/>
          <p:nvPr/>
        </p:nvSpPr>
        <p:spPr>
          <a:xfrm>
            <a:off x="3521413" y="6110689"/>
            <a:ext cx="5858893" cy="1688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2" name="TextBox 1">
            <a:extLst>
              <a:ext uri="{FF2B5EF4-FFF2-40B4-BE49-F238E27FC236}">
                <a16:creationId xmlns:a16="http://schemas.microsoft.com/office/drawing/2014/main" id="{F246D000-AC7C-4671-ACE9-98726D66A89E}"/>
              </a:ext>
            </a:extLst>
          </p:cNvPr>
          <p:cNvSpPr txBox="1"/>
          <p:nvPr/>
        </p:nvSpPr>
        <p:spPr>
          <a:xfrm>
            <a:off x="372963" y="1186466"/>
            <a:ext cx="11498317" cy="4801314"/>
          </a:xfrm>
          <a:prstGeom prst="rect">
            <a:avLst/>
          </a:prstGeom>
          <a:noFill/>
        </p:spPr>
        <p:txBody>
          <a:bodyPr wrap="square" rtlCol="0">
            <a:spAutoFit/>
          </a:bodyPr>
          <a:lstStyle/>
          <a:p>
            <a:r>
              <a:rPr lang="en-GB" dirty="0"/>
              <a:t>Current State; There are no constraints placed on Service Users, the potential demand on the DCC solution is unbounded, placing considerable responsibility for cooperative behaviour on the part of Service Users.</a:t>
            </a:r>
          </a:p>
          <a:p>
            <a:endParaRPr lang="en-GB" dirty="0"/>
          </a:p>
          <a:p>
            <a:r>
              <a:rPr lang="en-GB" dirty="0"/>
              <a:t>For SECMP0067, Service Users will be notified of the DCC System Capacity and each Service User will be allocated a proportion of the available capacity for Service Requests by the DCC (based on an agreed algorithm).</a:t>
            </a:r>
          </a:p>
          <a:p>
            <a:endParaRPr lang="en-GB" dirty="0"/>
          </a:p>
          <a:p>
            <a:pPr lvl="0"/>
            <a:r>
              <a:rPr lang="en-GB" dirty="0"/>
              <a:t>If the DSP System usage exceeds the red threshold for DSP System Capacity and any Service User usage exceeds the red threshold for Service User Capacity, then a Service User Overload event will be recorded for each Service User and the DSP monitoring solution is notified. Any Service User who exceeds capacity will be notified and subject to Traffic Management. Then if the:</a:t>
            </a:r>
          </a:p>
          <a:p>
            <a:pPr marL="285750" lvl="0" indent="-285750">
              <a:buFont typeface="Arial" panose="020B0604020202020204" pitchFamily="34" charset="0"/>
              <a:buChar char="•"/>
            </a:pPr>
            <a:r>
              <a:rPr lang="en-GB" dirty="0"/>
              <a:t>User sends a Service Request with an SRV identified as subject to Traffic Management, it is rejected and an HTTP 503 System Busy response returned to the Service User.</a:t>
            </a:r>
          </a:p>
          <a:p>
            <a:pPr marL="285750" lvl="0" indent="-285750">
              <a:buFont typeface="Arial" panose="020B0604020202020204" pitchFamily="34" charset="0"/>
              <a:buChar char="•"/>
            </a:pPr>
            <a:r>
              <a:rPr lang="en-GB" dirty="0"/>
              <a:t>User sends a Service Request with an SRV identified as NOT subject to Traffic Management, it is processed as normal.</a:t>
            </a:r>
          </a:p>
          <a:p>
            <a:pPr lvl="0"/>
            <a:endParaRPr lang="en-GB" dirty="0"/>
          </a:p>
          <a:p>
            <a:r>
              <a:rPr lang="en-GB" dirty="0"/>
              <a:t>Traffic Management will continue until the System usage returns below the red threshold for System Capacity and stays there for a period longer than the system deadband duration. Once the period is complete, Traffic Management is turned off and the Service User notified.</a:t>
            </a:r>
          </a:p>
        </p:txBody>
      </p:sp>
    </p:spTree>
    <p:extLst>
      <p:ext uri="{BB962C8B-B14F-4D97-AF65-F5344CB8AC3E}">
        <p14:creationId xmlns:p14="http://schemas.microsoft.com/office/powerpoint/2010/main" val="7459111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12192000" cy="1021879"/>
          </a:xfrm>
          <a:prstGeom prst="rect">
            <a:avLst/>
          </a:prstGeom>
          <a:solidFill>
            <a:srgbClr val="1B11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1" name="Title 3">
            <a:extLst>
              <a:ext uri="{FF2B5EF4-FFF2-40B4-BE49-F238E27FC236}">
                <a16:creationId xmlns:a16="http://schemas.microsoft.com/office/drawing/2014/main" id="{AAAA2A5F-25B0-46B8-84D5-1F1DEC0A7FD1}"/>
              </a:ext>
            </a:extLst>
          </p:cNvPr>
          <p:cNvSpPr txBox="1">
            <a:spLocks/>
          </p:cNvSpPr>
          <p:nvPr/>
        </p:nvSpPr>
        <p:spPr>
          <a:xfrm>
            <a:off x="1291069" y="481146"/>
            <a:ext cx="8538731" cy="495787"/>
          </a:xfrm>
          <a:prstGeom prst="rect">
            <a:avLst/>
          </a:prstGeom>
        </p:spPr>
        <p:txBody>
          <a:bodyPr vert="horz" wrap="square" lIns="0" tIns="0" rIns="0" bIns="0" rtlCol="0" anchor="t" anchorCtr="0">
            <a:noAutofit/>
          </a:bodyPr>
          <a:lstStyle>
            <a:lvl1pPr algn="l" defTabSz="457200" rtl="0" eaLnBrk="1" latinLnBrk="0" hangingPunct="1">
              <a:spcBef>
                <a:spcPct val="0"/>
              </a:spcBef>
              <a:buNone/>
              <a:defRPr sz="3200" kern="1200" cap="none" baseline="0">
                <a:solidFill>
                  <a:schemeClr val="tx1"/>
                </a:solidFill>
                <a:latin typeface="Arial Rounded MT Bold" panose="020F0704030504030204" pitchFamily="34" charset="0"/>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3200" b="0" i="0" u="none" strike="noStrike" kern="1200" cap="none" spc="0" normalizeH="0" baseline="0" noProof="0" dirty="0">
              <a:ln>
                <a:noFill/>
              </a:ln>
              <a:solidFill>
                <a:srgbClr val="FFFFFF"/>
              </a:solidFill>
              <a:effectLst/>
              <a:uLnTx/>
              <a:uFillTx/>
              <a:latin typeface="Arial Rounded MT Bold" panose="020F0704030504030204" pitchFamily="34" charset="0"/>
              <a:ea typeface="+mj-ea"/>
              <a:cs typeface="Arial"/>
            </a:endParaRPr>
          </a:p>
        </p:txBody>
      </p:sp>
      <p:sp>
        <p:nvSpPr>
          <p:cNvPr id="7" name="Title 3">
            <a:extLst>
              <a:ext uri="{FF2B5EF4-FFF2-40B4-BE49-F238E27FC236}">
                <a16:creationId xmlns:a16="http://schemas.microsoft.com/office/drawing/2014/main" id="{70F330B2-368A-40B8-BCB9-3206E3F25C92}"/>
              </a:ext>
            </a:extLst>
          </p:cNvPr>
          <p:cNvSpPr txBox="1">
            <a:spLocks/>
          </p:cNvSpPr>
          <p:nvPr/>
        </p:nvSpPr>
        <p:spPr>
          <a:xfrm>
            <a:off x="1291069" y="492177"/>
            <a:ext cx="9809260" cy="495787"/>
          </a:xfrm>
          <a:prstGeom prst="rect">
            <a:avLst/>
          </a:prstGeom>
        </p:spPr>
        <p:txBody>
          <a:bodyPr vert="horz" wrap="square" lIns="0" tIns="0" rIns="0" bIns="0" rtlCol="0" anchor="t" anchorCtr="0">
            <a:noAutofit/>
          </a:bodyPr>
          <a:lstStyle>
            <a:lvl1pPr algn="l" defTabSz="457200" rtl="0" eaLnBrk="1" latinLnBrk="0" hangingPunct="1">
              <a:spcBef>
                <a:spcPct val="0"/>
              </a:spcBef>
              <a:buNone/>
              <a:defRPr sz="3200" kern="1200" cap="none" baseline="0">
                <a:solidFill>
                  <a:schemeClr val="tx1"/>
                </a:solidFill>
                <a:latin typeface="Arial Rounded MT Bold" panose="020F0704030504030204" pitchFamily="34" charset="0"/>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dirty="0">
                <a:solidFill>
                  <a:schemeClr val="bg1"/>
                </a:solidFill>
              </a:rPr>
              <a:t>Traffic Overload Event Service User Processing</a:t>
            </a:r>
            <a:endParaRPr kumimoji="0" lang="en-GB" b="0" i="0" u="none" strike="noStrike" kern="1200" cap="none" spc="0" normalizeH="0" baseline="0" noProof="0" dirty="0">
              <a:ln>
                <a:noFill/>
              </a:ln>
              <a:solidFill>
                <a:schemeClr val="bg1"/>
              </a:solidFill>
              <a:effectLst/>
              <a:uLnTx/>
              <a:uFillTx/>
              <a:latin typeface="Arial Rounded MT Bold" panose="020F0704030504030204" pitchFamily="34" charset="0"/>
              <a:ea typeface="+mj-ea"/>
              <a:cs typeface="Arial"/>
            </a:endParaRPr>
          </a:p>
        </p:txBody>
      </p:sp>
      <p:sp>
        <p:nvSpPr>
          <p:cNvPr id="31" name="Slide Number Placeholder 3">
            <a:extLst>
              <a:ext uri="{FF2B5EF4-FFF2-40B4-BE49-F238E27FC236}">
                <a16:creationId xmlns:a16="http://schemas.microsoft.com/office/drawing/2014/main" id="{7673E077-C598-489E-A4CA-672910C23032}"/>
              </a:ext>
            </a:extLst>
          </p:cNvPr>
          <p:cNvSpPr txBox="1">
            <a:spLocks/>
          </p:cNvSpPr>
          <p:nvPr/>
        </p:nvSpPr>
        <p:spPr>
          <a:xfrm>
            <a:off x="11100329" y="6390057"/>
            <a:ext cx="770951" cy="192287"/>
          </a:xfrm>
          <a:prstGeom prst="rect">
            <a:avLst/>
          </a:prstGeom>
        </p:spPr>
        <p:txBody>
          <a:bodyPr vert="horz" lIns="0" tIns="0" rIns="0" bIns="0" rtlCol="0" anchor="ctr" anchorCtr="0"/>
          <a:lstStyle>
            <a:defPPr>
              <a:defRPr lang="en-US"/>
            </a:defPPr>
            <a:lvl1pPr marL="0" algn="r" defTabSz="914400" rtl="0" eaLnBrk="1" latinLnBrk="0" hangingPunct="1">
              <a:defRPr sz="1333" b="1" i="0" kern="1200">
                <a:solidFill>
                  <a:schemeClr val="tx2"/>
                </a:solidFill>
                <a:latin typeface="Arial Bold"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D558541-60C9-42A2-8392-FF12533A6B7A}" type="slidenum">
              <a:rPr kumimoji="0" lang="en-US" sz="1200" b="1" i="0" u="none" strike="noStrike" kern="1200" cap="none" spc="0" normalizeH="0" baseline="0" noProof="0" smtClean="0">
                <a:ln>
                  <a:noFill/>
                </a:ln>
                <a:solidFill>
                  <a:srgbClr val="919191"/>
                </a:solidFill>
                <a:effectLst/>
                <a:uLnTx/>
                <a:uFillTx/>
                <a:latin typeface="Arial Rounded MT Bold" panose="020F07040305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1" i="0" u="none" strike="noStrike" kern="1200" cap="none" spc="0" normalizeH="0" baseline="0" noProof="0" dirty="0">
              <a:ln>
                <a:noFill/>
              </a:ln>
              <a:solidFill>
                <a:srgbClr val="919191"/>
              </a:solidFill>
              <a:effectLst/>
              <a:uLnTx/>
              <a:uFillTx/>
              <a:latin typeface="Arial Rounded MT Bold" panose="020F0704030504030204" pitchFamily="34" charset="0"/>
              <a:ea typeface="+mn-ea"/>
              <a:cs typeface="+mn-cs"/>
            </a:endParaRPr>
          </a:p>
        </p:txBody>
      </p:sp>
      <p:sp>
        <p:nvSpPr>
          <p:cNvPr id="5" name="Rectangle 4">
            <a:extLst>
              <a:ext uri="{FF2B5EF4-FFF2-40B4-BE49-F238E27FC236}">
                <a16:creationId xmlns:a16="http://schemas.microsoft.com/office/drawing/2014/main" id="{B2C9B7F7-426F-4D82-9081-76538A8C1FE5}"/>
              </a:ext>
            </a:extLst>
          </p:cNvPr>
          <p:cNvSpPr/>
          <p:nvPr/>
        </p:nvSpPr>
        <p:spPr>
          <a:xfrm>
            <a:off x="3521413" y="6110689"/>
            <a:ext cx="5858893" cy="1688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pic>
        <p:nvPicPr>
          <p:cNvPr id="10" name="Picture 9">
            <a:extLst>
              <a:ext uri="{FF2B5EF4-FFF2-40B4-BE49-F238E27FC236}">
                <a16:creationId xmlns:a16="http://schemas.microsoft.com/office/drawing/2014/main" id="{0DEF6D3A-CFDB-4D96-A6FF-C2519DACDCB4}"/>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68168" y="1064441"/>
            <a:ext cx="6169572" cy="4803228"/>
          </a:xfrm>
          <a:prstGeom prst="rect">
            <a:avLst/>
          </a:prstGeom>
        </p:spPr>
      </p:pic>
      <p:sp>
        <p:nvSpPr>
          <p:cNvPr id="2" name="TextBox 1">
            <a:extLst>
              <a:ext uri="{FF2B5EF4-FFF2-40B4-BE49-F238E27FC236}">
                <a16:creationId xmlns:a16="http://schemas.microsoft.com/office/drawing/2014/main" id="{F246D000-AC7C-4671-ACE9-98726D66A89E}"/>
              </a:ext>
            </a:extLst>
          </p:cNvPr>
          <p:cNvSpPr txBox="1"/>
          <p:nvPr/>
        </p:nvSpPr>
        <p:spPr>
          <a:xfrm>
            <a:off x="6337740" y="1164670"/>
            <a:ext cx="5707115" cy="5170646"/>
          </a:xfrm>
          <a:prstGeom prst="rect">
            <a:avLst/>
          </a:prstGeom>
          <a:noFill/>
        </p:spPr>
        <p:txBody>
          <a:bodyPr wrap="square" rtlCol="0">
            <a:spAutoFit/>
          </a:bodyPr>
          <a:lstStyle/>
          <a:p>
            <a:r>
              <a:rPr lang="en-GB" dirty="0"/>
              <a:t>If the DSP system has reached System Capacity then the following applies:</a:t>
            </a:r>
          </a:p>
          <a:p>
            <a:r>
              <a:rPr lang="en-GB" sz="1400" dirty="0"/>
              <a:t>Within each  window, the DSP will accept SRs until the Service User reaches their Service User Capacity. At this point, the Service User will be marked as subject to Traffic Overload for the remainder of that window.</a:t>
            </a:r>
          </a:p>
          <a:p>
            <a:r>
              <a:rPr lang="en-GB" sz="1400" dirty="0"/>
              <a:t>The processing at the DSP boundary within the Message Gateway will check whether a Service User is marked as subject to Traffic Overload and if so :</a:t>
            </a:r>
          </a:p>
          <a:p>
            <a:r>
              <a:rPr lang="en-GB" sz="1400" dirty="0"/>
              <a:t>•	Any SR with an SRV identified as subject to Traffic Management will be rejected and an HTTP 503 System Busy response will be returned.</a:t>
            </a:r>
          </a:p>
          <a:p>
            <a:r>
              <a:rPr lang="en-GB" sz="1400" dirty="0"/>
              <a:t>•	Any SR with an SRV identified as NOT being subject to Traffic Management will be processed as normal.</a:t>
            </a:r>
          </a:p>
          <a:p>
            <a:r>
              <a:rPr lang="en-GB" sz="1400" dirty="0"/>
              <a:t>The processing under Traffic Management mode will continue until System usage returns below the red threshold and stays there for a period greater than the system deadband duration. </a:t>
            </a:r>
          </a:p>
          <a:p>
            <a:r>
              <a:rPr lang="en-GB" sz="1400" dirty="0"/>
              <a:t>During deadband period if the system goes over capacity no new event is created, but is linked to the existing traffic management event. </a:t>
            </a:r>
          </a:p>
          <a:p>
            <a:r>
              <a:rPr lang="en-GB" sz="1400" dirty="0"/>
              <a:t>Once the rate of messages falls within the system capacity then the deadband window is restarted. This will reduce the number of incidents.  </a:t>
            </a:r>
          </a:p>
          <a:p>
            <a:r>
              <a:rPr lang="en-GB" sz="1400" dirty="0"/>
              <a:t>Once Service User returns below red threshold they will be cleared of being subject to Traffic Overload.</a:t>
            </a:r>
          </a:p>
          <a:p>
            <a:r>
              <a:rPr lang="en-GB" sz="1400" dirty="0"/>
              <a:t>Current state of System and Service User usage will be made available to the DSP Monitoring solution so it can be displayed and, if required, exported to other systems.</a:t>
            </a:r>
          </a:p>
        </p:txBody>
      </p:sp>
      <p:sp>
        <p:nvSpPr>
          <p:cNvPr id="6" name="TextBox 5">
            <a:extLst>
              <a:ext uri="{FF2B5EF4-FFF2-40B4-BE49-F238E27FC236}">
                <a16:creationId xmlns:a16="http://schemas.microsoft.com/office/drawing/2014/main" id="{44A0388F-7918-4B59-9801-847A9E7A8852}"/>
              </a:ext>
            </a:extLst>
          </p:cNvPr>
          <p:cNvSpPr txBox="1"/>
          <p:nvPr/>
        </p:nvSpPr>
        <p:spPr>
          <a:xfrm>
            <a:off x="488733" y="5869022"/>
            <a:ext cx="5528441" cy="1015663"/>
          </a:xfrm>
          <a:prstGeom prst="rect">
            <a:avLst/>
          </a:prstGeom>
          <a:noFill/>
        </p:spPr>
        <p:txBody>
          <a:bodyPr wrap="square" rtlCol="0">
            <a:spAutoFit/>
          </a:bodyPr>
          <a:lstStyle/>
          <a:p>
            <a:r>
              <a:rPr lang="en-GB" dirty="0"/>
              <a:t>Configuration Parameters</a:t>
            </a:r>
          </a:p>
          <a:p>
            <a:r>
              <a:rPr lang="en-GB" sz="1400" dirty="0"/>
              <a:t>List of SRVs are subject to Traffic Management</a:t>
            </a:r>
          </a:p>
          <a:p>
            <a:r>
              <a:rPr lang="en-GB" sz="1400" dirty="0"/>
              <a:t>Deadband for System and User</a:t>
            </a:r>
          </a:p>
          <a:p>
            <a:r>
              <a:rPr lang="en-GB" sz="1400" dirty="0"/>
              <a:t>System Allocation per Service User</a:t>
            </a:r>
          </a:p>
        </p:txBody>
      </p:sp>
    </p:spTree>
    <p:extLst>
      <p:ext uri="{BB962C8B-B14F-4D97-AF65-F5344CB8AC3E}">
        <p14:creationId xmlns:p14="http://schemas.microsoft.com/office/powerpoint/2010/main" val="3920896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3">
            <a:extLst>
              <a:ext uri="{FF2B5EF4-FFF2-40B4-BE49-F238E27FC236}">
                <a16:creationId xmlns:a16="http://schemas.microsoft.com/office/drawing/2014/main" id="{E33D4366-436A-4F2B-BC41-6FDB662F5A0B}"/>
              </a:ext>
            </a:extLst>
          </p:cNvPr>
          <p:cNvSpPr txBox="1">
            <a:spLocks/>
          </p:cNvSpPr>
          <p:nvPr/>
        </p:nvSpPr>
        <p:spPr>
          <a:xfrm>
            <a:off x="11100329" y="6357749"/>
            <a:ext cx="770951" cy="192287"/>
          </a:xfrm>
          <a:prstGeom prst="rect">
            <a:avLst/>
          </a:prstGeom>
        </p:spPr>
        <p:txBody>
          <a:bodyPr vert="horz" lIns="0" tIns="0" rIns="0" bIns="0" rtlCol="0" anchor="ctr" anchorCtr="0"/>
          <a:lstStyle>
            <a:defPPr>
              <a:defRPr lang="en-US"/>
            </a:defPPr>
            <a:lvl1pPr marL="0" algn="r" defTabSz="914400" rtl="0" eaLnBrk="1" latinLnBrk="0" hangingPunct="1">
              <a:defRPr sz="1333" b="1" i="0" kern="1200">
                <a:solidFill>
                  <a:schemeClr val="tx2"/>
                </a:solidFill>
                <a:latin typeface="Arial Bold"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D558541-60C9-42A2-8392-FF12533A6B7A}" type="slidenum">
              <a:rPr kumimoji="0" lang="en-US" sz="1200" b="1" i="0" u="none" strike="noStrike" kern="1200" cap="none" spc="0" normalizeH="0" baseline="0" noProof="0" smtClean="0">
                <a:ln>
                  <a:noFill/>
                </a:ln>
                <a:solidFill>
                  <a:srgbClr val="919191"/>
                </a:solidFill>
                <a:effectLst/>
                <a:uLnTx/>
                <a:uFillTx/>
                <a:latin typeface="Arial Rounded MT Bold" panose="020F07040305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1" i="0" u="none" strike="noStrike" kern="1200" cap="none" spc="0" normalizeH="0" baseline="0" noProof="0" dirty="0">
              <a:ln>
                <a:noFill/>
              </a:ln>
              <a:solidFill>
                <a:srgbClr val="919191"/>
              </a:solidFill>
              <a:effectLst/>
              <a:uLnTx/>
              <a:uFillTx/>
              <a:latin typeface="Arial Rounded MT Bold" panose="020F0704030504030204" pitchFamily="34" charset="0"/>
              <a:ea typeface="+mn-ea"/>
              <a:cs typeface="+mn-cs"/>
            </a:endParaRPr>
          </a:p>
        </p:txBody>
      </p:sp>
      <p:sp>
        <p:nvSpPr>
          <p:cNvPr id="21" name="Title 3">
            <a:extLst>
              <a:ext uri="{FF2B5EF4-FFF2-40B4-BE49-F238E27FC236}">
                <a16:creationId xmlns:a16="http://schemas.microsoft.com/office/drawing/2014/main" id="{AAAA2A5F-25B0-46B8-84D5-1F1DEC0A7FD1}"/>
              </a:ext>
            </a:extLst>
          </p:cNvPr>
          <p:cNvSpPr txBox="1">
            <a:spLocks/>
          </p:cNvSpPr>
          <p:nvPr/>
        </p:nvSpPr>
        <p:spPr>
          <a:xfrm>
            <a:off x="1291069" y="481146"/>
            <a:ext cx="8538731" cy="495787"/>
          </a:xfrm>
          <a:prstGeom prst="rect">
            <a:avLst/>
          </a:prstGeom>
        </p:spPr>
        <p:txBody>
          <a:bodyPr vert="horz" wrap="square" lIns="0" tIns="0" rIns="0" bIns="0" rtlCol="0" anchor="t" anchorCtr="0">
            <a:noAutofit/>
          </a:bodyPr>
          <a:lstStyle>
            <a:lvl1pPr algn="l" defTabSz="457200" rtl="0" eaLnBrk="1" latinLnBrk="0" hangingPunct="1">
              <a:spcBef>
                <a:spcPct val="0"/>
              </a:spcBef>
              <a:buNone/>
              <a:defRPr sz="3200" kern="1200" cap="none" baseline="0">
                <a:solidFill>
                  <a:schemeClr val="tx1"/>
                </a:solidFill>
                <a:latin typeface="Arial Rounded MT Bold" panose="020F0704030504030204" pitchFamily="34" charset="0"/>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3200" b="0" i="0" u="none" strike="noStrike" kern="1200" cap="none" spc="0" normalizeH="0" baseline="0" noProof="0" dirty="0">
              <a:ln>
                <a:noFill/>
              </a:ln>
              <a:solidFill>
                <a:srgbClr val="FFFFFF"/>
              </a:solidFill>
              <a:effectLst/>
              <a:uLnTx/>
              <a:uFillTx/>
              <a:latin typeface="Arial Rounded MT Bold" panose="020F0704030504030204" pitchFamily="34" charset="0"/>
              <a:ea typeface="+mj-ea"/>
              <a:cs typeface="Arial"/>
            </a:endParaRPr>
          </a:p>
        </p:txBody>
      </p:sp>
      <p:sp>
        <p:nvSpPr>
          <p:cNvPr id="2" name="Rectangle 1">
            <a:extLst>
              <a:ext uri="{FF2B5EF4-FFF2-40B4-BE49-F238E27FC236}">
                <a16:creationId xmlns:a16="http://schemas.microsoft.com/office/drawing/2014/main" id="{238E8245-0184-460C-B5E4-4E85E164CBE3}"/>
              </a:ext>
            </a:extLst>
          </p:cNvPr>
          <p:cNvSpPr/>
          <p:nvPr/>
        </p:nvSpPr>
        <p:spPr>
          <a:xfrm>
            <a:off x="407827" y="729039"/>
            <a:ext cx="11376345" cy="3139321"/>
          </a:xfrm>
          <a:prstGeom prst="rect">
            <a:avLst/>
          </a:prstGeom>
        </p:spPr>
        <p:txBody>
          <a:bodyPr wrap="square">
            <a:spAutoFit/>
          </a:bodyPr>
          <a:lstStyle/>
          <a:p>
            <a:r>
              <a:rPr lang="en-GB" i="1" dirty="0"/>
              <a:t>•	Defining the window of time the mechanism in the Mod remains active for (a few seconds on average or is it longer?). Note that if longer, this will require additional analysis from Sub-Committees. In the Preliminary Assessment, “𝑆𝑇𝑇_𝐷𝑀𝑗 = Defined Total Capacity” has been put for Total Capacity and a defined capacity of 300 transactions per second. Is this correct in all instances and possible to give as a straightforward answer to Working Group members?</a:t>
            </a:r>
          </a:p>
          <a:p>
            <a:endParaRPr lang="en-GB" i="1" dirty="0"/>
          </a:p>
          <a:p>
            <a:r>
              <a:rPr lang="en-GB" dirty="0"/>
              <a:t>The mechanism is designed to operate on a per second basis, but events which extend over minutes, such as in the case of a single service user where errors in their systems trigger the transmission of large volumes of service requests beyond the capabilities of the service that last minutes will require the mechanism to be engaged for minutes on that service user.</a:t>
            </a:r>
          </a:p>
          <a:p>
            <a:r>
              <a:rPr lang="en-GB" dirty="0"/>
              <a:t>The rate of 300 transactions per second was provided as part of the worked example and for illustrative purposes only. The actual capacity of the system will be stated each month as part of the formal capacity allocation process. </a:t>
            </a:r>
          </a:p>
        </p:txBody>
      </p:sp>
    </p:spTree>
    <p:extLst>
      <p:ext uri="{BB962C8B-B14F-4D97-AF65-F5344CB8AC3E}">
        <p14:creationId xmlns:p14="http://schemas.microsoft.com/office/powerpoint/2010/main" val="1091980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A688BCE-7A5B-4AB5-8E0B-8D31A5C236FA}"/>
              </a:ext>
            </a:extLst>
          </p:cNvPr>
          <p:cNvGrpSpPr/>
          <p:nvPr/>
        </p:nvGrpSpPr>
        <p:grpSpPr>
          <a:xfrm>
            <a:off x="5565334" y="2060842"/>
            <a:ext cx="1061332" cy="1061332"/>
            <a:chOff x="5833963" y="1925371"/>
            <a:chExt cx="1061332" cy="1061332"/>
          </a:xfrm>
        </p:grpSpPr>
        <p:sp>
          <p:nvSpPr>
            <p:cNvPr id="18" name="Oval 17"/>
            <p:cNvSpPr/>
            <p:nvPr/>
          </p:nvSpPr>
          <p:spPr>
            <a:xfrm>
              <a:off x="5833963" y="1925371"/>
              <a:ext cx="1061332" cy="1061332"/>
            </a:xfrm>
            <a:prstGeom prst="ellipse">
              <a:avLst/>
            </a:prstGeom>
            <a:solidFill>
              <a:srgbClr val="1B1148"/>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dirty="0">
                <a:solidFill>
                  <a:srgbClr val="D60059"/>
                </a:solidFill>
              </a:endParaRPr>
            </a:p>
          </p:txBody>
        </p:sp>
        <p:sp>
          <p:nvSpPr>
            <p:cNvPr id="20" name="Rectangle 19">
              <a:extLst>
                <a:ext uri="{FF2B5EF4-FFF2-40B4-BE49-F238E27FC236}">
                  <a16:creationId xmlns:a16="http://schemas.microsoft.com/office/drawing/2014/main" id="{DC3D6EF1-496C-4B3F-B4F4-9E7A1540FB63}"/>
                </a:ext>
              </a:extLst>
            </p:cNvPr>
            <p:cNvSpPr/>
            <p:nvPr/>
          </p:nvSpPr>
          <p:spPr>
            <a:xfrm>
              <a:off x="5833963" y="1925371"/>
              <a:ext cx="1061332" cy="1061332"/>
            </a:xfrm>
            <a:prstGeom prst="rect">
              <a:avLst/>
            </a:prstGeom>
          </p:spPr>
          <p:txBody>
            <a:bodyPr wrap="square" lIns="0" tIns="0" rIns="0" bIns="0" anchor="ctr" anchorCtr="0">
              <a:noAutofit/>
            </a:bodyPr>
            <a:lstStyle/>
            <a:p>
              <a:pPr algn="ctr" defTabSz="361950">
                <a:lnSpc>
                  <a:spcPct val="90000"/>
                </a:lnSpc>
                <a:spcBef>
                  <a:spcPts val="100"/>
                </a:spcBef>
                <a:spcAft>
                  <a:spcPts val="600"/>
                </a:spcAft>
                <a:defRPr/>
              </a:pPr>
              <a:r>
                <a:rPr lang="en-IE" sz="4000" dirty="0">
                  <a:solidFill>
                    <a:schemeClr val="bg1"/>
                  </a:solidFill>
                  <a:latin typeface="Arial Rounded MT Bold" panose="020F0704030504030204" pitchFamily="34" charset="0"/>
                  <a:cs typeface="Arial"/>
                </a:rPr>
                <a:t>1</a:t>
              </a:r>
            </a:p>
          </p:txBody>
        </p:sp>
      </p:grpSp>
      <p:sp>
        <p:nvSpPr>
          <p:cNvPr id="15" name="Title 3">
            <a:extLst>
              <a:ext uri="{FF2B5EF4-FFF2-40B4-BE49-F238E27FC236}">
                <a16:creationId xmlns:a16="http://schemas.microsoft.com/office/drawing/2014/main" id="{775540B1-E142-4DAD-9C6B-5A646D0AF7E4}"/>
              </a:ext>
            </a:extLst>
          </p:cNvPr>
          <p:cNvSpPr txBox="1">
            <a:spLocks/>
          </p:cNvSpPr>
          <p:nvPr/>
        </p:nvSpPr>
        <p:spPr>
          <a:xfrm>
            <a:off x="0" y="3122174"/>
            <a:ext cx="12192000" cy="581650"/>
          </a:xfrm>
          <a:prstGeom prst="rect">
            <a:avLst/>
          </a:prstGeom>
        </p:spPr>
        <p:txBody>
          <a:bodyPr vert="horz" wrap="square" lIns="0" tIns="0" rIns="0" bIns="0" rtlCol="0" anchor="t" anchorCtr="0">
            <a:noAutofit/>
          </a:bodyPr>
          <a:lstStyle>
            <a:lvl1pPr algn="l" defTabSz="457200" rtl="0" eaLnBrk="1" latinLnBrk="0" hangingPunct="1">
              <a:spcBef>
                <a:spcPct val="0"/>
              </a:spcBef>
              <a:buNone/>
              <a:defRPr sz="3200" kern="1200" cap="none" baseline="0">
                <a:solidFill>
                  <a:schemeClr val="tx1"/>
                </a:solidFill>
                <a:latin typeface="Arial Rounded MT Bold" panose="020F0704030504030204" pitchFamily="34" charset="0"/>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4800" b="0" i="0" u="none" strike="noStrike" kern="1200" cap="none" spc="0" normalizeH="0" baseline="0" noProof="0" dirty="0">
                <a:ln>
                  <a:noFill/>
                </a:ln>
                <a:solidFill>
                  <a:srgbClr val="1B1148"/>
                </a:solidFill>
                <a:effectLst/>
                <a:uLnTx/>
                <a:uFillTx/>
                <a:latin typeface="Arial Rounded MT Bold" panose="020F0704030504030204" pitchFamily="34" charset="0"/>
                <a:ea typeface="+mj-ea"/>
                <a:cs typeface="Arial"/>
              </a:rPr>
              <a:t>SECMP0062 Solution Overview</a:t>
            </a:r>
          </a:p>
        </p:txBody>
      </p:sp>
      <p:sp>
        <p:nvSpPr>
          <p:cNvPr id="10" name="Slide Number Placeholder 3">
            <a:extLst>
              <a:ext uri="{FF2B5EF4-FFF2-40B4-BE49-F238E27FC236}">
                <a16:creationId xmlns:a16="http://schemas.microsoft.com/office/drawing/2014/main" id="{A3C27911-8A0E-4737-AA5C-146E2F35CB26}"/>
              </a:ext>
            </a:extLst>
          </p:cNvPr>
          <p:cNvSpPr txBox="1">
            <a:spLocks/>
          </p:cNvSpPr>
          <p:nvPr/>
        </p:nvSpPr>
        <p:spPr>
          <a:xfrm>
            <a:off x="11100329" y="6390057"/>
            <a:ext cx="770951" cy="192287"/>
          </a:xfrm>
          <a:prstGeom prst="rect">
            <a:avLst/>
          </a:prstGeom>
        </p:spPr>
        <p:txBody>
          <a:bodyPr vert="horz" lIns="0" tIns="0" rIns="0" bIns="0" rtlCol="0" anchor="ctr" anchorCtr="0"/>
          <a:lstStyle>
            <a:defPPr>
              <a:defRPr lang="en-US"/>
            </a:defPPr>
            <a:lvl1pPr marL="0" algn="r" defTabSz="914400" rtl="0" eaLnBrk="1" latinLnBrk="0" hangingPunct="1">
              <a:defRPr sz="1333" b="1" i="0" kern="1200">
                <a:solidFill>
                  <a:schemeClr val="tx2"/>
                </a:solidFill>
                <a:latin typeface="Arial Bold"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D558541-60C9-42A2-8392-FF12533A6B7A}" type="slidenum">
              <a:rPr lang="en-US" sz="1200" smtClean="0">
                <a:latin typeface="Arial Rounded MT Bold" panose="020F0704030504030204" pitchFamily="34" charset="0"/>
              </a:rPr>
              <a:pPr/>
              <a:t>3</a:t>
            </a:fld>
            <a:endParaRPr lang="en-US" sz="1200" dirty="0">
              <a:latin typeface="Arial Rounded MT Bold" panose="020F0704030504030204" pitchFamily="34" charset="0"/>
            </a:endParaRPr>
          </a:p>
        </p:txBody>
      </p:sp>
    </p:spTree>
    <p:extLst>
      <p:ext uri="{BB962C8B-B14F-4D97-AF65-F5344CB8AC3E}">
        <p14:creationId xmlns:p14="http://schemas.microsoft.com/office/powerpoint/2010/main" val="37472985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3">
            <a:extLst>
              <a:ext uri="{FF2B5EF4-FFF2-40B4-BE49-F238E27FC236}">
                <a16:creationId xmlns:a16="http://schemas.microsoft.com/office/drawing/2014/main" id="{E33D4366-436A-4F2B-BC41-6FDB662F5A0B}"/>
              </a:ext>
            </a:extLst>
          </p:cNvPr>
          <p:cNvSpPr txBox="1">
            <a:spLocks/>
          </p:cNvSpPr>
          <p:nvPr/>
        </p:nvSpPr>
        <p:spPr>
          <a:xfrm>
            <a:off x="11100329" y="6357749"/>
            <a:ext cx="770951" cy="192287"/>
          </a:xfrm>
          <a:prstGeom prst="rect">
            <a:avLst/>
          </a:prstGeom>
        </p:spPr>
        <p:txBody>
          <a:bodyPr vert="horz" lIns="0" tIns="0" rIns="0" bIns="0" rtlCol="0" anchor="ctr" anchorCtr="0"/>
          <a:lstStyle>
            <a:defPPr>
              <a:defRPr lang="en-US"/>
            </a:defPPr>
            <a:lvl1pPr marL="0" algn="r" defTabSz="914400" rtl="0" eaLnBrk="1" latinLnBrk="0" hangingPunct="1">
              <a:defRPr sz="1333" b="1" i="0" kern="1200">
                <a:solidFill>
                  <a:schemeClr val="tx2"/>
                </a:solidFill>
                <a:latin typeface="Arial Bold"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D558541-60C9-42A2-8392-FF12533A6B7A}" type="slidenum">
              <a:rPr kumimoji="0" lang="en-US" sz="1200" b="1" i="0" u="none" strike="noStrike" kern="1200" cap="none" spc="0" normalizeH="0" baseline="0" noProof="0" smtClean="0">
                <a:ln>
                  <a:noFill/>
                </a:ln>
                <a:solidFill>
                  <a:srgbClr val="919191"/>
                </a:solidFill>
                <a:effectLst/>
                <a:uLnTx/>
                <a:uFillTx/>
                <a:latin typeface="Arial Rounded MT Bold" panose="020F07040305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1" i="0" u="none" strike="noStrike" kern="1200" cap="none" spc="0" normalizeH="0" baseline="0" noProof="0" dirty="0">
              <a:ln>
                <a:noFill/>
              </a:ln>
              <a:solidFill>
                <a:srgbClr val="919191"/>
              </a:solidFill>
              <a:effectLst/>
              <a:uLnTx/>
              <a:uFillTx/>
              <a:latin typeface="Arial Rounded MT Bold" panose="020F0704030504030204" pitchFamily="34" charset="0"/>
              <a:ea typeface="+mn-ea"/>
              <a:cs typeface="+mn-cs"/>
            </a:endParaRPr>
          </a:p>
        </p:txBody>
      </p:sp>
      <p:sp>
        <p:nvSpPr>
          <p:cNvPr id="21" name="Title 3">
            <a:extLst>
              <a:ext uri="{FF2B5EF4-FFF2-40B4-BE49-F238E27FC236}">
                <a16:creationId xmlns:a16="http://schemas.microsoft.com/office/drawing/2014/main" id="{AAAA2A5F-25B0-46B8-84D5-1F1DEC0A7FD1}"/>
              </a:ext>
            </a:extLst>
          </p:cNvPr>
          <p:cNvSpPr txBox="1">
            <a:spLocks/>
          </p:cNvSpPr>
          <p:nvPr/>
        </p:nvSpPr>
        <p:spPr>
          <a:xfrm>
            <a:off x="1291069" y="481146"/>
            <a:ext cx="8538731" cy="495787"/>
          </a:xfrm>
          <a:prstGeom prst="rect">
            <a:avLst/>
          </a:prstGeom>
        </p:spPr>
        <p:txBody>
          <a:bodyPr vert="horz" wrap="square" lIns="0" tIns="0" rIns="0" bIns="0" rtlCol="0" anchor="t" anchorCtr="0">
            <a:noAutofit/>
          </a:bodyPr>
          <a:lstStyle>
            <a:lvl1pPr algn="l" defTabSz="457200" rtl="0" eaLnBrk="1" latinLnBrk="0" hangingPunct="1">
              <a:spcBef>
                <a:spcPct val="0"/>
              </a:spcBef>
              <a:buNone/>
              <a:defRPr sz="3200" kern="1200" cap="none" baseline="0">
                <a:solidFill>
                  <a:schemeClr val="tx1"/>
                </a:solidFill>
                <a:latin typeface="Arial Rounded MT Bold" panose="020F0704030504030204" pitchFamily="34" charset="0"/>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3200" b="0" i="0" u="none" strike="noStrike" kern="1200" cap="none" spc="0" normalizeH="0" baseline="0" noProof="0" dirty="0">
              <a:ln>
                <a:noFill/>
              </a:ln>
              <a:solidFill>
                <a:srgbClr val="FFFFFF"/>
              </a:solidFill>
              <a:effectLst/>
              <a:uLnTx/>
              <a:uFillTx/>
              <a:latin typeface="Arial Rounded MT Bold" panose="020F0704030504030204" pitchFamily="34" charset="0"/>
              <a:ea typeface="+mj-ea"/>
              <a:cs typeface="Arial"/>
            </a:endParaRPr>
          </a:p>
        </p:txBody>
      </p:sp>
      <p:sp>
        <p:nvSpPr>
          <p:cNvPr id="2" name="Rectangle 1">
            <a:extLst>
              <a:ext uri="{FF2B5EF4-FFF2-40B4-BE49-F238E27FC236}">
                <a16:creationId xmlns:a16="http://schemas.microsoft.com/office/drawing/2014/main" id="{238E8245-0184-460C-B5E4-4E85E164CBE3}"/>
              </a:ext>
            </a:extLst>
          </p:cNvPr>
          <p:cNvSpPr/>
          <p:nvPr/>
        </p:nvSpPr>
        <p:spPr>
          <a:xfrm>
            <a:off x="407827" y="729039"/>
            <a:ext cx="11376345" cy="1477328"/>
          </a:xfrm>
          <a:prstGeom prst="rect">
            <a:avLst/>
          </a:prstGeom>
        </p:spPr>
        <p:txBody>
          <a:bodyPr wrap="square">
            <a:spAutoFit/>
          </a:bodyPr>
          <a:lstStyle/>
          <a:p>
            <a:r>
              <a:rPr lang="en-GB" i="1" dirty="0"/>
              <a:t>•	The calculation used for allocating Service Capacity needs “Layman’s Terms” definition, both for Legal Text writing and to help provide guidance for SEC Parties. The only one provided is in the Preliminary Assessment, how would you explain it to someone with no SEC background?</a:t>
            </a:r>
          </a:p>
          <a:p>
            <a:endParaRPr lang="en-GB" i="1" dirty="0"/>
          </a:p>
          <a:p>
            <a:r>
              <a:rPr lang="en-GB" dirty="0"/>
              <a:t>A simplified view of the allocation formula has been provided:</a:t>
            </a:r>
          </a:p>
        </p:txBody>
      </p:sp>
      <p:graphicFrame>
        <p:nvGraphicFramePr>
          <p:cNvPr id="5" name="Object 4">
            <a:extLst>
              <a:ext uri="{FF2B5EF4-FFF2-40B4-BE49-F238E27FC236}">
                <a16:creationId xmlns:a16="http://schemas.microsoft.com/office/drawing/2014/main" id="{41E30C4E-5516-4851-9797-1AA82EE441D3}"/>
              </a:ext>
            </a:extLst>
          </p:cNvPr>
          <p:cNvGraphicFramePr>
            <a:graphicFrameLocks noChangeAspect="1"/>
          </p:cNvGraphicFramePr>
          <p:nvPr>
            <p:extLst>
              <p:ext uri="{D42A27DB-BD31-4B8C-83A1-F6EECF244321}">
                <p14:modId xmlns:p14="http://schemas.microsoft.com/office/powerpoint/2010/main" val="2477522987"/>
              </p:ext>
            </p:extLst>
          </p:nvPr>
        </p:nvGraphicFramePr>
        <p:xfrm>
          <a:off x="6836980" y="1662097"/>
          <a:ext cx="914400" cy="792163"/>
        </p:xfrm>
        <a:graphic>
          <a:graphicData uri="http://schemas.openxmlformats.org/presentationml/2006/ole">
            <mc:AlternateContent xmlns:mc="http://schemas.openxmlformats.org/markup-compatibility/2006">
              <mc:Choice xmlns:v="urn:schemas-microsoft-com:vml" Requires="v">
                <p:oleObj spid="_x0000_s2071" name="Document" showAsIcon="1" r:id="rId4" imgW="914400" imgH="792360" progId="Word.Document.12">
                  <p:embed/>
                </p:oleObj>
              </mc:Choice>
              <mc:Fallback>
                <p:oleObj name="Document" showAsIcon="1" r:id="rId4" imgW="914400" imgH="792360" progId="Word.Document.12">
                  <p:embed/>
                  <p:pic>
                    <p:nvPicPr>
                      <p:cNvPr id="0" name=""/>
                      <p:cNvPicPr/>
                      <p:nvPr/>
                    </p:nvPicPr>
                    <p:blipFill>
                      <a:blip r:embed="rId5"/>
                      <a:stretch>
                        <a:fillRect/>
                      </a:stretch>
                    </p:blipFill>
                    <p:spPr>
                      <a:xfrm>
                        <a:off x="6836980" y="1662097"/>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15638160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3">
            <a:extLst>
              <a:ext uri="{FF2B5EF4-FFF2-40B4-BE49-F238E27FC236}">
                <a16:creationId xmlns:a16="http://schemas.microsoft.com/office/drawing/2014/main" id="{E33D4366-436A-4F2B-BC41-6FDB662F5A0B}"/>
              </a:ext>
            </a:extLst>
          </p:cNvPr>
          <p:cNvSpPr txBox="1">
            <a:spLocks/>
          </p:cNvSpPr>
          <p:nvPr/>
        </p:nvSpPr>
        <p:spPr>
          <a:xfrm>
            <a:off x="11100329" y="6357749"/>
            <a:ext cx="770951" cy="192287"/>
          </a:xfrm>
          <a:prstGeom prst="rect">
            <a:avLst/>
          </a:prstGeom>
        </p:spPr>
        <p:txBody>
          <a:bodyPr vert="horz" lIns="0" tIns="0" rIns="0" bIns="0" rtlCol="0" anchor="ctr" anchorCtr="0"/>
          <a:lstStyle>
            <a:defPPr>
              <a:defRPr lang="en-US"/>
            </a:defPPr>
            <a:lvl1pPr marL="0" algn="r" defTabSz="914400" rtl="0" eaLnBrk="1" latinLnBrk="0" hangingPunct="1">
              <a:defRPr sz="1333" b="1" i="0" kern="1200">
                <a:solidFill>
                  <a:schemeClr val="tx2"/>
                </a:solidFill>
                <a:latin typeface="Arial Bold"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D558541-60C9-42A2-8392-FF12533A6B7A}" type="slidenum">
              <a:rPr kumimoji="0" lang="en-US" sz="1200" b="1" i="0" u="none" strike="noStrike" kern="1200" cap="none" spc="0" normalizeH="0" baseline="0" noProof="0" smtClean="0">
                <a:ln>
                  <a:noFill/>
                </a:ln>
                <a:solidFill>
                  <a:srgbClr val="919191"/>
                </a:solidFill>
                <a:effectLst/>
                <a:uLnTx/>
                <a:uFillTx/>
                <a:latin typeface="Arial Rounded MT Bold" panose="020F07040305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1" i="0" u="none" strike="noStrike" kern="1200" cap="none" spc="0" normalizeH="0" baseline="0" noProof="0" dirty="0">
              <a:ln>
                <a:noFill/>
              </a:ln>
              <a:solidFill>
                <a:srgbClr val="919191"/>
              </a:solidFill>
              <a:effectLst/>
              <a:uLnTx/>
              <a:uFillTx/>
              <a:latin typeface="Arial Rounded MT Bold" panose="020F0704030504030204" pitchFamily="34" charset="0"/>
              <a:ea typeface="+mn-ea"/>
              <a:cs typeface="+mn-cs"/>
            </a:endParaRPr>
          </a:p>
        </p:txBody>
      </p:sp>
      <p:sp>
        <p:nvSpPr>
          <p:cNvPr id="21" name="Title 3">
            <a:extLst>
              <a:ext uri="{FF2B5EF4-FFF2-40B4-BE49-F238E27FC236}">
                <a16:creationId xmlns:a16="http://schemas.microsoft.com/office/drawing/2014/main" id="{AAAA2A5F-25B0-46B8-84D5-1F1DEC0A7FD1}"/>
              </a:ext>
            </a:extLst>
          </p:cNvPr>
          <p:cNvSpPr txBox="1">
            <a:spLocks/>
          </p:cNvSpPr>
          <p:nvPr/>
        </p:nvSpPr>
        <p:spPr>
          <a:xfrm>
            <a:off x="1291069" y="481146"/>
            <a:ext cx="8538731" cy="495787"/>
          </a:xfrm>
          <a:prstGeom prst="rect">
            <a:avLst/>
          </a:prstGeom>
        </p:spPr>
        <p:txBody>
          <a:bodyPr vert="horz" wrap="square" lIns="0" tIns="0" rIns="0" bIns="0" rtlCol="0" anchor="t" anchorCtr="0">
            <a:noAutofit/>
          </a:bodyPr>
          <a:lstStyle>
            <a:lvl1pPr algn="l" defTabSz="457200" rtl="0" eaLnBrk="1" latinLnBrk="0" hangingPunct="1">
              <a:spcBef>
                <a:spcPct val="0"/>
              </a:spcBef>
              <a:buNone/>
              <a:defRPr sz="3200" kern="1200" cap="none" baseline="0">
                <a:solidFill>
                  <a:schemeClr val="tx1"/>
                </a:solidFill>
                <a:latin typeface="Arial Rounded MT Bold" panose="020F0704030504030204" pitchFamily="34" charset="0"/>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3200" b="0" i="0" u="none" strike="noStrike" kern="1200" cap="none" spc="0" normalizeH="0" baseline="0" noProof="0" dirty="0">
              <a:ln>
                <a:noFill/>
              </a:ln>
              <a:solidFill>
                <a:srgbClr val="FFFFFF"/>
              </a:solidFill>
              <a:effectLst/>
              <a:uLnTx/>
              <a:uFillTx/>
              <a:latin typeface="Arial Rounded MT Bold" panose="020F0704030504030204" pitchFamily="34" charset="0"/>
              <a:ea typeface="+mj-ea"/>
              <a:cs typeface="Arial"/>
            </a:endParaRPr>
          </a:p>
        </p:txBody>
      </p:sp>
      <p:sp>
        <p:nvSpPr>
          <p:cNvPr id="2" name="Rectangle 1">
            <a:extLst>
              <a:ext uri="{FF2B5EF4-FFF2-40B4-BE49-F238E27FC236}">
                <a16:creationId xmlns:a16="http://schemas.microsoft.com/office/drawing/2014/main" id="{238E8245-0184-460C-B5E4-4E85E164CBE3}"/>
              </a:ext>
            </a:extLst>
          </p:cNvPr>
          <p:cNvSpPr/>
          <p:nvPr/>
        </p:nvSpPr>
        <p:spPr>
          <a:xfrm>
            <a:off x="407827" y="729039"/>
            <a:ext cx="11376345" cy="3139321"/>
          </a:xfrm>
          <a:prstGeom prst="rect">
            <a:avLst/>
          </a:prstGeom>
        </p:spPr>
        <p:txBody>
          <a:bodyPr wrap="square">
            <a:spAutoFit/>
          </a:bodyPr>
          <a:lstStyle/>
          <a:p>
            <a:r>
              <a:rPr lang="en-GB" i="1" dirty="0"/>
              <a:t>•	ADTs need looking into and how they affect the solution, can DCC confirm how these will affect the solution?</a:t>
            </a:r>
          </a:p>
          <a:p>
            <a:endParaRPr lang="en-GB" i="1" dirty="0"/>
          </a:p>
          <a:p>
            <a:r>
              <a:rPr lang="en-GB" dirty="0"/>
              <a:t>Anomaly Detection Thresholds (ADTs) are a different aspect of DSP functionality and don’t have any impact on the SECMO0067 solution.  ADTs are generally set to detect anomalous behaviour against forecast usage over a relatively long time period – currently most ADTs operate over a 24 hour period. Even though much shorter time periods can be set, these are not granular enough to protect against the sort of systematic error or Denial of Service (DDOS) attack that SECMP0067 is looking to prevent by operating on a per second basis.</a:t>
            </a:r>
          </a:p>
          <a:p>
            <a:endParaRPr lang="en-GB" dirty="0"/>
          </a:p>
          <a:p>
            <a:r>
              <a:rPr lang="en-GB" dirty="0"/>
              <a:t>Notwithstanding the issue of granularity, the processing of the breach of an ADT threshold results in messages being placed in quarantine rather than being rejected, which doesn’t help the solution since the message still has to be fully processed by the DSP in order to be placed in quarantine.</a:t>
            </a:r>
          </a:p>
        </p:txBody>
      </p:sp>
    </p:spTree>
    <p:extLst>
      <p:ext uri="{BB962C8B-B14F-4D97-AF65-F5344CB8AC3E}">
        <p14:creationId xmlns:p14="http://schemas.microsoft.com/office/powerpoint/2010/main" val="4530111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3">
            <a:extLst>
              <a:ext uri="{FF2B5EF4-FFF2-40B4-BE49-F238E27FC236}">
                <a16:creationId xmlns:a16="http://schemas.microsoft.com/office/drawing/2014/main" id="{E33D4366-436A-4F2B-BC41-6FDB662F5A0B}"/>
              </a:ext>
            </a:extLst>
          </p:cNvPr>
          <p:cNvSpPr txBox="1">
            <a:spLocks/>
          </p:cNvSpPr>
          <p:nvPr/>
        </p:nvSpPr>
        <p:spPr>
          <a:xfrm>
            <a:off x="11100329" y="6357749"/>
            <a:ext cx="770951" cy="192287"/>
          </a:xfrm>
          <a:prstGeom prst="rect">
            <a:avLst/>
          </a:prstGeom>
        </p:spPr>
        <p:txBody>
          <a:bodyPr vert="horz" lIns="0" tIns="0" rIns="0" bIns="0" rtlCol="0" anchor="ctr" anchorCtr="0"/>
          <a:lstStyle>
            <a:defPPr>
              <a:defRPr lang="en-US"/>
            </a:defPPr>
            <a:lvl1pPr marL="0" algn="r" defTabSz="914400" rtl="0" eaLnBrk="1" latinLnBrk="0" hangingPunct="1">
              <a:defRPr sz="1333" b="1" i="0" kern="1200">
                <a:solidFill>
                  <a:schemeClr val="tx2"/>
                </a:solidFill>
                <a:latin typeface="Arial Bold"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D558541-60C9-42A2-8392-FF12533A6B7A}" type="slidenum">
              <a:rPr kumimoji="0" lang="en-US" sz="1200" b="1" i="0" u="none" strike="noStrike" kern="1200" cap="none" spc="0" normalizeH="0" baseline="0" noProof="0" smtClean="0">
                <a:ln>
                  <a:noFill/>
                </a:ln>
                <a:solidFill>
                  <a:srgbClr val="919191"/>
                </a:solidFill>
                <a:effectLst/>
                <a:uLnTx/>
                <a:uFillTx/>
                <a:latin typeface="Arial Rounded MT Bold" panose="020F07040305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1" i="0" u="none" strike="noStrike" kern="1200" cap="none" spc="0" normalizeH="0" baseline="0" noProof="0" dirty="0">
              <a:ln>
                <a:noFill/>
              </a:ln>
              <a:solidFill>
                <a:srgbClr val="919191"/>
              </a:solidFill>
              <a:effectLst/>
              <a:uLnTx/>
              <a:uFillTx/>
              <a:latin typeface="Arial Rounded MT Bold" panose="020F0704030504030204" pitchFamily="34" charset="0"/>
              <a:ea typeface="+mn-ea"/>
              <a:cs typeface="+mn-cs"/>
            </a:endParaRPr>
          </a:p>
        </p:txBody>
      </p:sp>
      <p:sp>
        <p:nvSpPr>
          <p:cNvPr id="21" name="Title 3">
            <a:extLst>
              <a:ext uri="{FF2B5EF4-FFF2-40B4-BE49-F238E27FC236}">
                <a16:creationId xmlns:a16="http://schemas.microsoft.com/office/drawing/2014/main" id="{AAAA2A5F-25B0-46B8-84D5-1F1DEC0A7FD1}"/>
              </a:ext>
            </a:extLst>
          </p:cNvPr>
          <p:cNvSpPr txBox="1">
            <a:spLocks/>
          </p:cNvSpPr>
          <p:nvPr/>
        </p:nvSpPr>
        <p:spPr>
          <a:xfrm>
            <a:off x="1291069" y="481146"/>
            <a:ext cx="8538731" cy="495787"/>
          </a:xfrm>
          <a:prstGeom prst="rect">
            <a:avLst/>
          </a:prstGeom>
        </p:spPr>
        <p:txBody>
          <a:bodyPr vert="horz" wrap="square" lIns="0" tIns="0" rIns="0" bIns="0" rtlCol="0" anchor="t" anchorCtr="0">
            <a:noAutofit/>
          </a:bodyPr>
          <a:lstStyle>
            <a:lvl1pPr algn="l" defTabSz="457200" rtl="0" eaLnBrk="1" latinLnBrk="0" hangingPunct="1">
              <a:spcBef>
                <a:spcPct val="0"/>
              </a:spcBef>
              <a:buNone/>
              <a:defRPr sz="3200" kern="1200" cap="none" baseline="0">
                <a:solidFill>
                  <a:schemeClr val="tx1"/>
                </a:solidFill>
                <a:latin typeface="Arial Rounded MT Bold" panose="020F0704030504030204" pitchFamily="34" charset="0"/>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3200" b="0" i="0" u="none" strike="noStrike" kern="1200" cap="none" spc="0" normalizeH="0" baseline="0" noProof="0" dirty="0">
              <a:ln>
                <a:noFill/>
              </a:ln>
              <a:solidFill>
                <a:srgbClr val="FFFFFF"/>
              </a:solidFill>
              <a:effectLst/>
              <a:uLnTx/>
              <a:uFillTx/>
              <a:latin typeface="Arial Rounded MT Bold" panose="020F0704030504030204" pitchFamily="34" charset="0"/>
              <a:ea typeface="+mj-ea"/>
              <a:cs typeface="Arial"/>
            </a:endParaRPr>
          </a:p>
        </p:txBody>
      </p:sp>
      <p:sp>
        <p:nvSpPr>
          <p:cNvPr id="2" name="Rectangle 1">
            <a:extLst>
              <a:ext uri="{FF2B5EF4-FFF2-40B4-BE49-F238E27FC236}">
                <a16:creationId xmlns:a16="http://schemas.microsoft.com/office/drawing/2014/main" id="{238E8245-0184-460C-B5E4-4E85E164CBE3}"/>
              </a:ext>
            </a:extLst>
          </p:cNvPr>
          <p:cNvSpPr/>
          <p:nvPr/>
        </p:nvSpPr>
        <p:spPr>
          <a:xfrm>
            <a:off x="407827" y="729039"/>
            <a:ext cx="11376345" cy="3416320"/>
          </a:xfrm>
          <a:prstGeom prst="rect">
            <a:avLst/>
          </a:prstGeom>
        </p:spPr>
        <p:txBody>
          <a:bodyPr wrap="square">
            <a:spAutoFit/>
          </a:bodyPr>
          <a:lstStyle/>
          <a:p>
            <a:pPr lvl="0"/>
            <a:r>
              <a:rPr lang="en-GB" i="1" dirty="0"/>
              <a:t> •	On the question of the cost for SECMP0067 – we’ve had this question come up from the Working Group, TABASC and recently SSC. The most recent person to ask about this was Julian Hughes ... The rationale (as was echoed by members of the Working Groups and Sub-Committees) for asking why should industry be paying for the modification came down to suggesting that the industry members who currently pay to use the DCC Systems expect to receive and send all Service Requests and Alerts without issue, with the exception of notified System maintenance and genuinely unforeseen circumstances. As far as ‘business as usual’ obligations went, a lot of them take the view that this should be provided as standard.</a:t>
            </a:r>
            <a:endParaRPr lang="en-GB" dirty="0"/>
          </a:p>
          <a:p>
            <a:endParaRPr lang="en-GB" dirty="0"/>
          </a:p>
          <a:p>
            <a:r>
              <a:rPr lang="en-GB" dirty="0"/>
              <a:t>67 prevents the loss of key Service Requests in the case of exceptional events, such as weather event or a Service User exceeding their remit and flooding the system with spurious or incorrect Service Requests, rather than a Business As Usual situation. 67 is a more economic, efficient, and cost-effective solution rather than buying storage, adding processing power, and boosting capacity to handle occasional or rare events and situations.</a:t>
            </a:r>
          </a:p>
        </p:txBody>
      </p:sp>
    </p:spTree>
    <p:extLst>
      <p:ext uri="{BB962C8B-B14F-4D97-AF65-F5344CB8AC3E}">
        <p14:creationId xmlns:p14="http://schemas.microsoft.com/office/powerpoint/2010/main" val="2671029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12192000" cy="1021879"/>
          </a:xfrm>
          <a:prstGeom prst="rect">
            <a:avLst/>
          </a:prstGeom>
          <a:solidFill>
            <a:srgbClr val="1B11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6" name="Slide Number Placeholder 3">
            <a:extLst>
              <a:ext uri="{FF2B5EF4-FFF2-40B4-BE49-F238E27FC236}">
                <a16:creationId xmlns:a16="http://schemas.microsoft.com/office/drawing/2014/main" id="{E33D4366-436A-4F2B-BC41-6FDB662F5A0B}"/>
              </a:ext>
            </a:extLst>
          </p:cNvPr>
          <p:cNvSpPr txBox="1">
            <a:spLocks/>
          </p:cNvSpPr>
          <p:nvPr/>
        </p:nvSpPr>
        <p:spPr>
          <a:xfrm>
            <a:off x="11100329" y="6390057"/>
            <a:ext cx="770951" cy="192287"/>
          </a:xfrm>
          <a:prstGeom prst="rect">
            <a:avLst/>
          </a:prstGeom>
        </p:spPr>
        <p:txBody>
          <a:bodyPr vert="horz" lIns="0" tIns="0" rIns="0" bIns="0" rtlCol="0" anchor="ctr" anchorCtr="0"/>
          <a:lstStyle>
            <a:defPPr>
              <a:defRPr lang="en-US"/>
            </a:defPPr>
            <a:lvl1pPr marL="0" algn="r" defTabSz="914400" rtl="0" eaLnBrk="1" latinLnBrk="0" hangingPunct="1">
              <a:defRPr sz="1333" b="1" i="0" kern="1200">
                <a:solidFill>
                  <a:schemeClr val="tx2"/>
                </a:solidFill>
                <a:latin typeface="Arial Bold"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D558541-60C9-42A2-8392-FF12533A6B7A}" type="slidenum">
              <a:rPr kumimoji="0" lang="en-US" sz="1200" b="1" i="0" u="none" strike="noStrike" kern="1200" cap="none" spc="0" normalizeH="0" baseline="0" noProof="0" smtClean="0">
                <a:ln>
                  <a:noFill/>
                </a:ln>
                <a:solidFill>
                  <a:srgbClr val="919191"/>
                </a:solidFill>
                <a:effectLst/>
                <a:uLnTx/>
                <a:uFillTx/>
                <a:latin typeface="Arial Rounded MT Bold" panose="020F07040305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1" i="0" u="none" strike="noStrike" kern="1200" cap="none" spc="0" normalizeH="0" baseline="0" noProof="0" dirty="0">
              <a:ln>
                <a:noFill/>
              </a:ln>
              <a:solidFill>
                <a:srgbClr val="919191"/>
              </a:solidFill>
              <a:effectLst/>
              <a:uLnTx/>
              <a:uFillTx/>
              <a:latin typeface="Arial Rounded MT Bold" panose="020F0704030504030204" pitchFamily="34" charset="0"/>
              <a:ea typeface="+mn-ea"/>
              <a:cs typeface="+mn-cs"/>
            </a:endParaRPr>
          </a:p>
        </p:txBody>
      </p:sp>
      <p:sp>
        <p:nvSpPr>
          <p:cNvPr id="19" name="Rectangle 18">
            <a:extLst>
              <a:ext uri="{FF2B5EF4-FFF2-40B4-BE49-F238E27FC236}">
                <a16:creationId xmlns:a16="http://schemas.microsoft.com/office/drawing/2014/main" id="{A1C94BA3-BADA-4BA9-B24F-A9AA8F821042}"/>
              </a:ext>
            </a:extLst>
          </p:cNvPr>
          <p:cNvSpPr/>
          <p:nvPr/>
        </p:nvSpPr>
        <p:spPr>
          <a:xfrm>
            <a:off x="3146122" y="402229"/>
            <a:ext cx="1061332" cy="581650"/>
          </a:xfrm>
          <a:prstGeom prst="rect">
            <a:avLst/>
          </a:prstGeom>
        </p:spPr>
        <p:txBody>
          <a:bodyPr wrap="square" lIns="0" rIns="0" bIns="0">
            <a:noAutofit/>
          </a:bodyPr>
          <a:lstStyle/>
          <a:p>
            <a:pPr marL="0" marR="0" lvl="0" indent="0" algn="ctr" defTabSz="361950" rtl="0" eaLnBrk="1" fontAlgn="auto" latinLnBrk="0" hangingPunct="1">
              <a:lnSpc>
                <a:spcPct val="90000"/>
              </a:lnSpc>
              <a:spcBef>
                <a:spcPts val="100"/>
              </a:spcBef>
              <a:spcAft>
                <a:spcPts val="600"/>
              </a:spcAft>
              <a:buClrTx/>
              <a:buSzTx/>
              <a:buFontTx/>
              <a:buNone/>
              <a:tabLst/>
              <a:defRPr/>
            </a:pPr>
            <a:r>
              <a:rPr lang="en-IE" sz="4000" dirty="0">
                <a:solidFill>
                  <a:srgbClr val="1B1148"/>
                </a:solidFill>
                <a:latin typeface="Arial Rounded MT Bold" panose="020F0704030504030204" pitchFamily="34" charset="0"/>
                <a:cs typeface="Arial"/>
              </a:rPr>
              <a:t>2</a:t>
            </a:r>
            <a:endParaRPr kumimoji="0" lang="en-IE" sz="4000" b="0" i="0" u="none" strike="noStrike" kern="1200" cap="none" spc="0" normalizeH="0" baseline="0" noProof="0" dirty="0">
              <a:ln>
                <a:noFill/>
              </a:ln>
              <a:solidFill>
                <a:srgbClr val="1B1148"/>
              </a:solidFill>
              <a:effectLst/>
              <a:uLnTx/>
              <a:uFillTx/>
              <a:latin typeface="Arial Rounded MT Bold" panose="020F0704030504030204" pitchFamily="34" charset="0"/>
              <a:ea typeface="+mn-ea"/>
              <a:cs typeface="Arial"/>
            </a:endParaRPr>
          </a:p>
        </p:txBody>
      </p:sp>
      <p:sp>
        <p:nvSpPr>
          <p:cNvPr id="21" name="Title 3">
            <a:extLst>
              <a:ext uri="{FF2B5EF4-FFF2-40B4-BE49-F238E27FC236}">
                <a16:creationId xmlns:a16="http://schemas.microsoft.com/office/drawing/2014/main" id="{AAAA2A5F-25B0-46B8-84D5-1F1DEC0A7FD1}"/>
              </a:ext>
            </a:extLst>
          </p:cNvPr>
          <p:cNvSpPr txBox="1">
            <a:spLocks/>
          </p:cNvSpPr>
          <p:nvPr/>
        </p:nvSpPr>
        <p:spPr>
          <a:xfrm>
            <a:off x="1291069" y="481146"/>
            <a:ext cx="8538731" cy="495787"/>
          </a:xfrm>
          <a:prstGeom prst="rect">
            <a:avLst/>
          </a:prstGeom>
        </p:spPr>
        <p:txBody>
          <a:bodyPr vert="horz" wrap="square" lIns="0" tIns="0" rIns="0" bIns="0" rtlCol="0" anchor="t" anchorCtr="0">
            <a:noAutofit/>
          </a:bodyPr>
          <a:lstStyle>
            <a:lvl1pPr algn="l" defTabSz="457200" rtl="0" eaLnBrk="1" latinLnBrk="0" hangingPunct="1">
              <a:spcBef>
                <a:spcPct val="0"/>
              </a:spcBef>
              <a:buNone/>
              <a:defRPr sz="3200" kern="1200" cap="none" baseline="0">
                <a:solidFill>
                  <a:schemeClr val="tx1"/>
                </a:solidFill>
                <a:latin typeface="Arial Rounded MT Bold" panose="020F0704030504030204" pitchFamily="34" charset="0"/>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3200" b="0" i="0" u="none" strike="noStrike" kern="1200" cap="none" spc="0" normalizeH="0" baseline="0" noProof="0" dirty="0">
              <a:ln>
                <a:noFill/>
              </a:ln>
              <a:solidFill>
                <a:srgbClr val="FFFFFF"/>
              </a:solidFill>
              <a:effectLst/>
              <a:uLnTx/>
              <a:uFillTx/>
              <a:latin typeface="Arial Rounded MT Bold" panose="020F0704030504030204" pitchFamily="34" charset="0"/>
              <a:ea typeface="+mj-ea"/>
              <a:cs typeface="Arial"/>
            </a:endParaRPr>
          </a:p>
        </p:txBody>
      </p:sp>
      <p:sp>
        <p:nvSpPr>
          <p:cNvPr id="20" name="Title 3">
            <a:extLst>
              <a:ext uri="{FF2B5EF4-FFF2-40B4-BE49-F238E27FC236}">
                <a16:creationId xmlns:a16="http://schemas.microsoft.com/office/drawing/2014/main" id="{67F53774-E56D-48BF-B25A-781F94AF422E}"/>
              </a:ext>
            </a:extLst>
          </p:cNvPr>
          <p:cNvSpPr txBox="1">
            <a:spLocks/>
          </p:cNvSpPr>
          <p:nvPr/>
        </p:nvSpPr>
        <p:spPr>
          <a:xfrm>
            <a:off x="1300006" y="480012"/>
            <a:ext cx="8538731" cy="495787"/>
          </a:xfrm>
          <a:prstGeom prst="rect">
            <a:avLst/>
          </a:prstGeom>
        </p:spPr>
        <p:txBody>
          <a:bodyPr vert="horz" wrap="square" lIns="0" tIns="0" rIns="0" bIns="0" rtlCol="0" anchor="t" anchorCtr="0">
            <a:noAutofit/>
          </a:bodyPr>
          <a:lstStyle>
            <a:lvl1pPr algn="l" defTabSz="457200" rtl="0" eaLnBrk="1" latinLnBrk="0" hangingPunct="1">
              <a:spcBef>
                <a:spcPct val="0"/>
              </a:spcBef>
              <a:buNone/>
              <a:defRPr sz="3200" kern="1200" cap="none" baseline="0">
                <a:solidFill>
                  <a:schemeClr val="tx1"/>
                </a:solidFill>
                <a:latin typeface="Arial Rounded MT Bold" panose="020F0704030504030204" pitchFamily="34" charset="0"/>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dirty="0">
                <a:solidFill>
                  <a:schemeClr val="bg1"/>
                </a:solidFill>
              </a:rPr>
              <a:t>SECMP0062 User Story</a:t>
            </a:r>
            <a:endParaRPr kumimoji="0" lang="en-GB" b="0" i="0" u="none" strike="noStrike" kern="1200" cap="none" spc="0" normalizeH="0" baseline="0" noProof="0" dirty="0">
              <a:ln>
                <a:noFill/>
              </a:ln>
              <a:solidFill>
                <a:schemeClr val="bg1"/>
              </a:solidFill>
              <a:effectLst/>
              <a:uLnTx/>
              <a:uFillTx/>
              <a:latin typeface="Arial Rounded MT Bold" panose="020F0704030504030204" pitchFamily="34" charset="0"/>
              <a:ea typeface="+mj-ea"/>
              <a:cs typeface="Arial"/>
            </a:endParaRPr>
          </a:p>
        </p:txBody>
      </p:sp>
      <p:sp>
        <p:nvSpPr>
          <p:cNvPr id="43" name="TextBox 42">
            <a:extLst>
              <a:ext uri="{FF2B5EF4-FFF2-40B4-BE49-F238E27FC236}">
                <a16:creationId xmlns:a16="http://schemas.microsoft.com/office/drawing/2014/main" id="{23EFAEA0-33B0-4E61-BC42-AEA5D7B8E7F6}"/>
              </a:ext>
            </a:extLst>
          </p:cNvPr>
          <p:cNvSpPr txBox="1"/>
          <p:nvPr/>
        </p:nvSpPr>
        <p:spPr>
          <a:xfrm>
            <a:off x="6219760" y="1501398"/>
            <a:ext cx="1754989" cy="1011353"/>
          </a:xfrm>
          <a:prstGeom prst="rect">
            <a:avLst/>
          </a:prstGeom>
        </p:spPr>
        <p:txBody>
          <a:bodyPr vert="horz" wrap="square" lIns="0" tIns="0" rIns="0" bIns="0" rtlCol="0">
            <a:noAutofit/>
          </a:bodyPr>
          <a:lstStyle/>
          <a:p>
            <a:endParaRPr lang="en-GB" dirty="0">
              <a:solidFill>
                <a:srgbClr val="000000"/>
              </a:solidFill>
              <a:latin typeface="Arial"/>
            </a:endParaRPr>
          </a:p>
        </p:txBody>
      </p:sp>
      <p:sp>
        <p:nvSpPr>
          <p:cNvPr id="46" name="Rectangle 45">
            <a:extLst>
              <a:ext uri="{FF2B5EF4-FFF2-40B4-BE49-F238E27FC236}">
                <a16:creationId xmlns:a16="http://schemas.microsoft.com/office/drawing/2014/main" id="{D738D7D2-7B8A-48AF-B587-F957022C649F}"/>
              </a:ext>
            </a:extLst>
          </p:cNvPr>
          <p:cNvSpPr/>
          <p:nvPr/>
        </p:nvSpPr>
        <p:spPr>
          <a:xfrm>
            <a:off x="119337" y="421279"/>
            <a:ext cx="1061332" cy="581650"/>
          </a:xfrm>
          <a:prstGeom prst="rect">
            <a:avLst/>
          </a:prstGeom>
        </p:spPr>
        <p:txBody>
          <a:bodyPr wrap="square" lIns="0" rIns="0" bIns="0">
            <a:noAutofit/>
          </a:bodyPr>
          <a:lstStyle/>
          <a:p>
            <a:pPr marL="0" marR="0" lvl="0" indent="0" algn="ctr" defTabSz="361950" rtl="0" eaLnBrk="1" fontAlgn="auto" latinLnBrk="0" hangingPunct="1">
              <a:lnSpc>
                <a:spcPct val="90000"/>
              </a:lnSpc>
              <a:spcBef>
                <a:spcPts val="100"/>
              </a:spcBef>
              <a:spcAft>
                <a:spcPts val="600"/>
              </a:spcAft>
              <a:buClrTx/>
              <a:buSzTx/>
              <a:buFontTx/>
              <a:buNone/>
              <a:tabLst/>
              <a:defRPr/>
            </a:pPr>
            <a:r>
              <a:rPr lang="en-IE" sz="4000" dirty="0">
                <a:solidFill>
                  <a:srgbClr val="1B1148"/>
                </a:solidFill>
                <a:latin typeface="Arial Rounded MT Bold" panose="020F0704030504030204" pitchFamily="34" charset="0"/>
                <a:cs typeface="Arial"/>
              </a:rPr>
              <a:t>1</a:t>
            </a:r>
            <a:endParaRPr kumimoji="0" lang="en-IE" sz="4000" b="0" i="0" u="none" strike="noStrike" kern="1200" cap="none" spc="0" normalizeH="0" baseline="0" noProof="0" dirty="0">
              <a:ln>
                <a:noFill/>
              </a:ln>
              <a:solidFill>
                <a:srgbClr val="1B1148"/>
              </a:solidFill>
              <a:effectLst/>
              <a:uLnTx/>
              <a:uFillTx/>
              <a:latin typeface="Arial Rounded MT Bold" panose="020F0704030504030204" pitchFamily="34" charset="0"/>
              <a:ea typeface="+mn-ea"/>
              <a:cs typeface="Arial"/>
            </a:endParaRPr>
          </a:p>
        </p:txBody>
      </p:sp>
      <p:sp>
        <p:nvSpPr>
          <p:cNvPr id="6" name="Rectangle 5">
            <a:extLst>
              <a:ext uri="{FF2B5EF4-FFF2-40B4-BE49-F238E27FC236}">
                <a16:creationId xmlns:a16="http://schemas.microsoft.com/office/drawing/2014/main" id="{DCB585EA-29FB-43E7-9DA7-0065E2242B12}"/>
              </a:ext>
            </a:extLst>
          </p:cNvPr>
          <p:cNvSpPr/>
          <p:nvPr/>
        </p:nvSpPr>
        <p:spPr>
          <a:xfrm>
            <a:off x="4581792" y="5194871"/>
            <a:ext cx="2759348" cy="15285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EC3E78A3-B68C-47D3-A07E-CD332D71315C}"/>
              </a:ext>
            </a:extLst>
          </p:cNvPr>
          <p:cNvSpPr txBox="1"/>
          <p:nvPr/>
        </p:nvSpPr>
        <p:spPr>
          <a:xfrm>
            <a:off x="692285" y="1053582"/>
            <a:ext cx="10807430" cy="4801314"/>
          </a:xfrm>
          <a:prstGeom prst="rect">
            <a:avLst/>
          </a:prstGeom>
          <a:noFill/>
        </p:spPr>
        <p:txBody>
          <a:bodyPr wrap="square" rtlCol="0">
            <a:spAutoFit/>
          </a:bodyPr>
          <a:lstStyle/>
          <a:p>
            <a:r>
              <a:rPr lang="en-GB" dirty="0"/>
              <a:t>Current State: Service Users receive alerts. Anomaly detection in the DSP counts the Alerts received from each device over a configurable time period.  If a configurable threshold is reached (e.g., 60 Alerts in 30 minutes) then an anomaly event is recorded for investigation but no action is taken to stop Alerts being delivered to Service Users.</a:t>
            </a:r>
          </a:p>
          <a:p>
            <a:r>
              <a:rPr lang="en-GB" dirty="0"/>
              <a:t> </a:t>
            </a:r>
          </a:p>
          <a:p>
            <a:r>
              <a:rPr lang="en-GB" dirty="0"/>
              <a:t>With SECMP0062 and if configured to do so, Service Users see a Service Management Incident when a device breaches the threshold for the first time. There will only be a new Incident if the Alert Code and Device combination has been continuously below the threshold for a configurable period of time. This “deadband” is proposed initially to be set to 24 hours.</a:t>
            </a:r>
          </a:p>
          <a:p>
            <a:endParaRPr lang="en-GB" dirty="0"/>
          </a:p>
          <a:p>
            <a:r>
              <a:rPr lang="en-GB" dirty="0"/>
              <a:t>With Alert Storm Protection Service Users will see only 1 in N alerts to (configurable).</a:t>
            </a:r>
          </a:p>
          <a:p>
            <a:endParaRPr lang="en-GB" dirty="0"/>
          </a:p>
          <a:p>
            <a:r>
              <a:rPr lang="en-GB" dirty="0"/>
              <a:t>Users will receive emails relating to  Alert Storm Protection if they have chosen to use this common feature in the DCC Service Management System. This applies to </a:t>
            </a:r>
            <a:r>
              <a:rPr lang="en-GB" i="1" dirty="0"/>
              <a:t>all</a:t>
            </a:r>
            <a:r>
              <a:rPr lang="en-GB" dirty="0"/>
              <a:t> Incidents, not just Alert Storm Protection. </a:t>
            </a:r>
          </a:p>
          <a:p>
            <a:endParaRPr lang="en-GB" dirty="0"/>
          </a:p>
          <a:p>
            <a:r>
              <a:rPr lang="en-GB" dirty="0"/>
              <a:t>Service Users can view a dashboard in the Self Service Interface for details of devices and Alert Codes</a:t>
            </a:r>
            <a:br>
              <a:rPr lang="en-GB" dirty="0"/>
            </a:br>
            <a:r>
              <a:rPr lang="en-GB" dirty="0"/>
              <a:t>currently subject to Alert Storm Protection</a:t>
            </a:r>
          </a:p>
        </p:txBody>
      </p:sp>
    </p:spTree>
    <p:extLst>
      <p:ext uri="{BB962C8B-B14F-4D97-AF65-F5344CB8AC3E}">
        <p14:creationId xmlns:p14="http://schemas.microsoft.com/office/powerpoint/2010/main" val="1962606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12192000" cy="1021879"/>
          </a:xfrm>
          <a:prstGeom prst="rect">
            <a:avLst/>
          </a:prstGeom>
          <a:solidFill>
            <a:srgbClr val="1B11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6" name="Slide Number Placeholder 3">
            <a:extLst>
              <a:ext uri="{FF2B5EF4-FFF2-40B4-BE49-F238E27FC236}">
                <a16:creationId xmlns:a16="http://schemas.microsoft.com/office/drawing/2014/main" id="{E33D4366-436A-4F2B-BC41-6FDB662F5A0B}"/>
              </a:ext>
            </a:extLst>
          </p:cNvPr>
          <p:cNvSpPr txBox="1">
            <a:spLocks/>
          </p:cNvSpPr>
          <p:nvPr/>
        </p:nvSpPr>
        <p:spPr>
          <a:xfrm>
            <a:off x="11100329" y="6390057"/>
            <a:ext cx="770951" cy="192287"/>
          </a:xfrm>
          <a:prstGeom prst="rect">
            <a:avLst/>
          </a:prstGeom>
        </p:spPr>
        <p:txBody>
          <a:bodyPr vert="horz" lIns="0" tIns="0" rIns="0" bIns="0" rtlCol="0" anchor="ctr" anchorCtr="0"/>
          <a:lstStyle>
            <a:defPPr>
              <a:defRPr lang="en-US"/>
            </a:defPPr>
            <a:lvl1pPr marL="0" algn="r" defTabSz="914400" rtl="0" eaLnBrk="1" latinLnBrk="0" hangingPunct="1">
              <a:defRPr sz="1333" b="1" i="0" kern="1200">
                <a:solidFill>
                  <a:schemeClr val="tx2"/>
                </a:solidFill>
                <a:latin typeface="Arial Bold"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D558541-60C9-42A2-8392-FF12533A6B7A}" type="slidenum">
              <a:rPr kumimoji="0" lang="en-US" sz="1200" b="1" i="0" u="none" strike="noStrike" kern="1200" cap="none" spc="0" normalizeH="0" baseline="0" noProof="0" smtClean="0">
                <a:ln>
                  <a:noFill/>
                </a:ln>
                <a:solidFill>
                  <a:srgbClr val="919191"/>
                </a:solidFill>
                <a:effectLst/>
                <a:uLnTx/>
                <a:uFillTx/>
                <a:latin typeface="Arial Rounded MT Bold" panose="020F07040305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1" i="0" u="none" strike="noStrike" kern="1200" cap="none" spc="0" normalizeH="0" baseline="0" noProof="0" dirty="0">
              <a:ln>
                <a:noFill/>
              </a:ln>
              <a:solidFill>
                <a:srgbClr val="919191"/>
              </a:solidFill>
              <a:effectLst/>
              <a:uLnTx/>
              <a:uFillTx/>
              <a:latin typeface="Arial Rounded MT Bold" panose="020F0704030504030204" pitchFamily="34" charset="0"/>
              <a:ea typeface="+mn-ea"/>
              <a:cs typeface="+mn-cs"/>
            </a:endParaRPr>
          </a:p>
        </p:txBody>
      </p:sp>
      <p:sp>
        <p:nvSpPr>
          <p:cNvPr id="19" name="Rectangle 18">
            <a:extLst>
              <a:ext uri="{FF2B5EF4-FFF2-40B4-BE49-F238E27FC236}">
                <a16:creationId xmlns:a16="http://schemas.microsoft.com/office/drawing/2014/main" id="{A1C94BA3-BADA-4BA9-B24F-A9AA8F821042}"/>
              </a:ext>
            </a:extLst>
          </p:cNvPr>
          <p:cNvSpPr/>
          <p:nvPr/>
        </p:nvSpPr>
        <p:spPr>
          <a:xfrm>
            <a:off x="3146122" y="402229"/>
            <a:ext cx="1061332" cy="581650"/>
          </a:xfrm>
          <a:prstGeom prst="rect">
            <a:avLst/>
          </a:prstGeom>
        </p:spPr>
        <p:txBody>
          <a:bodyPr wrap="square" lIns="0" rIns="0" bIns="0">
            <a:noAutofit/>
          </a:bodyPr>
          <a:lstStyle/>
          <a:p>
            <a:pPr marL="0" marR="0" lvl="0" indent="0" algn="ctr" defTabSz="361950" rtl="0" eaLnBrk="1" fontAlgn="auto" latinLnBrk="0" hangingPunct="1">
              <a:lnSpc>
                <a:spcPct val="90000"/>
              </a:lnSpc>
              <a:spcBef>
                <a:spcPts val="100"/>
              </a:spcBef>
              <a:spcAft>
                <a:spcPts val="600"/>
              </a:spcAft>
              <a:buClrTx/>
              <a:buSzTx/>
              <a:buFontTx/>
              <a:buNone/>
              <a:tabLst/>
              <a:defRPr/>
            </a:pPr>
            <a:r>
              <a:rPr lang="en-IE" sz="4000" dirty="0">
                <a:solidFill>
                  <a:srgbClr val="1B1148"/>
                </a:solidFill>
                <a:latin typeface="Arial Rounded MT Bold" panose="020F0704030504030204" pitchFamily="34" charset="0"/>
                <a:cs typeface="Arial"/>
              </a:rPr>
              <a:t>2</a:t>
            </a:r>
            <a:endParaRPr kumimoji="0" lang="en-IE" sz="4000" b="0" i="0" u="none" strike="noStrike" kern="1200" cap="none" spc="0" normalizeH="0" baseline="0" noProof="0" dirty="0">
              <a:ln>
                <a:noFill/>
              </a:ln>
              <a:solidFill>
                <a:srgbClr val="1B1148"/>
              </a:solidFill>
              <a:effectLst/>
              <a:uLnTx/>
              <a:uFillTx/>
              <a:latin typeface="Arial Rounded MT Bold" panose="020F0704030504030204" pitchFamily="34" charset="0"/>
              <a:ea typeface="+mn-ea"/>
              <a:cs typeface="Arial"/>
            </a:endParaRPr>
          </a:p>
        </p:txBody>
      </p:sp>
      <p:sp>
        <p:nvSpPr>
          <p:cNvPr id="21" name="Title 3">
            <a:extLst>
              <a:ext uri="{FF2B5EF4-FFF2-40B4-BE49-F238E27FC236}">
                <a16:creationId xmlns:a16="http://schemas.microsoft.com/office/drawing/2014/main" id="{AAAA2A5F-25B0-46B8-84D5-1F1DEC0A7FD1}"/>
              </a:ext>
            </a:extLst>
          </p:cNvPr>
          <p:cNvSpPr txBox="1">
            <a:spLocks/>
          </p:cNvSpPr>
          <p:nvPr/>
        </p:nvSpPr>
        <p:spPr>
          <a:xfrm>
            <a:off x="1291069" y="481146"/>
            <a:ext cx="8538731" cy="495787"/>
          </a:xfrm>
          <a:prstGeom prst="rect">
            <a:avLst/>
          </a:prstGeom>
        </p:spPr>
        <p:txBody>
          <a:bodyPr vert="horz" wrap="square" lIns="0" tIns="0" rIns="0" bIns="0" rtlCol="0" anchor="t" anchorCtr="0">
            <a:noAutofit/>
          </a:bodyPr>
          <a:lstStyle>
            <a:lvl1pPr algn="l" defTabSz="457200" rtl="0" eaLnBrk="1" latinLnBrk="0" hangingPunct="1">
              <a:spcBef>
                <a:spcPct val="0"/>
              </a:spcBef>
              <a:buNone/>
              <a:defRPr sz="3200" kern="1200" cap="none" baseline="0">
                <a:solidFill>
                  <a:schemeClr val="tx1"/>
                </a:solidFill>
                <a:latin typeface="Arial Rounded MT Bold" panose="020F0704030504030204" pitchFamily="34" charset="0"/>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3200" b="0" i="0" u="none" strike="noStrike" kern="1200" cap="none" spc="0" normalizeH="0" baseline="0" noProof="0" dirty="0">
              <a:ln>
                <a:noFill/>
              </a:ln>
              <a:solidFill>
                <a:srgbClr val="FFFFFF"/>
              </a:solidFill>
              <a:effectLst/>
              <a:uLnTx/>
              <a:uFillTx/>
              <a:latin typeface="Arial Rounded MT Bold" panose="020F0704030504030204" pitchFamily="34" charset="0"/>
              <a:ea typeface="+mj-ea"/>
              <a:cs typeface="Arial"/>
            </a:endParaRPr>
          </a:p>
        </p:txBody>
      </p:sp>
      <p:sp>
        <p:nvSpPr>
          <p:cNvPr id="20" name="Title 3">
            <a:extLst>
              <a:ext uri="{FF2B5EF4-FFF2-40B4-BE49-F238E27FC236}">
                <a16:creationId xmlns:a16="http://schemas.microsoft.com/office/drawing/2014/main" id="{67F53774-E56D-48BF-B25A-781F94AF422E}"/>
              </a:ext>
            </a:extLst>
          </p:cNvPr>
          <p:cNvSpPr txBox="1">
            <a:spLocks/>
          </p:cNvSpPr>
          <p:nvPr/>
        </p:nvSpPr>
        <p:spPr>
          <a:xfrm>
            <a:off x="1300006" y="480012"/>
            <a:ext cx="8538731" cy="495787"/>
          </a:xfrm>
          <a:prstGeom prst="rect">
            <a:avLst/>
          </a:prstGeom>
        </p:spPr>
        <p:txBody>
          <a:bodyPr vert="horz" wrap="square" lIns="0" tIns="0" rIns="0" bIns="0" rtlCol="0" anchor="t" anchorCtr="0">
            <a:noAutofit/>
          </a:bodyPr>
          <a:lstStyle>
            <a:lvl1pPr algn="l" defTabSz="457200" rtl="0" eaLnBrk="1" latinLnBrk="0" hangingPunct="1">
              <a:spcBef>
                <a:spcPct val="0"/>
              </a:spcBef>
              <a:buNone/>
              <a:defRPr sz="3200" kern="1200" cap="none" baseline="0">
                <a:solidFill>
                  <a:schemeClr val="tx1"/>
                </a:solidFill>
                <a:latin typeface="Arial Rounded MT Bold" panose="020F0704030504030204" pitchFamily="34" charset="0"/>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dirty="0">
                <a:solidFill>
                  <a:schemeClr val="bg1"/>
                </a:solidFill>
              </a:rPr>
              <a:t>62 Solution Design</a:t>
            </a:r>
            <a:endParaRPr kumimoji="0" lang="en-GB" b="0" i="0" u="none" strike="noStrike" kern="1200" cap="none" spc="0" normalizeH="0" baseline="0" noProof="0" dirty="0">
              <a:ln>
                <a:noFill/>
              </a:ln>
              <a:solidFill>
                <a:schemeClr val="bg1"/>
              </a:solidFill>
              <a:effectLst/>
              <a:uLnTx/>
              <a:uFillTx/>
              <a:latin typeface="Arial Rounded MT Bold" panose="020F0704030504030204" pitchFamily="34" charset="0"/>
              <a:ea typeface="+mj-ea"/>
              <a:cs typeface="Arial"/>
            </a:endParaRPr>
          </a:p>
        </p:txBody>
      </p:sp>
      <p:sp>
        <p:nvSpPr>
          <p:cNvPr id="33" name="Rectangle 32">
            <a:extLst>
              <a:ext uri="{FF2B5EF4-FFF2-40B4-BE49-F238E27FC236}">
                <a16:creationId xmlns:a16="http://schemas.microsoft.com/office/drawing/2014/main" id="{6F9CDB62-2455-4499-B521-AC742DC4B1FA}"/>
              </a:ext>
            </a:extLst>
          </p:cNvPr>
          <p:cNvSpPr/>
          <p:nvPr/>
        </p:nvSpPr>
        <p:spPr>
          <a:xfrm>
            <a:off x="7304977" y="2379496"/>
            <a:ext cx="1359768" cy="648072"/>
          </a:xfrm>
          <a:prstGeom prst="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Self Service</a:t>
            </a:r>
          </a:p>
          <a:p>
            <a:pPr algn="ctr"/>
            <a:r>
              <a:rPr lang="en-GB" dirty="0">
                <a:solidFill>
                  <a:schemeClr val="tx1"/>
                </a:solidFill>
              </a:rPr>
              <a:t>Interface</a:t>
            </a:r>
          </a:p>
        </p:txBody>
      </p:sp>
      <p:sp>
        <p:nvSpPr>
          <p:cNvPr id="34" name="Rectangle 33">
            <a:extLst>
              <a:ext uri="{FF2B5EF4-FFF2-40B4-BE49-F238E27FC236}">
                <a16:creationId xmlns:a16="http://schemas.microsoft.com/office/drawing/2014/main" id="{0AA173CB-44B4-4727-AABF-1369E92D6B3C}"/>
              </a:ext>
            </a:extLst>
          </p:cNvPr>
          <p:cNvSpPr/>
          <p:nvPr/>
        </p:nvSpPr>
        <p:spPr>
          <a:xfrm>
            <a:off x="3190707" y="3315301"/>
            <a:ext cx="1359768" cy="648072"/>
          </a:xfrm>
          <a:prstGeom prst="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Request</a:t>
            </a:r>
          </a:p>
          <a:p>
            <a:pPr algn="ctr"/>
            <a:r>
              <a:rPr lang="en-GB" dirty="0">
                <a:solidFill>
                  <a:schemeClr val="tx1"/>
                </a:solidFill>
              </a:rPr>
              <a:t>Manager</a:t>
            </a:r>
          </a:p>
        </p:txBody>
      </p:sp>
      <p:sp>
        <p:nvSpPr>
          <p:cNvPr id="36" name="Rectangle 35">
            <a:extLst>
              <a:ext uri="{FF2B5EF4-FFF2-40B4-BE49-F238E27FC236}">
                <a16:creationId xmlns:a16="http://schemas.microsoft.com/office/drawing/2014/main" id="{FC73E48C-EEE5-4BE9-9FE8-701A24093A70}"/>
              </a:ext>
            </a:extLst>
          </p:cNvPr>
          <p:cNvSpPr/>
          <p:nvPr/>
        </p:nvSpPr>
        <p:spPr>
          <a:xfrm>
            <a:off x="3190707" y="2388440"/>
            <a:ext cx="1359768" cy="648072"/>
          </a:xfrm>
          <a:prstGeom prst="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Message</a:t>
            </a:r>
          </a:p>
          <a:p>
            <a:pPr algn="ctr"/>
            <a:r>
              <a:rPr lang="en-GB" dirty="0">
                <a:solidFill>
                  <a:schemeClr val="tx1"/>
                </a:solidFill>
              </a:rPr>
              <a:t>Gateway</a:t>
            </a:r>
          </a:p>
        </p:txBody>
      </p:sp>
      <p:sp>
        <p:nvSpPr>
          <p:cNvPr id="37" name="Rectangle 36">
            <a:extLst>
              <a:ext uri="{FF2B5EF4-FFF2-40B4-BE49-F238E27FC236}">
                <a16:creationId xmlns:a16="http://schemas.microsoft.com/office/drawing/2014/main" id="{DE348EBA-F164-4EC7-B12E-616DC08B9C04}"/>
              </a:ext>
            </a:extLst>
          </p:cNvPr>
          <p:cNvSpPr/>
          <p:nvPr/>
        </p:nvSpPr>
        <p:spPr>
          <a:xfrm>
            <a:off x="3190707" y="4268828"/>
            <a:ext cx="1359768" cy="648072"/>
          </a:xfrm>
          <a:prstGeom prst="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tx1"/>
                </a:solidFill>
              </a:rPr>
              <a:t>Comms</a:t>
            </a:r>
            <a:endParaRPr lang="en-GB" dirty="0">
              <a:solidFill>
                <a:schemeClr val="tx1"/>
              </a:solidFill>
            </a:endParaRPr>
          </a:p>
          <a:p>
            <a:pPr algn="ctr"/>
            <a:r>
              <a:rPr lang="en-GB" dirty="0">
                <a:solidFill>
                  <a:schemeClr val="tx1"/>
                </a:solidFill>
              </a:rPr>
              <a:t>Handler</a:t>
            </a:r>
          </a:p>
        </p:txBody>
      </p:sp>
      <p:sp>
        <p:nvSpPr>
          <p:cNvPr id="39" name="Rectangle 38">
            <a:extLst>
              <a:ext uri="{FF2B5EF4-FFF2-40B4-BE49-F238E27FC236}">
                <a16:creationId xmlns:a16="http://schemas.microsoft.com/office/drawing/2014/main" id="{AF5F7C79-C219-4EC5-9E76-0AF3B7327474}"/>
              </a:ext>
            </a:extLst>
          </p:cNvPr>
          <p:cNvSpPr/>
          <p:nvPr/>
        </p:nvSpPr>
        <p:spPr>
          <a:xfrm>
            <a:off x="3190707" y="5293346"/>
            <a:ext cx="1359768" cy="648072"/>
          </a:xfrm>
          <a:prstGeom prst="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CSP</a:t>
            </a:r>
          </a:p>
          <a:p>
            <a:pPr algn="ctr"/>
            <a:r>
              <a:rPr lang="en-GB" dirty="0">
                <a:solidFill>
                  <a:schemeClr val="tx1"/>
                </a:solidFill>
              </a:rPr>
              <a:t>Gateway</a:t>
            </a:r>
          </a:p>
        </p:txBody>
      </p:sp>
      <p:sp>
        <p:nvSpPr>
          <p:cNvPr id="42" name="Rectangle 41">
            <a:extLst>
              <a:ext uri="{FF2B5EF4-FFF2-40B4-BE49-F238E27FC236}">
                <a16:creationId xmlns:a16="http://schemas.microsoft.com/office/drawing/2014/main" id="{F3E88769-BC40-477F-983C-35C6AD6379B8}"/>
              </a:ext>
            </a:extLst>
          </p:cNvPr>
          <p:cNvSpPr/>
          <p:nvPr/>
        </p:nvSpPr>
        <p:spPr>
          <a:xfrm>
            <a:off x="1606531" y="3315301"/>
            <a:ext cx="1071736" cy="648072"/>
          </a:xfrm>
          <a:prstGeom prst="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Alert</a:t>
            </a:r>
          </a:p>
          <a:p>
            <a:pPr algn="ctr"/>
            <a:r>
              <a:rPr lang="en-GB" sz="1400" dirty="0">
                <a:solidFill>
                  <a:schemeClr val="tx1"/>
                </a:solidFill>
              </a:rPr>
              <a:t>Anomaly Detection</a:t>
            </a:r>
          </a:p>
        </p:txBody>
      </p:sp>
      <p:sp>
        <p:nvSpPr>
          <p:cNvPr id="43" name="Rectangle 42">
            <a:extLst>
              <a:ext uri="{FF2B5EF4-FFF2-40B4-BE49-F238E27FC236}">
                <a16:creationId xmlns:a16="http://schemas.microsoft.com/office/drawing/2014/main" id="{5022D9D3-80AC-4889-8174-0EB324CC2B78}"/>
              </a:ext>
            </a:extLst>
          </p:cNvPr>
          <p:cNvSpPr/>
          <p:nvPr/>
        </p:nvSpPr>
        <p:spPr>
          <a:xfrm>
            <a:off x="1462515" y="2024416"/>
            <a:ext cx="7560840" cy="4197215"/>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tx1"/>
              </a:solidFill>
            </a:endParaRPr>
          </a:p>
        </p:txBody>
      </p:sp>
      <p:cxnSp>
        <p:nvCxnSpPr>
          <p:cNvPr id="49" name="Straight Arrow Connector 48">
            <a:extLst>
              <a:ext uri="{FF2B5EF4-FFF2-40B4-BE49-F238E27FC236}">
                <a16:creationId xmlns:a16="http://schemas.microsoft.com/office/drawing/2014/main" id="{145DADB9-E937-4007-A354-C878F05CBD7B}"/>
              </a:ext>
            </a:extLst>
          </p:cNvPr>
          <p:cNvCxnSpPr>
            <a:endCxn id="36" idx="0"/>
          </p:cNvCxnSpPr>
          <p:nvPr/>
        </p:nvCxnSpPr>
        <p:spPr>
          <a:xfrm>
            <a:off x="3870591" y="1541112"/>
            <a:ext cx="0" cy="847328"/>
          </a:xfrm>
          <a:prstGeom prst="straightConnector1">
            <a:avLst/>
          </a:prstGeom>
          <a:ln>
            <a:solidFill>
              <a:schemeClr val="accent3">
                <a:lumMod val="75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773FAA92-26B0-4108-B9D0-BD5F75F01D76}"/>
              </a:ext>
            </a:extLst>
          </p:cNvPr>
          <p:cNvCxnSpPr>
            <a:stCxn id="36" idx="2"/>
            <a:endCxn id="34" idx="0"/>
          </p:cNvCxnSpPr>
          <p:nvPr/>
        </p:nvCxnSpPr>
        <p:spPr>
          <a:xfrm>
            <a:off x="3870591" y="3036512"/>
            <a:ext cx="0" cy="278789"/>
          </a:xfrm>
          <a:prstGeom prst="straightConnector1">
            <a:avLst/>
          </a:prstGeom>
          <a:ln>
            <a:solidFill>
              <a:schemeClr val="accent3">
                <a:lumMod val="75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2BCD8D9C-D97B-443B-8F1B-FD01C26E4CF7}"/>
              </a:ext>
            </a:extLst>
          </p:cNvPr>
          <p:cNvCxnSpPr>
            <a:stCxn id="34" idx="2"/>
            <a:endCxn id="37" idx="0"/>
          </p:cNvCxnSpPr>
          <p:nvPr/>
        </p:nvCxnSpPr>
        <p:spPr>
          <a:xfrm>
            <a:off x="3870591" y="3963373"/>
            <a:ext cx="0" cy="305455"/>
          </a:xfrm>
          <a:prstGeom prst="straightConnector1">
            <a:avLst/>
          </a:prstGeom>
          <a:ln>
            <a:solidFill>
              <a:schemeClr val="accent3">
                <a:lumMod val="75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F7B7B02C-AD5E-4A0E-84D4-AA3D315AB91B}"/>
              </a:ext>
            </a:extLst>
          </p:cNvPr>
          <p:cNvCxnSpPr>
            <a:stCxn id="37" idx="2"/>
            <a:endCxn id="39" idx="0"/>
          </p:cNvCxnSpPr>
          <p:nvPr/>
        </p:nvCxnSpPr>
        <p:spPr>
          <a:xfrm>
            <a:off x="3870591" y="4916900"/>
            <a:ext cx="0" cy="376446"/>
          </a:xfrm>
          <a:prstGeom prst="straightConnector1">
            <a:avLst/>
          </a:prstGeom>
          <a:ln>
            <a:solidFill>
              <a:schemeClr val="accent3">
                <a:lumMod val="75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05C696DF-6033-475F-9720-03C27599D260}"/>
              </a:ext>
            </a:extLst>
          </p:cNvPr>
          <p:cNvCxnSpPr>
            <a:stCxn id="39" idx="2"/>
          </p:cNvCxnSpPr>
          <p:nvPr/>
        </p:nvCxnSpPr>
        <p:spPr>
          <a:xfrm>
            <a:off x="3870591" y="5941418"/>
            <a:ext cx="0" cy="568246"/>
          </a:xfrm>
          <a:prstGeom prst="straightConnector1">
            <a:avLst/>
          </a:prstGeom>
          <a:ln>
            <a:solidFill>
              <a:schemeClr val="accent3">
                <a:lumMod val="75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6C3BCBEB-24DC-4E92-98E7-5455FEBD7292}"/>
              </a:ext>
            </a:extLst>
          </p:cNvPr>
          <p:cNvCxnSpPr>
            <a:stCxn id="42" idx="2"/>
            <a:endCxn id="65" idx="0"/>
          </p:cNvCxnSpPr>
          <p:nvPr/>
        </p:nvCxnSpPr>
        <p:spPr>
          <a:xfrm>
            <a:off x="2142399" y="3963373"/>
            <a:ext cx="0" cy="1329973"/>
          </a:xfrm>
          <a:prstGeom prst="straightConnector1">
            <a:avLst/>
          </a:prstGeom>
          <a:ln>
            <a:solidFill>
              <a:schemeClr val="accent3">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A9F8F009-F602-431B-B7C0-1DF67EBBEFEB}"/>
              </a:ext>
            </a:extLst>
          </p:cNvPr>
          <p:cNvCxnSpPr>
            <a:stCxn id="34" idx="1"/>
            <a:endCxn id="42" idx="3"/>
          </p:cNvCxnSpPr>
          <p:nvPr/>
        </p:nvCxnSpPr>
        <p:spPr>
          <a:xfrm flipH="1">
            <a:off x="2678267" y="3639337"/>
            <a:ext cx="512440" cy="0"/>
          </a:xfrm>
          <a:prstGeom prst="straightConnector1">
            <a:avLst/>
          </a:prstGeom>
          <a:ln>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66D67C7B-CA7E-4123-81B8-D6C435239575}"/>
              </a:ext>
            </a:extLst>
          </p:cNvPr>
          <p:cNvCxnSpPr/>
          <p:nvPr/>
        </p:nvCxnSpPr>
        <p:spPr>
          <a:xfrm>
            <a:off x="2686531" y="3777552"/>
            <a:ext cx="512440" cy="0"/>
          </a:xfrm>
          <a:prstGeom prst="straightConnector1">
            <a:avLst/>
          </a:prstGeom>
          <a:ln>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F0F6FC54-61DE-4FCF-99E5-DEA6F3D17E36}"/>
              </a:ext>
            </a:extLst>
          </p:cNvPr>
          <p:cNvCxnSpPr>
            <a:stCxn id="33" idx="0"/>
          </p:cNvCxnSpPr>
          <p:nvPr/>
        </p:nvCxnSpPr>
        <p:spPr>
          <a:xfrm flipV="1">
            <a:off x="7984861" y="1541112"/>
            <a:ext cx="0" cy="838384"/>
          </a:xfrm>
          <a:prstGeom prst="straightConnector1">
            <a:avLst/>
          </a:prstGeom>
          <a:ln>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9A4DC296-76A8-4BD1-ACF5-51FAA034446B}"/>
              </a:ext>
            </a:extLst>
          </p:cNvPr>
          <p:cNvSpPr txBox="1"/>
          <p:nvPr/>
        </p:nvSpPr>
        <p:spPr>
          <a:xfrm>
            <a:off x="3076431" y="6457733"/>
            <a:ext cx="1588320" cy="307777"/>
          </a:xfrm>
          <a:prstGeom prst="rect">
            <a:avLst/>
          </a:prstGeom>
          <a:noFill/>
        </p:spPr>
        <p:txBody>
          <a:bodyPr wrap="none" rtlCol="0">
            <a:spAutoFit/>
          </a:bodyPr>
          <a:lstStyle/>
          <a:p>
            <a:r>
              <a:rPr lang="en-GB" sz="1400" dirty="0"/>
              <a:t>Alerts from devices</a:t>
            </a:r>
          </a:p>
        </p:txBody>
      </p:sp>
      <p:sp>
        <p:nvSpPr>
          <p:cNvPr id="63" name="TextBox 62">
            <a:extLst>
              <a:ext uri="{FF2B5EF4-FFF2-40B4-BE49-F238E27FC236}">
                <a16:creationId xmlns:a16="http://schemas.microsoft.com/office/drawing/2014/main" id="{06200CF9-AB74-468F-872B-0B0796E9EB53}"/>
              </a:ext>
            </a:extLst>
          </p:cNvPr>
          <p:cNvSpPr txBox="1"/>
          <p:nvPr/>
        </p:nvSpPr>
        <p:spPr>
          <a:xfrm>
            <a:off x="3262715" y="1233335"/>
            <a:ext cx="1186415" cy="307777"/>
          </a:xfrm>
          <a:prstGeom prst="rect">
            <a:avLst/>
          </a:prstGeom>
          <a:noFill/>
        </p:spPr>
        <p:txBody>
          <a:bodyPr wrap="none" rtlCol="0">
            <a:spAutoFit/>
          </a:bodyPr>
          <a:lstStyle/>
          <a:p>
            <a:r>
              <a:rPr lang="en-GB" sz="1400" dirty="0"/>
              <a:t>Alerts to User</a:t>
            </a:r>
          </a:p>
        </p:txBody>
      </p:sp>
      <p:sp>
        <p:nvSpPr>
          <p:cNvPr id="64" name="TextBox 63">
            <a:extLst>
              <a:ext uri="{FF2B5EF4-FFF2-40B4-BE49-F238E27FC236}">
                <a16:creationId xmlns:a16="http://schemas.microsoft.com/office/drawing/2014/main" id="{97058D9A-B458-450E-A9E2-EA4E4B852AB5}"/>
              </a:ext>
            </a:extLst>
          </p:cNvPr>
          <p:cNvSpPr txBox="1"/>
          <p:nvPr/>
        </p:nvSpPr>
        <p:spPr>
          <a:xfrm>
            <a:off x="1606531" y="2194830"/>
            <a:ext cx="551754" cy="369332"/>
          </a:xfrm>
          <a:prstGeom prst="rect">
            <a:avLst/>
          </a:prstGeom>
          <a:noFill/>
        </p:spPr>
        <p:txBody>
          <a:bodyPr wrap="none" rtlCol="0">
            <a:spAutoFit/>
          </a:bodyPr>
          <a:lstStyle/>
          <a:p>
            <a:r>
              <a:rPr lang="en-GB" dirty="0"/>
              <a:t>DSP</a:t>
            </a:r>
          </a:p>
        </p:txBody>
      </p:sp>
      <p:sp>
        <p:nvSpPr>
          <p:cNvPr id="65" name="Rectangle 64">
            <a:extLst>
              <a:ext uri="{FF2B5EF4-FFF2-40B4-BE49-F238E27FC236}">
                <a16:creationId xmlns:a16="http://schemas.microsoft.com/office/drawing/2014/main" id="{3D1D612B-3B60-438B-9E85-BCD9654EC3E3}"/>
              </a:ext>
            </a:extLst>
          </p:cNvPr>
          <p:cNvSpPr/>
          <p:nvPr/>
        </p:nvSpPr>
        <p:spPr>
          <a:xfrm>
            <a:off x="1606531" y="5293346"/>
            <a:ext cx="1071736" cy="648072"/>
          </a:xfrm>
          <a:prstGeom prst="rect">
            <a:avLst/>
          </a:prstGeom>
          <a:solidFill>
            <a:srgbClr val="00B0F0"/>
          </a:solidFill>
          <a:ln>
            <a:solidFill>
              <a:schemeClr val="accent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Alert Storm</a:t>
            </a:r>
          </a:p>
          <a:p>
            <a:pPr algn="ctr"/>
            <a:r>
              <a:rPr lang="en-GB" sz="1400" dirty="0">
                <a:solidFill>
                  <a:schemeClr val="tx1"/>
                </a:solidFill>
              </a:rPr>
              <a:t>Protection</a:t>
            </a:r>
          </a:p>
        </p:txBody>
      </p:sp>
      <p:cxnSp>
        <p:nvCxnSpPr>
          <p:cNvPr id="66" name="Straight Arrow Connector 65">
            <a:extLst>
              <a:ext uri="{FF2B5EF4-FFF2-40B4-BE49-F238E27FC236}">
                <a16:creationId xmlns:a16="http://schemas.microsoft.com/office/drawing/2014/main" id="{158AF3A9-490D-4575-9D1F-DE2D579B979F}"/>
              </a:ext>
            </a:extLst>
          </p:cNvPr>
          <p:cNvCxnSpPr>
            <a:endCxn id="65" idx="3"/>
          </p:cNvCxnSpPr>
          <p:nvPr/>
        </p:nvCxnSpPr>
        <p:spPr>
          <a:xfrm flipH="1">
            <a:off x="2678267" y="5617382"/>
            <a:ext cx="512440" cy="0"/>
          </a:xfrm>
          <a:prstGeom prst="straightConnector1">
            <a:avLst/>
          </a:prstGeom>
          <a:ln>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7C21DB60-5893-4F70-B20C-A00A665BED29}"/>
              </a:ext>
            </a:extLst>
          </p:cNvPr>
          <p:cNvCxnSpPr/>
          <p:nvPr/>
        </p:nvCxnSpPr>
        <p:spPr>
          <a:xfrm>
            <a:off x="2665955" y="5753252"/>
            <a:ext cx="512440" cy="0"/>
          </a:xfrm>
          <a:prstGeom prst="straightConnector1">
            <a:avLst/>
          </a:prstGeom>
          <a:ln>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2EAA390-53D9-4406-AE56-D4517C6D0829}"/>
              </a:ext>
            </a:extLst>
          </p:cNvPr>
          <p:cNvSpPr txBox="1"/>
          <p:nvPr/>
        </p:nvSpPr>
        <p:spPr>
          <a:xfrm>
            <a:off x="2955345" y="4946092"/>
            <a:ext cx="906017" cy="338554"/>
          </a:xfrm>
          <a:prstGeom prst="rect">
            <a:avLst/>
          </a:prstGeom>
          <a:noFill/>
        </p:spPr>
        <p:txBody>
          <a:bodyPr wrap="none" rtlCol="0">
            <a:spAutoFit/>
          </a:bodyPr>
          <a:lstStyle/>
          <a:p>
            <a:r>
              <a:rPr lang="en-GB" sz="800" dirty="0"/>
              <a:t>Only 1 in N Alerts</a:t>
            </a:r>
          </a:p>
          <a:p>
            <a:r>
              <a:rPr lang="en-GB" sz="800" dirty="0"/>
              <a:t>is passed on</a:t>
            </a:r>
          </a:p>
        </p:txBody>
      </p:sp>
      <p:sp>
        <p:nvSpPr>
          <p:cNvPr id="69" name="TextBox 68">
            <a:extLst>
              <a:ext uri="{FF2B5EF4-FFF2-40B4-BE49-F238E27FC236}">
                <a16:creationId xmlns:a16="http://schemas.microsoft.com/office/drawing/2014/main" id="{7A7D4ABC-8C55-43B0-83BD-72AAEA349202}"/>
              </a:ext>
            </a:extLst>
          </p:cNvPr>
          <p:cNvSpPr txBox="1"/>
          <p:nvPr/>
        </p:nvSpPr>
        <p:spPr>
          <a:xfrm>
            <a:off x="1611392" y="4289805"/>
            <a:ext cx="1124026" cy="584775"/>
          </a:xfrm>
          <a:prstGeom prst="rect">
            <a:avLst/>
          </a:prstGeom>
          <a:noFill/>
        </p:spPr>
        <p:txBody>
          <a:bodyPr wrap="none" rtlCol="0">
            <a:spAutoFit/>
          </a:bodyPr>
          <a:lstStyle/>
          <a:p>
            <a:r>
              <a:rPr lang="en-GB" sz="800" dirty="0"/>
              <a:t>Alert threshold breach</a:t>
            </a:r>
          </a:p>
          <a:p>
            <a:r>
              <a:rPr lang="en-GB" sz="800" dirty="0"/>
              <a:t>triggers Alert Code</a:t>
            </a:r>
          </a:p>
          <a:p>
            <a:r>
              <a:rPr lang="en-GB" sz="800" dirty="0"/>
              <a:t>specific counting</a:t>
            </a:r>
          </a:p>
          <a:p>
            <a:endParaRPr lang="en-GB" sz="800" dirty="0"/>
          </a:p>
        </p:txBody>
      </p:sp>
      <p:sp>
        <p:nvSpPr>
          <p:cNvPr id="70" name="Flowchart: Document 69">
            <a:extLst>
              <a:ext uri="{FF2B5EF4-FFF2-40B4-BE49-F238E27FC236}">
                <a16:creationId xmlns:a16="http://schemas.microsoft.com/office/drawing/2014/main" id="{C00C5E63-669F-44BA-A70C-0734BBD0763D}"/>
              </a:ext>
            </a:extLst>
          </p:cNvPr>
          <p:cNvSpPr/>
          <p:nvPr/>
        </p:nvSpPr>
        <p:spPr>
          <a:xfrm>
            <a:off x="5285126" y="5293346"/>
            <a:ext cx="922843" cy="648072"/>
          </a:xfrm>
          <a:prstGeom prst="flowChartDocument">
            <a:avLst/>
          </a:prstGeom>
          <a:solidFill>
            <a:srgbClr val="00B0F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Discarded Alert Log</a:t>
            </a:r>
          </a:p>
        </p:txBody>
      </p:sp>
      <p:cxnSp>
        <p:nvCxnSpPr>
          <p:cNvPr id="71" name="Straight Arrow Connector 70">
            <a:extLst>
              <a:ext uri="{FF2B5EF4-FFF2-40B4-BE49-F238E27FC236}">
                <a16:creationId xmlns:a16="http://schemas.microsoft.com/office/drawing/2014/main" id="{FA37CF74-7973-4546-BF4C-4129BDA78852}"/>
              </a:ext>
            </a:extLst>
          </p:cNvPr>
          <p:cNvCxnSpPr>
            <a:endCxn id="70" idx="1"/>
          </p:cNvCxnSpPr>
          <p:nvPr/>
        </p:nvCxnSpPr>
        <p:spPr>
          <a:xfrm>
            <a:off x="4572367" y="5613023"/>
            <a:ext cx="712759" cy="4359"/>
          </a:xfrm>
          <a:prstGeom prst="straightConnector1">
            <a:avLst/>
          </a:prstGeom>
          <a:ln>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3CC498E9-852A-491B-916B-0FC23175194B}"/>
              </a:ext>
            </a:extLst>
          </p:cNvPr>
          <p:cNvCxnSpPr/>
          <p:nvPr/>
        </p:nvCxnSpPr>
        <p:spPr>
          <a:xfrm>
            <a:off x="6215698" y="5594780"/>
            <a:ext cx="712759" cy="4359"/>
          </a:xfrm>
          <a:prstGeom prst="straightConnector1">
            <a:avLst/>
          </a:prstGeom>
          <a:ln>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BAC60FEF-7348-49F5-AE7A-EE628BACC6E8}"/>
              </a:ext>
            </a:extLst>
          </p:cNvPr>
          <p:cNvSpPr txBox="1"/>
          <p:nvPr/>
        </p:nvSpPr>
        <p:spPr>
          <a:xfrm>
            <a:off x="6887174" y="5429544"/>
            <a:ext cx="912045" cy="276999"/>
          </a:xfrm>
          <a:prstGeom prst="rect">
            <a:avLst/>
          </a:prstGeom>
          <a:noFill/>
        </p:spPr>
        <p:txBody>
          <a:bodyPr wrap="none" rtlCol="0">
            <a:spAutoFit/>
          </a:bodyPr>
          <a:lstStyle/>
          <a:p>
            <a:r>
              <a:rPr lang="en-GB" sz="1200" dirty="0"/>
              <a:t>To DCC TOC</a:t>
            </a:r>
          </a:p>
        </p:txBody>
      </p:sp>
      <p:sp>
        <p:nvSpPr>
          <p:cNvPr id="74" name="Rectangle 73">
            <a:extLst>
              <a:ext uri="{FF2B5EF4-FFF2-40B4-BE49-F238E27FC236}">
                <a16:creationId xmlns:a16="http://schemas.microsoft.com/office/drawing/2014/main" id="{302B4D51-E4DC-48A1-A289-28F84F744B88}"/>
              </a:ext>
            </a:extLst>
          </p:cNvPr>
          <p:cNvSpPr/>
          <p:nvPr/>
        </p:nvSpPr>
        <p:spPr>
          <a:xfrm>
            <a:off x="5247841" y="2388440"/>
            <a:ext cx="1359768" cy="648072"/>
          </a:xfrm>
          <a:prstGeom prst="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DSMS</a:t>
            </a:r>
          </a:p>
        </p:txBody>
      </p:sp>
      <p:cxnSp>
        <p:nvCxnSpPr>
          <p:cNvPr id="75" name="Straight Arrow Connector 54">
            <a:extLst>
              <a:ext uri="{FF2B5EF4-FFF2-40B4-BE49-F238E27FC236}">
                <a16:creationId xmlns:a16="http://schemas.microsoft.com/office/drawing/2014/main" id="{89DDC604-5AF1-4109-BAFF-2557A613608A}"/>
              </a:ext>
            </a:extLst>
          </p:cNvPr>
          <p:cNvCxnSpPr>
            <a:stCxn id="34" idx="3"/>
            <a:endCxn id="74" idx="2"/>
          </p:cNvCxnSpPr>
          <p:nvPr/>
        </p:nvCxnSpPr>
        <p:spPr>
          <a:xfrm flipV="1">
            <a:off x="4550475" y="3036512"/>
            <a:ext cx="1377250" cy="602825"/>
          </a:xfrm>
          <a:prstGeom prst="bentConnector2">
            <a:avLst/>
          </a:prstGeom>
          <a:ln>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2EF960D6-902D-429C-A70B-2FF5F9DB0D38}"/>
              </a:ext>
            </a:extLst>
          </p:cNvPr>
          <p:cNvSpPr txBox="1"/>
          <p:nvPr/>
        </p:nvSpPr>
        <p:spPr>
          <a:xfrm>
            <a:off x="4928746" y="3222919"/>
            <a:ext cx="909223" cy="461665"/>
          </a:xfrm>
          <a:prstGeom prst="rect">
            <a:avLst/>
          </a:prstGeom>
          <a:noFill/>
        </p:spPr>
        <p:txBody>
          <a:bodyPr wrap="none" rtlCol="0">
            <a:spAutoFit/>
          </a:bodyPr>
          <a:lstStyle/>
          <a:p>
            <a:r>
              <a:rPr lang="en-GB" sz="800" dirty="0"/>
              <a:t>Incident creation</a:t>
            </a:r>
          </a:p>
          <a:p>
            <a:r>
              <a:rPr lang="en-GB" sz="800" dirty="0"/>
              <a:t>(If configured on)</a:t>
            </a:r>
          </a:p>
          <a:p>
            <a:endParaRPr lang="en-GB" sz="800" dirty="0"/>
          </a:p>
        </p:txBody>
      </p:sp>
      <p:cxnSp>
        <p:nvCxnSpPr>
          <p:cNvPr id="77" name="Straight Arrow Connector 76">
            <a:extLst>
              <a:ext uri="{FF2B5EF4-FFF2-40B4-BE49-F238E27FC236}">
                <a16:creationId xmlns:a16="http://schemas.microsoft.com/office/drawing/2014/main" id="{7CC2C0B3-FA73-4FB1-9C1D-EB57886E9BDA}"/>
              </a:ext>
            </a:extLst>
          </p:cNvPr>
          <p:cNvCxnSpPr/>
          <p:nvPr/>
        </p:nvCxnSpPr>
        <p:spPr>
          <a:xfrm>
            <a:off x="5927725" y="1541112"/>
            <a:ext cx="0" cy="847328"/>
          </a:xfrm>
          <a:prstGeom prst="straightConnector1">
            <a:avLst/>
          </a:prstGeom>
          <a:ln>
            <a:solidFill>
              <a:schemeClr val="accent3">
                <a:lumMod val="75000"/>
              </a:schemeClr>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B733DC82-7563-4A4C-BA95-4127DEC54117}"/>
              </a:ext>
            </a:extLst>
          </p:cNvPr>
          <p:cNvSpPr txBox="1"/>
          <p:nvPr/>
        </p:nvSpPr>
        <p:spPr>
          <a:xfrm>
            <a:off x="5385662" y="1037056"/>
            <a:ext cx="1157561" cy="523220"/>
          </a:xfrm>
          <a:prstGeom prst="rect">
            <a:avLst/>
          </a:prstGeom>
          <a:noFill/>
        </p:spPr>
        <p:txBody>
          <a:bodyPr wrap="none" rtlCol="0">
            <a:spAutoFit/>
          </a:bodyPr>
          <a:lstStyle/>
          <a:p>
            <a:r>
              <a:rPr lang="en-GB" sz="1400" dirty="0"/>
              <a:t>Email to User</a:t>
            </a:r>
          </a:p>
          <a:p>
            <a:r>
              <a:rPr lang="en-GB" sz="1400" dirty="0"/>
              <a:t>(if chosen)</a:t>
            </a:r>
          </a:p>
        </p:txBody>
      </p:sp>
      <p:sp>
        <p:nvSpPr>
          <p:cNvPr id="79" name="Can 78">
            <a:extLst>
              <a:ext uri="{FF2B5EF4-FFF2-40B4-BE49-F238E27FC236}">
                <a16:creationId xmlns:a16="http://schemas.microsoft.com/office/drawing/2014/main" id="{F2EF2F0A-638B-49FC-9705-49ED550B17EF}"/>
              </a:ext>
            </a:extLst>
          </p:cNvPr>
          <p:cNvSpPr/>
          <p:nvPr/>
        </p:nvSpPr>
        <p:spPr>
          <a:xfrm>
            <a:off x="7405260" y="3392969"/>
            <a:ext cx="1159202" cy="917414"/>
          </a:xfrm>
          <a:prstGeom prst="can">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Reporting</a:t>
            </a:r>
          </a:p>
          <a:p>
            <a:pPr algn="ctr"/>
            <a:r>
              <a:rPr lang="en-GB" dirty="0">
                <a:solidFill>
                  <a:schemeClr val="tx1"/>
                </a:solidFill>
              </a:rPr>
              <a:t>Database</a:t>
            </a:r>
          </a:p>
        </p:txBody>
      </p:sp>
      <p:cxnSp>
        <p:nvCxnSpPr>
          <p:cNvPr id="80" name="Straight Arrow Connector 79">
            <a:extLst>
              <a:ext uri="{FF2B5EF4-FFF2-40B4-BE49-F238E27FC236}">
                <a16:creationId xmlns:a16="http://schemas.microsoft.com/office/drawing/2014/main" id="{6C8814B1-4C0F-4E44-B224-F8CB80AFA8F3}"/>
              </a:ext>
            </a:extLst>
          </p:cNvPr>
          <p:cNvCxnSpPr>
            <a:endCxn id="79" idx="1"/>
          </p:cNvCxnSpPr>
          <p:nvPr/>
        </p:nvCxnSpPr>
        <p:spPr>
          <a:xfrm>
            <a:off x="7984861" y="3023178"/>
            <a:ext cx="0" cy="369791"/>
          </a:xfrm>
          <a:prstGeom prst="straightConnector1">
            <a:avLst/>
          </a:prstGeom>
          <a:ln>
            <a:solidFill>
              <a:schemeClr val="accent3">
                <a:lumMod val="75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A8E21F6C-BDA0-481D-B64B-ADB947651D99}"/>
              </a:ext>
            </a:extLst>
          </p:cNvPr>
          <p:cNvCxnSpPr/>
          <p:nvPr/>
        </p:nvCxnSpPr>
        <p:spPr>
          <a:xfrm>
            <a:off x="4572367" y="3881075"/>
            <a:ext cx="900951" cy="0"/>
          </a:xfrm>
          <a:prstGeom prst="straightConnector1">
            <a:avLst/>
          </a:prstGeom>
          <a:ln>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2" name="Flowchart: Document 81">
            <a:extLst>
              <a:ext uri="{FF2B5EF4-FFF2-40B4-BE49-F238E27FC236}">
                <a16:creationId xmlns:a16="http://schemas.microsoft.com/office/drawing/2014/main" id="{9948F295-22E8-41F6-9E7F-06DFD296D348}"/>
              </a:ext>
            </a:extLst>
          </p:cNvPr>
          <p:cNvSpPr/>
          <p:nvPr/>
        </p:nvSpPr>
        <p:spPr>
          <a:xfrm>
            <a:off x="5503020" y="3779441"/>
            <a:ext cx="922843" cy="648072"/>
          </a:xfrm>
          <a:prstGeom prst="flowChartDocument">
            <a:avLst/>
          </a:prstGeom>
          <a:solidFill>
            <a:srgbClr val="00B0F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Alert Storm Log</a:t>
            </a:r>
          </a:p>
        </p:txBody>
      </p:sp>
      <p:cxnSp>
        <p:nvCxnSpPr>
          <p:cNvPr id="83" name="Straight Arrow Connector 82">
            <a:extLst>
              <a:ext uri="{FF2B5EF4-FFF2-40B4-BE49-F238E27FC236}">
                <a16:creationId xmlns:a16="http://schemas.microsoft.com/office/drawing/2014/main" id="{0BFB798B-3139-4D6F-8122-760C217E949E}"/>
              </a:ext>
            </a:extLst>
          </p:cNvPr>
          <p:cNvCxnSpPr/>
          <p:nvPr/>
        </p:nvCxnSpPr>
        <p:spPr>
          <a:xfrm>
            <a:off x="6425863" y="3881075"/>
            <a:ext cx="879114" cy="0"/>
          </a:xfrm>
          <a:prstGeom prst="straightConnector1">
            <a:avLst/>
          </a:prstGeom>
          <a:ln>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0559862C-1F37-4981-A915-844F37C44045}"/>
              </a:ext>
            </a:extLst>
          </p:cNvPr>
          <p:cNvSpPr txBox="1"/>
          <p:nvPr/>
        </p:nvSpPr>
        <p:spPr>
          <a:xfrm>
            <a:off x="7094107" y="1233335"/>
            <a:ext cx="1857240" cy="307777"/>
          </a:xfrm>
          <a:prstGeom prst="rect">
            <a:avLst/>
          </a:prstGeom>
          <a:noFill/>
        </p:spPr>
        <p:txBody>
          <a:bodyPr wrap="none" rtlCol="0">
            <a:spAutoFit/>
          </a:bodyPr>
          <a:lstStyle/>
          <a:p>
            <a:r>
              <a:rPr lang="en-GB" sz="1400" dirty="0"/>
              <a:t>Alert Storm Dashboard</a:t>
            </a:r>
          </a:p>
        </p:txBody>
      </p:sp>
      <p:sp>
        <p:nvSpPr>
          <p:cNvPr id="85" name="Rectangle 84">
            <a:extLst>
              <a:ext uri="{FF2B5EF4-FFF2-40B4-BE49-F238E27FC236}">
                <a16:creationId xmlns:a16="http://schemas.microsoft.com/office/drawing/2014/main" id="{CDF173EC-8F5C-4D92-9DEA-3D5D04A9537D}"/>
              </a:ext>
            </a:extLst>
          </p:cNvPr>
          <p:cNvSpPr/>
          <p:nvPr/>
        </p:nvSpPr>
        <p:spPr>
          <a:xfrm>
            <a:off x="9236655" y="4628359"/>
            <a:ext cx="835007" cy="317733"/>
          </a:xfrm>
          <a:prstGeom prst="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DSMS</a:t>
            </a:r>
          </a:p>
        </p:txBody>
      </p:sp>
      <p:sp>
        <p:nvSpPr>
          <p:cNvPr id="5" name="TextBox 4">
            <a:extLst>
              <a:ext uri="{FF2B5EF4-FFF2-40B4-BE49-F238E27FC236}">
                <a16:creationId xmlns:a16="http://schemas.microsoft.com/office/drawing/2014/main" id="{4A8A27A7-395B-4AF1-ACB1-25320F3DE95A}"/>
              </a:ext>
            </a:extLst>
          </p:cNvPr>
          <p:cNvSpPr txBox="1"/>
          <p:nvPr/>
        </p:nvSpPr>
        <p:spPr>
          <a:xfrm>
            <a:off x="10304979" y="4628359"/>
            <a:ext cx="1767155" cy="307777"/>
          </a:xfrm>
          <a:prstGeom prst="rect">
            <a:avLst/>
          </a:prstGeom>
          <a:noFill/>
        </p:spPr>
        <p:txBody>
          <a:bodyPr wrap="square" rtlCol="0">
            <a:spAutoFit/>
          </a:bodyPr>
          <a:lstStyle/>
          <a:p>
            <a:r>
              <a:rPr lang="en-GB" sz="1400" dirty="0"/>
              <a:t>Existing Component</a:t>
            </a:r>
          </a:p>
        </p:txBody>
      </p:sp>
      <p:sp>
        <p:nvSpPr>
          <p:cNvPr id="87" name="Rectangle 86">
            <a:extLst>
              <a:ext uri="{FF2B5EF4-FFF2-40B4-BE49-F238E27FC236}">
                <a16:creationId xmlns:a16="http://schemas.microsoft.com/office/drawing/2014/main" id="{CE7B718C-AFA5-4FF1-8C7D-7E4FD6CD675A}"/>
              </a:ext>
            </a:extLst>
          </p:cNvPr>
          <p:cNvSpPr/>
          <p:nvPr/>
        </p:nvSpPr>
        <p:spPr>
          <a:xfrm>
            <a:off x="9236655" y="5058471"/>
            <a:ext cx="835007" cy="371073"/>
          </a:xfrm>
          <a:prstGeom prst="rect">
            <a:avLst/>
          </a:prstGeom>
          <a:solidFill>
            <a:srgbClr val="00B0F0"/>
          </a:solidFill>
          <a:ln>
            <a:solidFill>
              <a:schemeClr val="accent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solidFill>
              </a:rPr>
              <a:t>Alert Storm</a:t>
            </a:r>
          </a:p>
          <a:p>
            <a:pPr algn="ctr"/>
            <a:r>
              <a:rPr lang="en-GB" sz="1000" dirty="0">
                <a:solidFill>
                  <a:schemeClr val="tx1"/>
                </a:solidFill>
              </a:rPr>
              <a:t>Protection</a:t>
            </a:r>
          </a:p>
        </p:txBody>
      </p:sp>
      <p:sp>
        <p:nvSpPr>
          <p:cNvPr id="89" name="TextBox 88">
            <a:extLst>
              <a:ext uri="{FF2B5EF4-FFF2-40B4-BE49-F238E27FC236}">
                <a16:creationId xmlns:a16="http://schemas.microsoft.com/office/drawing/2014/main" id="{D8EF24AB-D673-499A-954C-8AD9C73855A0}"/>
              </a:ext>
            </a:extLst>
          </p:cNvPr>
          <p:cNvSpPr txBox="1"/>
          <p:nvPr/>
        </p:nvSpPr>
        <p:spPr>
          <a:xfrm>
            <a:off x="10304979" y="5019667"/>
            <a:ext cx="1767155" cy="307777"/>
          </a:xfrm>
          <a:prstGeom prst="rect">
            <a:avLst/>
          </a:prstGeom>
          <a:noFill/>
        </p:spPr>
        <p:txBody>
          <a:bodyPr wrap="square" rtlCol="0">
            <a:spAutoFit/>
          </a:bodyPr>
          <a:lstStyle/>
          <a:p>
            <a:r>
              <a:rPr lang="en-GB" sz="1400" dirty="0"/>
              <a:t>New Component</a:t>
            </a:r>
          </a:p>
        </p:txBody>
      </p:sp>
    </p:spTree>
    <p:extLst>
      <p:ext uri="{BB962C8B-B14F-4D97-AF65-F5344CB8AC3E}">
        <p14:creationId xmlns:p14="http://schemas.microsoft.com/office/powerpoint/2010/main" val="625150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12192000" cy="1021879"/>
          </a:xfrm>
          <a:prstGeom prst="rect">
            <a:avLst/>
          </a:prstGeom>
          <a:solidFill>
            <a:srgbClr val="1B11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6" name="Slide Number Placeholder 3">
            <a:extLst>
              <a:ext uri="{FF2B5EF4-FFF2-40B4-BE49-F238E27FC236}">
                <a16:creationId xmlns:a16="http://schemas.microsoft.com/office/drawing/2014/main" id="{E33D4366-436A-4F2B-BC41-6FDB662F5A0B}"/>
              </a:ext>
            </a:extLst>
          </p:cNvPr>
          <p:cNvSpPr txBox="1">
            <a:spLocks/>
          </p:cNvSpPr>
          <p:nvPr/>
        </p:nvSpPr>
        <p:spPr>
          <a:xfrm>
            <a:off x="11100329" y="6390057"/>
            <a:ext cx="770951" cy="192287"/>
          </a:xfrm>
          <a:prstGeom prst="rect">
            <a:avLst/>
          </a:prstGeom>
        </p:spPr>
        <p:txBody>
          <a:bodyPr vert="horz" lIns="0" tIns="0" rIns="0" bIns="0" rtlCol="0" anchor="ctr" anchorCtr="0"/>
          <a:lstStyle>
            <a:defPPr>
              <a:defRPr lang="en-US"/>
            </a:defPPr>
            <a:lvl1pPr marL="0" algn="r" defTabSz="914400" rtl="0" eaLnBrk="1" latinLnBrk="0" hangingPunct="1">
              <a:defRPr sz="1333" b="1" i="0" kern="1200">
                <a:solidFill>
                  <a:schemeClr val="tx2"/>
                </a:solidFill>
                <a:latin typeface="Arial Bold"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D558541-60C9-42A2-8392-FF12533A6B7A}" type="slidenum">
              <a:rPr kumimoji="0" lang="en-US" sz="1200" b="1" i="0" u="none" strike="noStrike" kern="1200" cap="none" spc="0" normalizeH="0" baseline="0" noProof="0" smtClean="0">
                <a:ln>
                  <a:noFill/>
                </a:ln>
                <a:solidFill>
                  <a:srgbClr val="919191"/>
                </a:solidFill>
                <a:effectLst/>
                <a:uLnTx/>
                <a:uFillTx/>
                <a:latin typeface="Arial Rounded MT Bold" panose="020F07040305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1" i="0" u="none" strike="noStrike" kern="1200" cap="none" spc="0" normalizeH="0" baseline="0" noProof="0" dirty="0">
              <a:ln>
                <a:noFill/>
              </a:ln>
              <a:solidFill>
                <a:srgbClr val="919191"/>
              </a:solidFill>
              <a:effectLst/>
              <a:uLnTx/>
              <a:uFillTx/>
              <a:latin typeface="Arial Rounded MT Bold" panose="020F0704030504030204" pitchFamily="34" charset="0"/>
              <a:ea typeface="+mn-ea"/>
              <a:cs typeface="+mn-cs"/>
            </a:endParaRPr>
          </a:p>
        </p:txBody>
      </p:sp>
      <p:sp>
        <p:nvSpPr>
          <p:cNvPr id="19" name="Rectangle 18">
            <a:extLst>
              <a:ext uri="{FF2B5EF4-FFF2-40B4-BE49-F238E27FC236}">
                <a16:creationId xmlns:a16="http://schemas.microsoft.com/office/drawing/2014/main" id="{A1C94BA3-BADA-4BA9-B24F-A9AA8F821042}"/>
              </a:ext>
            </a:extLst>
          </p:cNvPr>
          <p:cNvSpPr/>
          <p:nvPr/>
        </p:nvSpPr>
        <p:spPr>
          <a:xfrm>
            <a:off x="3146122" y="402229"/>
            <a:ext cx="1061332" cy="581650"/>
          </a:xfrm>
          <a:prstGeom prst="rect">
            <a:avLst/>
          </a:prstGeom>
        </p:spPr>
        <p:txBody>
          <a:bodyPr wrap="square" lIns="0" rIns="0" bIns="0">
            <a:noAutofit/>
          </a:bodyPr>
          <a:lstStyle/>
          <a:p>
            <a:pPr marL="0" marR="0" lvl="0" indent="0" algn="ctr" defTabSz="361950" rtl="0" eaLnBrk="1" fontAlgn="auto" latinLnBrk="0" hangingPunct="1">
              <a:lnSpc>
                <a:spcPct val="90000"/>
              </a:lnSpc>
              <a:spcBef>
                <a:spcPts val="100"/>
              </a:spcBef>
              <a:spcAft>
                <a:spcPts val="600"/>
              </a:spcAft>
              <a:buClrTx/>
              <a:buSzTx/>
              <a:buFontTx/>
              <a:buNone/>
              <a:tabLst/>
              <a:defRPr/>
            </a:pPr>
            <a:r>
              <a:rPr lang="en-IE" sz="4000" dirty="0">
                <a:solidFill>
                  <a:srgbClr val="1B1148"/>
                </a:solidFill>
                <a:latin typeface="Arial Rounded MT Bold" panose="020F0704030504030204" pitchFamily="34" charset="0"/>
                <a:cs typeface="Arial"/>
              </a:rPr>
              <a:t>2</a:t>
            </a:r>
            <a:endParaRPr kumimoji="0" lang="en-IE" sz="4000" b="0" i="0" u="none" strike="noStrike" kern="1200" cap="none" spc="0" normalizeH="0" baseline="0" noProof="0" dirty="0">
              <a:ln>
                <a:noFill/>
              </a:ln>
              <a:solidFill>
                <a:srgbClr val="1B1148"/>
              </a:solidFill>
              <a:effectLst/>
              <a:uLnTx/>
              <a:uFillTx/>
              <a:latin typeface="Arial Rounded MT Bold" panose="020F0704030504030204" pitchFamily="34" charset="0"/>
              <a:ea typeface="+mn-ea"/>
              <a:cs typeface="Arial"/>
            </a:endParaRPr>
          </a:p>
        </p:txBody>
      </p:sp>
      <p:sp>
        <p:nvSpPr>
          <p:cNvPr id="21" name="Title 3">
            <a:extLst>
              <a:ext uri="{FF2B5EF4-FFF2-40B4-BE49-F238E27FC236}">
                <a16:creationId xmlns:a16="http://schemas.microsoft.com/office/drawing/2014/main" id="{AAAA2A5F-25B0-46B8-84D5-1F1DEC0A7FD1}"/>
              </a:ext>
            </a:extLst>
          </p:cNvPr>
          <p:cNvSpPr txBox="1">
            <a:spLocks/>
          </p:cNvSpPr>
          <p:nvPr/>
        </p:nvSpPr>
        <p:spPr>
          <a:xfrm>
            <a:off x="1291069" y="481146"/>
            <a:ext cx="8538731" cy="495787"/>
          </a:xfrm>
          <a:prstGeom prst="rect">
            <a:avLst/>
          </a:prstGeom>
        </p:spPr>
        <p:txBody>
          <a:bodyPr vert="horz" wrap="square" lIns="0" tIns="0" rIns="0" bIns="0" rtlCol="0" anchor="t" anchorCtr="0">
            <a:noAutofit/>
          </a:bodyPr>
          <a:lstStyle>
            <a:lvl1pPr algn="l" defTabSz="457200" rtl="0" eaLnBrk="1" latinLnBrk="0" hangingPunct="1">
              <a:spcBef>
                <a:spcPct val="0"/>
              </a:spcBef>
              <a:buNone/>
              <a:defRPr sz="3200" kern="1200" cap="none" baseline="0">
                <a:solidFill>
                  <a:schemeClr val="tx1"/>
                </a:solidFill>
                <a:latin typeface="Arial Rounded MT Bold" panose="020F0704030504030204" pitchFamily="34" charset="0"/>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3200" b="0" i="0" u="none" strike="noStrike" kern="1200" cap="none" spc="0" normalizeH="0" baseline="0" noProof="0" dirty="0">
              <a:ln>
                <a:noFill/>
              </a:ln>
              <a:solidFill>
                <a:srgbClr val="FFFFFF"/>
              </a:solidFill>
              <a:effectLst/>
              <a:uLnTx/>
              <a:uFillTx/>
              <a:latin typeface="Arial Rounded MT Bold" panose="020F0704030504030204" pitchFamily="34" charset="0"/>
              <a:ea typeface="+mj-ea"/>
              <a:cs typeface="Arial"/>
            </a:endParaRPr>
          </a:p>
        </p:txBody>
      </p:sp>
      <p:sp>
        <p:nvSpPr>
          <p:cNvPr id="20" name="Title 3">
            <a:extLst>
              <a:ext uri="{FF2B5EF4-FFF2-40B4-BE49-F238E27FC236}">
                <a16:creationId xmlns:a16="http://schemas.microsoft.com/office/drawing/2014/main" id="{67F53774-E56D-48BF-B25A-781F94AF422E}"/>
              </a:ext>
            </a:extLst>
          </p:cNvPr>
          <p:cNvSpPr txBox="1">
            <a:spLocks/>
          </p:cNvSpPr>
          <p:nvPr/>
        </p:nvSpPr>
        <p:spPr>
          <a:xfrm>
            <a:off x="1300006" y="480012"/>
            <a:ext cx="8538731" cy="495787"/>
          </a:xfrm>
          <a:prstGeom prst="rect">
            <a:avLst/>
          </a:prstGeom>
        </p:spPr>
        <p:txBody>
          <a:bodyPr vert="horz" wrap="square" lIns="0" tIns="0" rIns="0" bIns="0" rtlCol="0" anchor="t" anchorCtr="0">
            <a:noAutofit/>
          </a:bodyPr>
          <a:lstStyle>
            <a:lvl1pPr algn="l" defTabSz="457200" rtl="0" eaLnBrk="1" latinLnBrk="0" hangingPunct="1">
              <a:spcBef>
                <a:spcPct val="0"/>
              </a:spcBef>
              <a:buNone/>
              <a:defRPr sz="3200" kern="1200" cap="none" baseline="0">
                <a:solidFill>
                  <a:schemeClr val="tx1"/>
                </a:solidFill>
                <a:latin typeface="Arial Rounded MT Bold" panose="020F0704030504030204" pitchFamily="34" charset="0"/>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dirty="0">
                <a:solidFill>
                  <a:schemeClr val="bg1"/>
                </a:solidFill>
              </a:rPr>
              <a:t>Configuration Parameters</a:t>
            </a:r>
            <a:endParaRPr kumimoji="0" lang="en-GB" b="0" i="0" u="none" strike="noStrike" kern="1200" cap="none" spc="0" normalizeH="0" baseline="0" noProof="0" dirty="0">
              <a:ln>
                <a:noFill/>
              </a:ln>
              <a:solidFill>
                <a:schemeClr val="bg1"/>
              </a:solidFill>
              <a:effectLst/>
              <a:uLnTx/>
              <a:uFillTx/>
              <a:latin typeface="Arial Rounded MT Bold" panose="020F0704030504030204" pitchFamily="34" charset="0"/>
              <a:ea typeface="+mj-ea"/>
              <a:cs typeface="Arial"/>
            </a:endParaRPr>
          </a:p>
        </p:txBody>
      </p:sp>
      <p:sp>
        <p:nvSpPr>
          <p:cNvPr id="46" name="Rectangle 45">
            <a:extLst>
              <a:ext uri="{FF2B5EF4-FFF2-40B4-BE49-F238E27FC236}">
                <a16:creationId xmlns:a16="http://schemas.microsoft.com/office/drawing/2014/main" id="{D738D7D2-7B8A-48AF-B587-F957022C649F}"/>
              </a:ext>
            </a:extLst>
          </p:cNvPr>
          <p:cNvSpPr/>
          <p:nvPr/>
        </p:nvSpPr>
        <p:spPr>
          <a:xfrm>
            <a:off x="119337" y="421279"/>
            <a:ext cx="1061332" cy="581650"/>
          </a:xfrm>
          <a:prstGeom prst="rect">
            <a:avLst/>
          </a:prstGeom>
        </p:spPr>
        <p:txBody>
          <a:bodyPr wrap="square" lIns="0" rIns="0" bIns="0">
            <a:noAutofit/>
          </a:bodyPr>
          <a:lstStyle/>
          <a:p>
            <a:pPr marL="0" marR="0" lvl="0" indent="0" algn="ctr" defTabSz="361950" rtl="0" eaLnBrk="1" fontAlgn="auto" latinLnBrk="0" hangingPunct="1">
              <a:lnSpc>
                <a:spcPct val="90000"/>
              </a:lnSpc>
              <a:spcBef>
                <a:spcPts val="100"/>
              </a:spcBef>
              <a:spcAft>
                <a:spcPts val="600"/>
              </a:spcAft>
              <a:buClrTx/>
              <a:buSzTx/>
              <a:buFontTx/>
              <a:buNone/>
              <a:tabLst/>
              <a:defRPr/>
            </a:pPr>
            <a:r>
              <a:rPr lang="en-IE" sz="4000" dirty="0">
                <a:solidFill>
                  <a:srgbClr val="1B1148"/>
                </a:solidFill>
                <a:latin typeface="Arial Rounded MT Bold" panose="020F0704030504030204" pitchFamily="34" charset="0"/>
                <a:cs typeface="Arial"/>
              </a:rPr>
              <a:t>3</a:t>
            </a:r>
            <a:endParaRPr kumimoji="0" lang="en-IE" sz="4000" b="0" i="0" u="none" strike="noStrike" kern="1200" cap="none" spc="0" normalizeH="0" baseline="0" noProof="0" dirty="0">
              <a:ln>
                <a:noFill/>
              </a:ln>
              <a:solidFill>
                <a:srgbClr val="1B1148"/>
              </a:solidFill>
              <a:effectLst/>
              <a:uLnTx/>
              <a:uFillTx/>
              <a:latin typeface="Arial Rounded MT Bold" panose="020F0704030504030204" pitchFamily="34" charset="0"/>
              <a:ea typeface="+mn-ea"/>
              <a:cs typeface="Arial"/>
            </a:endParaRPr>
          </a:p>
        </p:txBody>
      </p:sp>
      <p:sp>
        <p:nvSpPr>
          <p:cNvPr id="22" name="Slide Number Placeholder 3">
            <a:extLst>
              <a:ext uri="{FF2B5EF4-FFF2-40B4-BE49-F238E27FC236}">
                <a16:creationId xmlns:a16="http://schemas.microsoft.com/office/drawing/2014/main" id="{B8FF9ECE-E8D9-452D-987E-F048A7E2470D}"/>
              </a:ext>
            </a:extLst>
          </p:cNvPr>
          <p:cNvSpPr txBox="1">
            <a:spLocks/>
          </p:cNvSpPr>
          <p:nvPr/>
        </p:nvSpPr>
        <p:spPr>
          <a:xfrm>
            <a:off x="11100329" y="6390057"/>
            <a:ext cx="770951" cy="192287"/>
          </a:xfrm>
          <a:prstGeom prst="rect">
            <a:avLst/>
          </a:prstGeom>
        </p:spPr>
        <p:txBody>
          <a:bodyPr vert="horz" lIns="0" tIns="0" rIns="0" bIns="0" rtlCol="0" anchor="ctr" anchorCtr="0"/>
          <a:lstStyle>
            <a:defPPr>
              <a:defRPr lang="en-US"/>
            </a:defPPr>
            <a:lvl1pPr marL="0" algn="r" defTabSz="914400" rtl="0" eaLnBrk="1" latinLnBrk="0" hangingPunct="1">
              <a:defRPr sz="1333" b="1" i="0" kern="1200">
                <a:solidFill>
                  <a:schemeClr val="tx2"/>
                </a:solidFill>
                <a:latin typeface="Arial Bold"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D558541-60C9-42A2-8392-FF12533A6B7A}" type="slidenum">
              <a:rPr kumimoji="0" lang="en-US" sz="1200" b="1" i="0" u="none" strike="noStrike" kern="1200" cap="none" spc="0" normalizeH="0" baseline="0" noProof="0" smtClean="0">
                <a:ln>
                  <a:noFill/>
                </a:ln>
                <a:solidFill>
                  <a:srgbClr val="919191"/>
                </a:solidFill>
                <a:effectLst/>
                <a:uLnTx/>
                <a:uFillTx/>
                <a:latin typeface="Arial Rounded MT Bold" panose="020F07040305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1" i="0" u="none" strike="noStrike" kern="1200" cap="none" spc="0" normalizeH="0" baseline="0" noProof="0" dirty="0">
              <a:ln>
                <a:noFill/>
              </a:ln>
              <a:solidFill>
                <a:srgbClr val="919191"/>
              </a:solidFill>
              <a:effectLst/>
              <a:uLnTx/>
              <a:uFillTx/>
              <a:latin typeface="Arial Rounded MT Bold" panose="020F0704030504030204" pitchFamily="34" charset="0"/>
              <a:ea typeface="+mn-ea"/>
              <a:cs typeface="+mn-cs"/>
            </a:endParaRPr>
          </a:p>
        </p:txBody>
      </p:sp>
      <p:graphicFrame>
        <p:nvGraphicFramePr>
          <p:cNvPr id="24" name="Table 23">
            <a:extLst>
              <a:ext uri="{FF2B5EF4-FFF2-40B4-BE49-F238E27FC236}">
                <a16:creationId xmlns:a16="http://schemas.microsoft.com/office/drawing/2014/main" id="{7C8DD701-8CE5-4930-8E7F-498342F34FD4}"/>
              </a:ext>
            </a:extLst>
          </p:cNvPr>
          <p:cNvGraphicFramePr>
            <a:graphicFrameLocks noGrp="1"/>
          </p:cNvGraphicFramePr>
          <p:nvPr>
            <p:extLst>
              <p:ext uri="{D42A27DB-BD31-4B8C-83A1-F6EECF244321}">
                <p14:modId xmlns:p14="http://schemas.microsoft.com/office/powerpoint/2010/main" val="142889634"/>
              </p:ext>
            </p:extLst>
          </p:nvPr>
        </p:nvGraphicFramePr>
        <p:xfrm>
          <a:off x="202161" y="1285645"/>
          <a:ext cx="6012660" cy="5070990"/>
        </p:xfrm>
        <a:graphic>
          <a:graphicData uri="http://schemas.openxmlformats.org/drawingml/2006/table">
            <a:tbl>
              <a:tblPr firstRow="1" firstCol="1" bandRow="1">
                <a:tableStyleId>{5C22544A-7EE6-4342-B048-85BDC9FD1C3A}</a:tableStyleId>
              </a:tblPr>
              <a:tblGrid>
                <a:gridCol w="4655171">
                  <a:extLst>
                    <a:ext uri="{9D8B030D-6E8A-4147-A177-3AD203B41FA5}">
                      <a16:colId xmlns:a16="http://schemas.microsoft.com/office/drawing/2014/main" val="2790265885"/>
                    </a:ext>
                  </a:extLst>
                </a:gridCol>
                <a:gridCol w="1357489">
                  <a:extLst>
                    <a:ext uri="{9D8B030D-6E8A-4147-A177-3AD203B41FA5}">
                      <a16:colId xmlns:a16="http://schemas.microsoft.com/office/drawing/2014/main" val="499018248"/>
                    </a:ext>
                  </a:extLst>
                </a:gridCol>
              </a:tblGrid>
              <a:tr h="297961">
                <a:tc>
                  <a:txBody>
                    <a:bodyPr/>
                    <a:lstStyle/>
                    <a:p>
                      <a:pPr>
                        <a:spcBef>
                          <a:spcPts val="600"/>
                        </a:spcBef>
                        <a:spcAft>
                          <a:spcPts val="600"/>
                        </a:spcAft>
                      </a:pPr>
                      <a:r>
                        <a:rPr lang="en-GB" sz="1100" dirty="0">
                          <a:effectLst/>
                        </a:rPr>
                        <a:t>Alert Storm Protection Configuration</a:t>
                      </a:r>
                      <a:endParaRPr lang="en-GB" sz="11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Bef>
                          <a:spcPts val="600"/>
                        </a:spcBef>
                        <a:spcAft>
                          <a:spcPts val="600"/>
                        </a:spcAft>
                      </a:pPr>
                      <a:r>
                        <a:rPr lang="en-GB" sz="1100" dirty="0">
                          <a:effectLst/>
                        </a:rPr>
                        <a:t>Value</a:t>
                      </a:r>
                      <a:endParaRPr lang="en-GB" sz="11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47563747"/>
                  </a:ext>
                </a:extLst>
              </a:tr>
              <a:tr h="383490">
                <a:tc>
                  <a:txBody>
                    <a:bodyPr/>
                    <a:lstStyle/>
                    <a:p>
                      <a:pPr>
                        <a:lnSpc>
                          <a:spcPct val="115000"/>
                        </a:lnSpc>
                        <a:spcBef>
                          <a:spcPts val="600"/>
                        </a:spcBef>
                        <a:spcAft>
                          <a:spcPts val="1200"/>
                        </a:spcAft>
                      </a:pPr>
                      <a:r>
                        <a:rPr lang="en-GB" sz="1100" dirty="0">
                          <a:solidFill>
                            <a:schemeClr val="tx1"/>
                          </a:solidFill>
                          <a:effectLst/>
                        </a:rPr>
                        <a:t>Rolling Window (Time Period) for Alert Anomaly Detection</a:t>
                      </a:r>
                      <a:endParaRPr lang="en-GB"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a:txBody>
                    <a:bodyPr/>
                    <a:lstStyle/>
                    <a:p>
                      <a:pPr>
                        <a:lnSpc>
                          <a:spcPct val="115000"/>
                        </a:lnSpc>
                        <a:spcBef>
                          <a:spcPts val="600"/>
                        </a:spcBef>
                        <a:spcAft>
                          <a:spcPts val="1200"/>
                        </a:spcAft>
                      </a:pPr>
                      <a:r>
                        <a:rPr lang="en-GB" sz="1100" dirty="0">
                          <a:effectLst/>
                        </a:rPr>
                        <a:t>1440 minutes</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55567209"/>
                  </a:ext>
                </a:extLst>
              </a:tr>
              <a:tr h="383490">
                <a:tc>
                  <a:txBody>
                    <a:bodyPr/>
                    <a:lstStyle/>
                    <a:p>
                      <a:pPr>
                        <a:lnSpc>
                          <a:spcPct val="115000"/>
                        </a:lnSpc>
                        <a:spcBef>
                          <a:spcPts val="600"/>
                        </a:spcBef>
                        <a:spcAft>
                          <a:spcPts val="1200"/>
                        </a:spcAft>
                      </a:pPr>
                      <a:r>
                        <a:rPr lang="en-GB" sz="1100" dirty="0">
                          <a:solidFill>
                            <a:schemeClr val="tx1"/>
                          </a:solidFill>
                          <a:effectLst/>
                        </a:rPr>
                        <a:t>Amber Threshold  for Alert Anomaly Detection</a:t>
                      </a:r>
                      <a:endParaRPr lang="en-GB"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2"/>
                    </a:solidFill>
                  </a:tcPr>
                </a:tc>
                <a:tc>
                  <a:txBody>
                    <a:bodyPr/>
                    <a:lstStyle/>
                    <a:p>
                      <a:pPr>
                        <a:lnSpc>
                          <a:spcPct val="115000"/>
                        </a:lnSpc>
                        <a:spcBef>
                          <a:spcPts val="600"/>
                        </a:spcBef>
                        <a:spcAft>
                          <a:spcPts val="1200"/>
                        </a:spcAft>
                      </a:pPr>
                      <a:r>
                        <a:rPr lang="en-GB" sz="1100" dirty="0">
                          <a:effectLst/>
                        </a:rPr>
                        <a:t>15</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43465668"/>
                  </a:ext>
                </a:extLst>
              </a:tr>
              <a:tr h="383490">
                <a:tc>
                  <a:txBody>
                    <a:bodyPr/>
                    <a:lstStyle/>
                    <a:p>
                      <a:pPr>
                        <a:lnSpc>
                          <a:spcPct val="115000"/>
                        </a:lnSpc>
                        <a:spcBef>
                          <a:spcPts val="600"/>
                        </a:spcBef>
                        <a:spcAft>
                          <a:spcPts val="1200"/>
                        </a:spcAft>
                      </a:pPr>
                      <a:r>
                        <a:rPr lang="en-GB" sz="1100" dirty="0">
                          <a:solidFill>
                            <a:schemeClr val="tx1"/>
                          </a:solidFill>
                          <a:effectLst/>
                        </a:rPr>
                        <a:t>Red Threshold for Alert Anomaly Detection</a:t>
                      </a:r>
                      <a:endParaRPr lang="en-GB"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a:txBody>
                    <a:bodyPr/>
                    <a:lstStyle/>
                    <a:p>
                      <a:pPr>
                        <a:lnSpc>
                          <a:spcPct val="115000"/>
                        </a:lnSpc>
                        <a:spcBef>
                          <a:spcPts val="600"/>
                        </a:spcBef>
                        <a:spcAft>
                          <a:spcPts val="1200"/>
                        </a:spcAft>
                      </a:pPr>
                      <a:r>
                        <a:rPr lang="en-GB" sz="1100" dirty="0">
                          <a:effectLst/>
                        </a:rPr>
                        <a:t>20</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1400534"/>
                  </a:ext>
                </a:extLst>
              </a:tr>
              <a:tr h="371074">
                <a:tc>
                  <a:txBody>
                    <a:bodyPr/>
                    <a:lstStyle/>
                    <a:p>
                      <a:pPr>
                        <a:lnSpc>
                          <a:spcPct val="115000"/>
                        </a:lnSpc>
                        <a:spcBef>
                          <a:spcPts val="600"/>
                        </a:spcBef>
                        <a:spcAft>
                          <a:spcPts val="1200"/>
                        </a:spcAft>
                      </a:pPr>
                      <a:r>
                        <a:rPr lang="en-GB" sz="1100" dirty="0">
                          <a:solidFill>
                            <a:schemeClr val="tx1"/>
                          </a:solidFill>
                        </a:rPr>
                        <a:t>Alert Code Specific Rolling Window (Time Period)</a:t>
                      </a:r>
                      <a:endParaRPr lang="en-GB"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2"/>
                    </a:solidFill>
                  </a:tcPr>
                </a:tc>
                <a:tc>
                  <a:txBody>
                    <a:bodyPr/>
                    <a:lstStyle/>
                    <a:p>
                      <a:pPr>
                        <a:lnSpc>
                          <a:spcPct val="115000"/>
                        </a:lnSpc>
                        <a:spcBef>
                          <a:spcPts val="600"/>
                        </a:spcBef>
                        <a:spcAft>
                          <a:spcPts val="1200"/>
                        </a:spcAft>
                      </a:pPr>
                      <a:r>
                        <a:rPr lang="en-GB" sz="1100" dirty="0">
                          <a:effectLst/>
                        </a:rPr>
                        <a:t>1440 minutes</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48120126"/>
                  </a:ext>
                </a:extLst>
              </a:tr>
              <a:tr h="383490">
                <a:tc>
                  <a:txBody>
                    <a:bodyPr/>
                    <a:lstStyle/>
                    <a:p>
                      <a:pPr>
                        <a:lnSpc>
                          <a:spcPct val="115000"/>
                        </a:lnSpc>
                        <a:spcBef>
                          <a:spcPts val="600"/>
                        </a:spcBef>
                        <a:spcAft>
                          <a:spcPts val="1200"/>
                        </a:spcAft>
                      </a:pPr>
                      <a:r>
                        <a:rPr lang="en-GB" sz="1100" dirty="0">
                          <a:solidFill>
                            <a:schemeClr val="tx1"/>
                          </a:solidFill>
                          <a:effectLst/>
                        </a:rPr>
                        <a:t>Alert</a:t>
                      </a:r>
                      <a:r>
                        <a:rPr lang="en-GB" sz="1100" baseline="0" dirty="0">
                          <a:solidFill>
                            <a:schemeClr val="tx1"/>
                          </a:solidFill>
                          <a:effectLst/>
                        </a:rPr>
                        <a:t> Code Specific </a:t>
                      </a:r>
                      <a:r>
                        <a:rPr lang="en-GB" sz="1100" dirty="0">
                          <a:solidFill>
                            <a:schemeClr val="tx1"/>
                          </a:solidFill>
                          <a:effectLst/>
                        </a:rPr>
                        <a:t>Threshold</a:t>
                      </a:r>
                      <a:endParaRPr lang="en-GB"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a:txBody>
                    <a:bodyPr/>
                    <a:lstStyle/>
                    <a:p>
                      <a:pPr>
                        <a:lnSpc>
                          <a:spcPct val="115000"/>
                        </a:lnSpc>
                        <a:spcBef>
                          <a:spcPts val="600"/>
                        </a:spcBef>
                        <a:spcAft>
                          <a:spcPts val="1200"/>
                        </a:spcAft>
                      </a:pPr>
                      <a:r>
                        <a:rPr lang="en-GB" sz="1100" dirty="0">
                          <a:effectLst/>
                        </a:rPr>
                        <a:t>20</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23241862"/>
                  </a:ext>
                </a:extLst>
              </a:tr>
              <a:tr h="383490">
                <a:tc>
                  <a:txBody>
                    <a:bodyPr/>
                    <a:lstStyle/>
                    <a:p>
                      <a:pPr>
                        <a:lnSpc>
                          <a:spcPct val="115000"/>
                        </a:lnSpc>
                        <a:spcBef>
                          <a:spcPts val="600"/>
                        </a:spcBef>
                        <a:spcAft>
                          <a:spcPts val="1200"/>
                        </a:spcAft>
                      </a:pPr>
                      <a:r>
                        <a:rPr lang="en-GB" sz="1100" dirty="0">
                          <a:solidFill>
                            <a:schemeClr val="tx1"/>
                          </a:solidFill>
                          <a:effectLst/>
                          <a:latin typeface="+mn-lt"/>
                          <a:ea typeface="Times New Roman" panose="02020603050405020304" pitchFamily="18" charset="0"/>
                          <a:cs typeface="Times New Roman" panose="02020603050405020304" pitchFamily="18" charset="0"/>
                        </a:rPr>
                        <a:t>Alert Storm</a:t>
                      </a:r>
                      <a:r>
                        <a:rPr lang="en-GB" sz="1100" baseline="0" dirty="0">
                          <a:solidFill>
                            <a:schemeClr val="tx1"/>
                          </a:solidFill>
                          <a:effectLst/>
                          <a:latin typeface="+mn-lt"/>
                          <a:ea typeface="Times New Roman" panose="02020603050405020304" pitchFamily="18" charset="0"/>
                          <a:cs typeface="Times New Roman" panose="02020603050405020304" pitchFamily="18" charset="0"/>
                        </a:rPr>
                        <a:t> Protection Discarded Alert Limit</a:t>
                      </a:r>
                      <a:endParaRPr lang="en-GB" sz="11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bg2"/>
                    </a:solidFill>
                  </a:tcPr>
                </a:tc>
                <a:tc>
                  <a:txBody>
                    <a:bodyPr/>
                    <a:lstStyle/>
                    <a:p>
                      <a:pPr>
                        <a:lnSpc>
                          <a:spcPct val="115000"/>
                        </a:lnSpc>
                        <a:spcBef>
                          <a:spcPts val="600"/>
                        </a:spcBef>
                        <a:spcAft>
                          <a:spcPts val="1200"/>
                        </a:spcAft>
                      </a:pPr>
                      <a:r>
                        <a:rPr lang="en-GB" sz="1100" dirty="0">
                          <a:effectLst/>
                          <a:latin typeface="+mn-lt"/>
                          <a:ea typeface="Times New Roman" panose="02020603050405020304" pitchFamily="18" charset="0"/>
                          <a:cs typeface="Times New Roman" panose="02020603050405020304" pitchFamily="18" charset="0"/>
                        </a:rPr>
                        <a:t>500</a:t>
                      </a:r>
                    </a:p>
                  </a:txBody>
                  <a:tcPr marL="68580" marR="68580" marT="0" marB="0"/>
                </a:tc>
                <a:extLst>
                  <a:ext uri="{0D108BD9-81ED-4DB2-BD59-A6C34878D82A}">
                    <a16:rowId xmlns:a16="http://schemas.microsoft.com/office/drawing/2014/main" val="3621498177"/>
                  </a:ext>
                </a:extLst>
              </a:tr>
              <a:tr h="383490">
                <a:tc>
                  <a:txBody>
                    <a:bodyPr/>
                    <a:lstStyle/>
                    <a:p>
                      <a:pPr>
                        <a:lnSpc>
                          <a:spcPct val="115000"/>
                        </a:lnSpc>
                        <a:spcBef>
                          <a:spcPts val="600"/>
                        </a:spcBef>
                        <a:spcAft>
                          <a:spcPts val="1200"/>
                        </a:spcAft>
                      </a:pPr>
                      <a:r>
                        <a:rPr lang="en-GB" sz="1100" dirty="0">
                          <a:solidFill>
                            <a:schemeClr val="tx1"/>
                          </a:solidFill>
                          <a:effectLst/>
                          <a:latin typeface="+mn-lt"/>
                          <a:ea typeface="Times New Roman" panose="02020603050405020304" pitchFamily="18" charset="0"/>
                          <a:cs typeface="Times New Roman" panose="02020603050405020304" pitchFamily="18" charset="0"/>
                        </a:rPr>
                        <a:t>Alert Storm Protection Maximum</a:t>
                      </a:r>
                      <a:r>
                        <a:rPr lang="en-GB" sz="1100" baseline="0" dirty="0">
                          <a:solidFill>
                            <a:schemeClr val="tx1"/>
                          </a:solidFill>
                          <a:effectLst/>
                          <a:latin typeface="+mn-lt"/>
                          <a:ea typeface="Times New Roman" panose="02020603050405020304" pitchFamily="18" charset="0"/>
                          <a:cs typeface="Times New Roman" panose="02020603050405020304" pitchFamily="18" charset="0"/>
                        </a:rPr>
                        <a:t> Time Limit</a:t>
                      </a:r>
                      <a:endParaRPr lang="en-GB" sz="11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a:txBody>
                    <a:bodyPr/>
                    <a:lstStyle/>
                    <a:p>
                      <a:pPr>
                        <a:lnSpc>
                          <a:spcPct val="115000"/>
                        </a:lnSpc>
                        <a:spcBef>
                          <a:spcPts val="600"/>
                        </a:spcBef>
                        <a:spcAft>
                          <a:spcPts val="1200"/>
                        </a:spcAft>
                      </a:pPr>
                      <a:r>
                        <a:rPr lang="en-GB" sz="1100" dirty="0">
                          <a:effectLst/>
                          <a:latin typeface="+mn-lt"/>
                          <a:ea typeface="Times New Roman" panose="02020603050405020304" pitchFamily="18" charset="0"/>
                          <a:cs typeface="Times New Roman" panose="02020603050405020304" pitchFamily="18" charset="0"/>
                        </a:rPr>
                        <a:t>1440 minutes</a:t>
                      </a:r>
                    </a:p>
                  </a:txBody>
                  <a:tcPr marL="68580" marR="68580" marT="0" marB="0"/>
                </a:tc>
                <a:extLst>
                  <a:ext uri="{0D108BD9-81ED-4DB2-BD59-A6C34878D82A}">
                    <a16:rowId xmlns:a16="http://schemas.microsoft.com/office/drawing/2014/main" val="784208124"/>
                  </a:ext>
                </a:extLst>
              </a:tr>
              <a:tr h="383490">
                <a:tc>
                  <a:txBody>
                    <a:bodyPr/>
                    <a:lstStyle/>
                    <a:p>
                      <a:pPr>
                        <a:lnSpc>
                          <a:spcPct val="115000"/>
                        </a:lnSpc>
                        <a:spcBef>
                          <a:spcPts val="600"/>
                        </a:spcBef>
                        <a:spcAft>
                          <a:spcPts val="1200"/>
                        </a:spcAft>
                      </a:pPr>
                      <a:r>
                        <a:rPr lang="en-GB" sz="1100" dirty="0">
                          <a:solidFill>
                            <a:schemeClr val="tx1"/>
                          </a:solidFill>
                          <a:effectLst/>
                          <a:latin typeface="+mn-lt"/>
                          <a:ea typeface="Times New Roman" panose="02020603050405020304" pitchFamily="18" charset="0"/>
                          <a:cs typeface="Times New Roman" panose="02020603050405020304" pitchFamily="18" charset="0"/>
                        </a:rPr>
                        <a:t>Alert Storm Protection Incident </a:t>
                      </a:r>
                      <a:r>
                        <a:rPr lang="en-GB" sz="1100" dirty="0" err="1">
                          <a:solidFill>
                            <a:schemeClr val="tx1"/>
                          </a:solidFill>
                          <a:effectLst/>
                          <a:latin typeface="+mn-lt"/>
                          <a:ea typeface="Times New Roman" panose="02020603050405020304" pitchFamily="18" charset="0"/>
                          <a:cs typeface="Times New Roman" panose="02020603050405020304" pitchFamily="18" charset="0"/>
                        </a:rPr>
                        <a:t>Deadband</a:t>
                      </a:r>
                      <a:r>
                        <a:rPr lang="en-GB" sz="1100" dirty="0">
                          <a:solidFill>
                            <a:schemeClr val="tx1"/>
                          </a:solidFill>
                          <a:effectLst/>
                          <a:latin typeface="+mn-lt"/>
                          <a:ea typeface="Times New Roman" panose="02020603050405020304" pitchFamily="18" charset="0"/>
                          <a:cs typeface="Times New Roman" panose="02020603050405020304" pitchFamily="18" charset="0"/>
                        </a:rPr>
                        <a:t> Period</a:t>
                      </a:r>
                    </a:p>
                  </a:txBody>
                  <a:tcPr marL="68580" marR="68580" marT="0" marB="0">
                    <a:solidFill>
                      <a:schemeClr val="bg2"/>
                    </a:solidFill>
                  </a:tcPr>
                </a:tc>
                <a:tc>
                  <a:txBody>
                    <a:bodyPr/>
                    <a:lstStyle/>
                    <a:p>
                      <a:pPr>
                        <a:lnSpc>
                          <a:spcPct val="115000"/>
                        </a:lnSpc>
                        <a:spcBef>
                          <a:spcPts val="600"/>
                        </a:spcBef>
                        <a:spcAft>
                          <a:spcPts val="1200"/>
                        </a:spcAft>
                      </a:pPr>
                      <a:r>
                        <a:rPr lang="en-GB" sz="1100" dirty="0">
                          <a:effectLst/>
                          <a:latin typeface="+mn-lt"/>
                          <a:ea typeface="Times New Roman" panose="02020603050405020304" pitchFamily="18" charset="0"/>
                          <a:cs typeface="Times New Roman" panose="02020603050405020304" pitchFamily="18" charset="0"/>
                        </a:rPr>
                        <a:t>24 hours</a:t>
                      </a:r>
                    </a:p>
                  </a:txBody>
                  <a:tcPr marL="68580" marR="68580" marT="0" marB="0"/>
                </a:tc>
                <a:extLst>
                  <a:ext uri="{0D108BD9-81ED-4DB2-BD59-A6C34878D82A}">
                    <a16:rowId xmlns:a16="http://schemas.microsoft.com/office/drawing/2014/main" val="2182620190"/>
                  </a:ext>
                </a:extLst>
              </a:tr>
              <a:tr h="383490">
                <a:tc>
                  <a:txBody>
                    <a:bodyPr/>
                    <a:lstStyle/>
                    <a:p>
                      <a:pPr>
                        <a:lnSpc>
                          <a:spcPct val="115000"/>
                        </a:lnSpc>
                        <a:spcBef>
                          <a:spcPts val="600"/>
                        </a:spcBef>
                        <a:spcAft>
                          <a:spcPts val="1200"/>
                        </a:spcAft>
                      </a:pPr>
                      <a:r>
                        <a:rPr lang="en-GB" sz="1100" dirty="0">
                          <a:solidFill>
                            <a:schemeClr val="tx1"/>
                          </a:solidFill>
                          <a:effectLst/>
                          <a:latin typeface="+mn-lt"/>
                          <a:ea typeface="Times New Roman" panose="02020603050405020304" pitchFamily="18" charset="0"/>
                          <a:cs typeface="Times New Roman" panose="02020603050405020304" pitchFamily="18" charset="0"/>
                        </a:rPr>
                        <a:t>Amber Threshold Incident Creation</a:t>
                      </a:r>
                    </a:p>
                  </a:txBody>
                  <a:tcPr marL="68580" marR="68580" marT="0" marB="0">
                    <a:solidFill>
                      <a:schemeClr val="bg2">
                        <a:lumMod val="90000"/>
                      </a:schemeClr>
                    </a:solidFill>
                  </a:tcPr>
                </a:tc>
                <a:tc>
                  <a:txBody>
                    <a:bodyPr/>
                    <a:lstStyle/>
                    <a:p>
                      <a:pPr>
                        <a:lnSpc>
                          <a:spcPct val="115000"/>
                        </a:lnSpc>
                        <a:spcBef>
                          <a:spcPts val="600"/>
                        </a:spcBef>
                        <a:spcAft>
                          <a:spcPts val="1200"/>
                        </a:spcAft>
                      </a:pPr>
                      <a:r>
                        <a:rPr lang="en-GB" sz="1100" dirty="0">
                          <a:effectLst/>
                          <a:latin typeface="+mn-lt"/>
                          <a:ea typeface="Times New Roman" panose="02020603050405020304" pitchFamily="18" charset="0"/>
                          <a:cs typeface="Times New Roman" panose="02020603050405020304" pitchFamily="18" charset="0"/>
                        </a:rPr>
                        <a:t>Off</a:t>
                      </a:r>
                    </a:p>
                  </a:txBody>
                  <a:tcPr marL="68580" marR="68580" marT="0" marB="0"/>
                </a:tc>
                <a:extLst>
                  <a:ext uri="{0D108BD9-81ED-4DB2-BD59-A6C34878D82A}">
                    <a16:rowId xmlns:a16="http://schemas.microsoft.com/office/drawing/2014/main" val="534246110"/>
                  </a:ext>
                </a:extLst>
              </a:tr>
              <a:tr h="383490">
                <a:tc>
                  <a:txBody>
                    <a:bodyPr/>
                    <a:lstStyle/>
                    <a:p>
                      <a:pPr>
                        <a:lnSpc>
                          <a:spcPct val="115000"/>
                        </a:lnSpc>
                        <a:spcBef>
                          <a:spcPts val="600"/>
                        </a:spcBef>
                        <a:spcAft>
                          <a:spcPts val="1200"/>
                        </a:spcAft>
                      </a:pPr>
                      <a:r>
                        <a:rPr lang="en-GB" sz="1100" dirty="0">
                          <a:solidFill>
                            <a:schemeClr val="tx1"/>
                          </a:solidFill>
                          <a:effectLst/>
                          <a:latin typeface="+mn-lt"/>
                          <a:ea typeface="Times New Roman" panose="02020603050405020304" pitchFamily="18" charset="0"/>
                          <a:cs typeface="Times New Roman" panose="02020603050405020304" pitchFamily="18" charset="0"/>
                        </a:rPr>
                        <a:t>Red</a:t>
                      </a:r>
                      <a:r>
                        <a:rPr lang="en-GB" sz="1100" baseline="0" dirty="0">
                          <a:solidFill>
                            <a:schemeClr val="tx1"/>
                          </a:solidFill>
                          <a:effectLst/>
                          <a:latin typeface="+mn-lt"/>
                          <a:ea typeface="Times New Roman" panose="02020603050405020304" pitchFamily="18" charset="0"/>
                          <a:cs typeface="Times New Roman" panose="02020603050405020304" pitchFamily="18" charset="0"/>
                        </a:rPr>
                        <a:t> Threshold Incident Creation</a:t>
                      </a:r>
                      <a:endParaRPr lang="en-GB" sz="11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bg2"/>
                    </a:solidFill>
                  </a:tcPr>
                </a:tc>
                <a:tc>
                  <a:txBody>
                    <a:bodyPr/>
                    <a:lstStyle/>
                    <a:p>
                      <a:pPr>
                        <a:lnSpc>
                          <a:spcPct val="115000"/>
                        </a:lnSpc>
                        <a:spcBef>
                          <a:spcPts val="600"/>
                        </a:spcBef>
                        <a:spcAft>
                          <a:spcPts val="1200"/>
                        </a:spcAft>
                      </a:pPr>
                      <a:r>
                        <a:rPr lang="en-GB" sz="1100" dirty="0">
                          <a:effectLst/>
                          <a:latin typeface="+mn-lt"/>
                          <a:ea typeface="Times New Roman" panose="02020603050405020304" pitchFamily="18" charset="0"/>
                          <a:cs typeface="Times New Roman" panose="02020603050405020304" pitchFamily="18" charset="0"/>
                        </a:rPr>
                        <a:t>Off</a:t>
                      </a:r>
                    </a:p>
                  </a:txBody>
                  <a:tcPr marL="68580" marR="68580" marT="0" marB="0"/>
                </a:tc>
                <a:extLst>
                  <a:ext uri="{0D108BD9-81ED-4DB2-BD59-A6C34878D82A}">
                    <a16:rowId xmlns:a16="http://schemas.microsoft.com/office/drawing/2014/main" val="821268459"/>
                  </a:ext>
                </a:extLst>
              </a:tr>
              <a:tr h="383490">
                <a:tc>
                  <a:txBody>
                    <a:bodyPr/>
                    <a:lstStyle/>
                    <a:p>
                      <a:pPr>
                        <a:lnSpc>
                          <a:spcPct val="115000"/>
                        </a:lnSpc>
                        <a:spcBef>
                          <a:spcPts val="600"/>
                        </a:spcBef>
                        <a:spcAft>
                          <a:spcPts val="1200"/>
                        </a:spcAft>
                      </a:pPr>
                      <a:r>
                        <a:rPr lang="en-GB" sz="1100" dirty="0">
                          <a:solidFill>
                            <a:schemeClr val="tx1"/>
                          </a:solidFill>
                          <a:effectLst/>
                          <a:latin typeface="+mn-lt"/>
                          <a:ea typeface="Times New Roman" panose="02020603050405020304" pitchFamily="18" charset="0"/>
                          <a:cs typeface="Times New Roman" panose="02020603050405020304" pitchFamily="18" charset="0"/>
                        </a:rPr>
                        <a:t>Alert Storm Protection</a:t>
                      </a:r>
                      <a:r>
                        <a:rPr lang="en-GB" sz="1100" baseline="0" dirty="0">
                          <a:solidFill>
                            <a:schemeClr val="tx1"/>
                          </a:solidFill>
                          <a:effectLst/>
                          <a:latin typeface="+mn-lt"/>
                          <a:ea typeface="Times New Roman" panose="02020603050405020304" pitchFamily="18" charset="0"/>
                          <a:cs typeface="Times New Roman" panose="02020603050405020304" pitchFamily="18" charset="0"/>
                        </a:rPr>
                        <a:t> Incident Creation</a:t>
                      </a:r>
                      <a:endParaRPr lang="en-GB" sz="11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a:txBody>
                    <a:bodyPr/>
                    <a:lstStyle/>
                    <a:p>
                      <a:pPr>
                        <a:lnSpc>
                          <a:spcPct val="115000"/>
                        </a:lnSpc>
                        <a:spcBef>
                          <a:spcPts val="600"/>
                        </a:spcBef>
                        <a:spcAft>
                          <a:spcPts val="1200"/>
                        </a:spcAft>
                      </a:pPr>
                      <a:r>
                        <a:rPr lang="en-GB" sz="1100" dirty="0">
                          <a:effectLst/>
                          <a:latin typeface="+mn-lt"/>
                          <a:ea typeface="Times New Roman" panose="02020603050405020304" pitchFamily="18" charset="0"/>
                          <a:cs typeface="Times New Roman" panose="02020603050405020304" pitchFamily="18" charset="0"/>
                        </a:rPr>
                        <a:t>Off</a:t>
                      </a:r>
                    </a:p>
                  </a:txBody>
                  <a:tcPr marL="68580" marR="68580" marT="0" marB="0"/>
                </a:tc>
                <a:extLst>
                  <a:ext uri="{0D108BD9-81ED-4DB2-BD59-A6C34878D82A}">
                    <a16:rowId xmlns:a16="http://schemas.microsoft.com/office/drawing/2014/main" val="3303349626"/>
                  </a:ext>
                </a:extLst>
              </a:tr>
              <a:tr h="383490">
                <a:tc>
                  <a:txBody>
                    <a:bodyPr/>
                    <a:lstStyle/>
                    <a:p>
                      <a:pPr>
                        <a:lnSpc>
                          <a:spcPct val="115000"/>
                        </a:lnSpc>
                        <a:spcBef>
                          <a:spcPts val="600"/>
                        </a:spcBef>
                        <a:spcAft>
                          <a:spcPts val="1200"/>
                        </a:spcAft>
                      </a:pPr>
                      <a:r>
                        <a:rPr lang="en-GB" sz="1100" dirty="0">
                          <a:solidFill>
                            <a:schemeClr val="tx1"/>
                          </a:solidFill>
                          <a:effectLst/>
                          <a:latin typeface="+mn-lt"/>
                          <a:ea typeface="Times New Roman" panose="02020603050405020304" pitchFamily="18" charset="0"/>
                          <a:cs typeface="Times New Roman" panose="02020603050405020304" pitchFamily="18" charset="0"/>
                        </a:rPr>
                        <a:t>Alert Storm Protection Exclusion</a:t>
                      </a:r>
                      <a:r>
                        <a:rPr lang="en-GB" sz="1100" baseline="0" dirty="0">
                          <a:solidFill>
                            <a:schemeClr val="tx1"/>
                          </a:solidFill>
                          <a:effectLst/>
                          <a:latin typeface="+mn-lt"/>
                          <a:ea typeface="Times New Roman" panose="02020603050405020304" pitchFamily="18" charset="0"/>
                          <a:cs typeface="Times New Roman" panose="02020603050405020304" pitchFamily="18" charset="0"/>
                        </a:rPr>
                        <a:t> List</a:t>
                      </a:r>
                      <a:endParaRPr lang="en-GB" sz="11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bg2">
                        <a:lumMod val="90000"/>
                      </a:schemeClr>
                    </a:solidFill>
                  </a:tcPr>
                </a:tc>
                <a:tc>
                  <a:txBody>
                    <a:bodyPr/>
                    <a:lstStyle/>
                    <a:p>
                      <a:pPr>
                        <a:lnSpc>
                          <a:spcPct val="115000"/>
                        </a:lnSpc>
                        <a:spcBef>
                          <a:spcPts val="600"/>
                        </a:spcBef>
                        <a:spcAft>
                          <a:spcPts val="1200"/>
                        </a:spcAft>
                      </a:pPr>
                      <a:r>
                        <a:rPr lang="en-GB" sz="1100" dirty="0">
                          <a:effectLst/>
                          <a:latin typeface="+mn-lt"/>
                          <a:ea typeface="Times New Roman" panose="02020603050405020304" pitchFamily="18" charset="0"/>
                          <a:cs typeface="Times New Roman" panose="02020603050405020304" pitchFamily="18" charset="0"/>
                        </a:rPr>
                        <a:t>8F0A,</a:t>
                      </a:r>
                      <a:r>
                        <a:rPr lang="en-GB" sz="1100" baseline="0" dirty="0">
                          <a:effectLst/>
                          <a:latin typeface="+mn-lt"/>
                          <a:ea typeface="Times New Roman" panose="02020603050405020304" pitchFamily="18" charset="0"/>
                          <a:cs typeface="Times New Roman" panose="02020603050405020304" pitchFamily="18" charset="0"/>
                        </a:rPr>
                        <a:t> 8F12, 8F1C, 8F72, 8F66, 8F67, 810E</a:t>
                      </a:r>
                    </a:p>
                  </a:txBody>
                  <a:tcPr marL="68580" marR="68580" marT="0" marB="0"/>
                </a:tc>
                <a:extLst>
                  <a:ext uri="{0D108BD9-81ED-4DB2-BD59-A6C34878D82A}">
                    <a16:rowId xmlns:a16="http://schemas.microsoft.com/office/drawing/2014/main" val="2172496768"/>
                  </a:ext>
                </a:extLst>
              </a:tr>
            </a:tbl>
          </a:graphicData>
        </a:graphic>
      </p:graphicFrame>
      <p:sp>
        <p:nvSpPr>
          <p:cNvPr id="25" name="Right Brace 24">
            <a:extLst>
              <a:ext uri="{FF2B5EF4-FFF2-40B4-BE49-F238E27FC236}">
                <a16:creationId xmlns:a16="http://schemas.microsoft.com/office/drawing/2014/main" id="{D66D2D8A-F4CD-4F0E-ADED-A48474E6B9EE}"/>
              </a:ext>
            </a:extLst>
          </p:cNvPr>
          <p:cNvSpPr/>
          <p:nvPr/>
        </p:nvSpPr>
        <p:spPr>
          <a:xfrm>
            <a:off x="6304547" y="1576137"/>
            <a:ext cx="204537" cy="113096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6" name="TextBox 25">
            <a:extLst>
              <a:ext uri="{FF2B5EF4-FFF2-40B4-BE49-F238E27FC236}">
                <a16:creationId xmlns:a16="http://schemas.microsoft.com/office/drawing/2014/main" id="{C6EE45DA-8CE6-4771-AE97-202541627F34}"/>
              </a:ext>
            </a:extLst>
          </p:cNvPr>
          <p:cNvSpPr txBox="1"/>
          <p:nvPr/>
        </p:nvSpPr>
        <p:spPr>
          <a:xfrm>
            <a:off x="6598810" y="1885267"/>
            <a:ext cx="5419945" cy="646058"/>
          </a:xfrm>
          <a:prstGeom prst="rect">
            <a:avLst/>
          </a:prstGeom>
          <a:noFill/>
        </p:spPr>
        <p:txBody>
          <a:bodyPr wrap="square" rtlCol="0">
            <a:noAutofit/>
          </a:bodyPr>
          <a:lstStyle/>
          <a:p>
            <a:r>
              <a:rPr lang="en-GB" sz="1200" dirty="0"/>
              <a:t>Existing Alert counting parameters.  A device generating more than 20 Alerts in 1440 minutes (1 day) will invoke Alert Code specific counting.</a:t>
            </a:r>
          </a:p>
        </p:txBody>
      </p:sp>
      <p:sp>
        <p:nvSpPr>
          <p:cNvPr id="27" name="Right Brace 26">
            <a:extLst>
              <a:ext uri="{FF2B5EF4-FFF2-40B4-BE49-F238E27FC236}">
                <a16:creationId xmlns:a16="http://schemas.microsoft.com/office/drawing/2014/main" id="{971AD493-A6A2-4283-A6FA-1650961ACB40}"/>
              </a:ext>
            </a:extLst>
          </p:cNvPr>
          <p:cNvSpPr/>
          <p:nvPr/>
        </p:nvSpPr>
        <p:spPr>
          <a:xfrm>
            <a:off x="6304547" y="2790825"/>
            <a:ext cx="204537" cy="67627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8" name="TextBox 27">
            <a:extLst>
              <a:ext uri="{FF2B5EF4-FFF2-40B4-BE49-F238E27FC236}">
                <a16:creationId xmlns:a16="http://schemas.microsoft.com/office/drawing/2014/main" id="{0D60A90F-632C-433C-8423-7EA6A412DD73}"/>
              </a:ext>
            </a:extLst>
          </p:cNvPr>
          <p:cNvSpPr txBox="1"/>
          <p:nvPr/>
        </p:nvSpPr>
        <p:spPr>
          <a:xfrm>
            <a:off x="6598809" y="2790825"/>
            <a:ext cx="5419945" cy="646058"/>
          </a:xfrm>
          <a:prstGeom prst="rect">
            <a:avLst/>
          </a:prstGeom>
          <a:noFill/>
        </p:spPr>
        <p:txBody>
          <a:bodyPr wrap="square" rtlCol="0">
            <a:noAutofit/>
          </a:bodyPr>
          <a:lstStyle/>
          <a:p>
            <a:r>
              <a:rPr lang="en-GB" sz="1200" dirty="0"/>
              <a:t>Alert Code specific counting parameters.  A device generating more than 20 Alerts with a specific Alert Code in 1440 minutes (1 day) will invoke Alert Storm Protection for that Alert Code on that device</a:t>
            </a:r>
            <a:r>
              <a:rPr lang="en-GB" sz="1400" dirty="0"/>
              <a:t>.</a:t>
            </a:r>
          </a:p>
        </p:txBody>
      </p:sp>
      <p:sp>
        <p:nvSpPr>
          <p:cNvPr id="29" name="Right Brace 28">
            <a:extLst>
              <a:ext uri="{FF2B5EF4-FFF2-40B4-BE49-F238E27FC236}">
                <a16:creationId xmlns:a16="http://schemas.microsoft.com/office/drawing/2014/main" id="{30E91BE7-DC38-49DA-A6B7-E504EA9EFDB4}"/>
              </a:ext>
            </a:extLst>
          </p:cNvPr>
          <p:cNvSpPr/>
          <p:nvPr/>
        </p:nvSpPr>
        <p:spPr>
          <a:xfrm>
            <a:off x="6324205" y="3512721"/>
            <a:ext cx="184880" cy="35443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30" name="TextBox 29">
            <a:extLst>
              <a:ext uri="{FF2B5EF4-FFF2-40B4-BE49-F238E27FC236}">
                <a16:creationId xmlns:a16="http://schemas.microsoft.com/office/drawing/2014/main" id="{D3CA4537-706B-4AAD-85A7-4B636DC4F13D}"/>
              </a:ext>
            </a:extLst>
          </p:cNvPr>
          <p:cNvSpPr txBox="1"/>
          <p:nvPr/>
        </p:nvSpPr>
        <p:spPr>
          <a:xfrm>
            <a:off x="6598808" y="3555261"/>
            <a:ext cx="5419945" cy="302364"/>
          </a:xfrm>
          <a:prstGeom prst="rect">
            <a:avLst/>
          </a:prstGeom>
          <a:noFill/>
        </p:spPr>
        <p:txBody>
          <a:bodyPr wrap="square" rtlCol="0">
            <a:noAutofit/>
          </a:bodyPr>
          <a:lstStyle/>
          <a:p>
            <a:r>
              <a:rPr lang="en-GB" sz="1200" dirty="0"/>
              <a:t>Under Alert Storm Protection only 1 in 500 Alerts will be delivered to the User.</a:t>
            </a:r>
          </a:p>
        </p:txBody>
      </p:sp>
      <p:sp>
        <p:nvSpPr>
          <p:cNvPr id="31" name="Right Brace 30">
            <a:extLst>
              <a:ext uri="{FF2B5EF4-FFF2-40B4-BE49-F238E27FC236}">
                <a16:creationId xmlns:a16="http://schemas.microsoft.com/office/drawing/2014/main" id="{1A45C6AD-1520-42A8-BA5A-426699D180FF}"/>
              </a:ext>
            </a:extLst>
          </p:cNvPr>
          <p:cNvSpPr/>
          <p:nvPr/>
        </p:nvSpPr>
        <p:spPr>
          <a:xfrm>
            <a:off x="6324205" y="3918286"/>
            <a:ext cx="184880" cy="28223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32" name="TextBox 31">
            <a:extLst>
              <a:ext uri="{FF2B5EF4-FFF2-40B4-BE49-F238E27FC236}">
                <a16:creationId xmlns:a16="http://schemas.microsoft.com/office/drawing/2014/main" id="{101C59F0-5759-47D1-B717-6432EC5E8D39}"/>
              </a:ext>
            </a:extLst>
          </p:cNvPr>
          <p:cNvSpPr txBox="1"/>
          <p:nvPr/>
        </p:nvSpPr>
        <p:spPr>
          <a:xfrm>
            <a:off x="6598808" y="3850536"/>
            <a:ext cx="5419945" cy="402110"/>
          </a:xfrm>
          <a:prstGeom prst="rect">
            <a:avLst/>
          </a:prstGeom>
          <a:noFill/>
        </p:spPr>
        <p:txBody>
          <a:bodyPr wrap="square" rtlCol="0">
            <a:noAutofit/>
          </a:bodyPr>
          <a:lstStyle/>
          <a:p>
            <a:r>
              <a:rPr lang="en-GB" sz="1200" dirty="0"/>
              <a:t>Under Alert Storm Protection, if the 500 limit is not reached within this time period then one Alert will be delivered to the User at this point.</a:t>
            </a:r>
          </a:p>
        </p:txBody>
      </p:sp>
      <p:sp>
        <p:nvSpPr>
          <p:cNvPr id="33" name="Right Brace 32">
            <a:extLst>
              <a:ext uri="{FF2B5EF4-FFF2-40B4-BE49-F238E27FC236}">
                <a16:creationId xmlns:a16="http://schemas.microsoft.com/office/drawing/2014/main" id="{976C6294-2AF3-4535-9C24-A6F1598DE91A}"/>
              </a:ext>
            </a:extLst>
          </p:cNvPr>
          <p:cNvSpPr/>
          <p:nvPr/>
        </p:nvSpPr>
        <p:spPr>
          <a:xfrm>
            <a:off x="6324205" y="4281221"/>
            <a:ext cx="184880" cy="28223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34" name="TextBox 33">
            <a:extLst>
              <a:ext uri="{FF2B5EF4-FFF2-40B4-BE49-F238E27FC236}">
                <a16:creationId xmlns:a16="http://schemas.microsoft.com/office/drawing/2014/main" id="{C19BA6CC-8FCE-4435-84AD-0C0FBE4A78A4}"/>
              </a:ext>
            </a:extLst>
          </p:cNvPr>
          <p:cNvSpPr txBox="1"/>
          <p:nvPr/>
        </p:nvSpPr>
        <p:spPr>
          <a:xfrm>
            <a:off x="6598807" y="4221285"/>
            <a:ext cx="5419945" cy="402110"/>
          </a:xfrm>
          <a:prstGeom prst="rect">
            <a:avLst/>
          </a:prstGeom>
          <a:noFill/>
        </p:spPr>
        <p:txBody>
          <a:bodyPr wrap="square" rtlCol="0">
            <a:noAutofit/>
          </a:bodyPr>
          <a:lstStyle/>
          <a:p>
            <a:r>
              <a:rPr lang="en-GB" sz="1200" dirty="0"/>
              <a:t>A new Incident will not be created unless the Alert count has been below the threshold for a continuous 24 hour period.</a:t>
            </a:r>
          </a:p>
        </p:txBody>
      </p:sp>
      <p:sp>
        <p:nvSpPr>
          <p:cNvPr id="35" name="Right Brace 34">
            <a:extLst>
              <a:ext uri="{FF2B5EF4-FFF2-40B4-BE49-F238E27FC236}">
                <a16:creationId xmlns:a16="http://schemas.microsoft.com/office/drawing/2014/main" id="{79369575-98C6-4945-97D3-ED42CA8CA2FB}"/>
              </a:ext>
            </a:extLst>
          </p:cNvPr>
          <p:cNvSpPr/>
          <p:nvPr/>
        </p:nvSpPr>
        <p:spPr>
          <a:xfrm>
            <a:off x="6324205" y="4676845"/>
            <a:ext cx="184880" cy="106673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36" name="TextBox 35">
            <a:extLst>
              <a:ext uri="{FF2B5EF4-FFF2-40B4-BE49-F238E27FC236}">
                <a16:creationId xmlns:a16="http://schemas.microsoft.com/office/drawing/2014/main" id="{D86C7A2F-7540-4663-B983-22F01EC95E56}"/>
              </a:ext>
            </a:extLst>
          </p:cNvPr>
          <p:cNvSpPr txBox="1"/>
          <p:nvPr/>
        </p:nvSpPr>
        <p:spPr>
          <a:xfrm>
            <a:off x="6598810" y="5059028"/>
            <a:ext cx="5419945" cy="302364"/>
          </a:xfrm>
          <a:prstGeom prst="rect">
            <a:avLst/>
          </a:prstGeom>
          <a:noFill/>
        </p:spPr>
        <p:txBody>
          <a:bodyPr wrap="square" rtlCol="0">
            <a:noAutofit/>
          </a:bodyPr>
          <a:lstStyle/>
          <a:p>
            <a:r>
              <a:rPr lang="en-GB" sz="1200" dirty="0"/>
              <a:t>All Incident creation can be turned off.</a:t>
            </a:r>
          </a:p>
        </p:txBody>
      </p:sp>
      <p:sp>
        <p:nvSpPr>
          <p:cNvPr id="37" name="Right Brace 36">
            <a:extLst>
              <a:ext uri="{FF2B5EF4-FFF2-40B4-BE49-F238E27FC236}">
                <a16:creationId xmlns:a16="http://schemas.microsoft.com/office/drawing/2014/main" id="{EE5D4983-38EE-4004-ACF3-C4F78CB35DD9}"/>
              </a:ext>
            </a:extLst>
          </p:cNvPr>
          <p:cNvSpPr/>
          <p:nvPr/>
        </p:nvSpPr>
        <p:spPr>
          <a:xfrm>
            <a:off x="6324205" y="5780727"/>
            <a:ext cx="184880" cy="57726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38" name="TextBox 37">
            <a:extLst>
              <a:ext uri="{FF2B5EF4-FFF2-40B4-BE49-F238E27FC236}">
                <a16:creationId xmlns:a16="http://schemas.microsoft.com/office/drawing/2014/main" id="{9713CF41-97B7-49DE-BE59-C61A4CF73F47}"/>
              </a:ext>
            </a:extLst>
          </p:cNvPr>
          <p:cNvSpPr txBox="1"/>
          <p:nvPr/>
        </p:nvSpPr>
        <p:spPr>
          <a:xfrm>
            <a:off x="6598806" y="5824798"/>
            <a:ext cx="5419945" cy="302364"/>
          </a:xfrm>
          <a:prstGeom prst="rect">
            <a:avLst/>
          </a:prstGeom>
          <a:noFill/>
        </p:spPr>
        <p:txBody>
          <a:bodyPr wrap="square" rtlCol="0">
            <a:noAutofit/>
          </a:bodyPr>
          <a:lstStyle/>
          <a:p>
            <a:r>
              <a:rPr lang="en-GB" sz="1200" dirty="0"/>
              <a:t>Any Alert Code in the exclusion list will never be subject to Alert Storm Protection. A full list will be discussed and agreed with Service Users.</a:t>
            </a:r>
          </a:p>
        </p:txBody>
      </p:sp>
    </p:spTree>
    <p:extLst>
      <p:ext uri="{BB962C8B-B14F-4D97-AF65-F5344CB8AC3E}">
        <p14:creationId xmlns:p14="http://schemas.microsoft.com/office/powerpoint/2010/main" val="1613976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12192000" cy="1021879"/>
          </a:xfrm>
          <a:prstGeom prst="rect">
            <a:avLst/>
          </a:prstGeom>
          <a:solidFill>
            <a:srgbClr val="1B11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6" name="Slide Number Placeholder 3">
            <a:extLst>
              <a:ext uri="{FF2B5EF4-FFF2-40B4-BE49-F238E27FC236}">
                <a16:creationId xmlns:a16="http://schemas.microsoft.com/office/drawing/2014/main" id="{E33D4366-436A-4F2B-BC41-6FDB662F5A0B}"/>
              </a:ext>
            </a:extLst>
          </p:cNvPr>
          <p:cNvSpPr txBox="1">
            <a:spLocks/>
          </p:cNvSpPr>
          <p:nvPr/>
        </p:nvSpPr>
        <p:spPr>
          <a:xfrm>
            <a:off x="11100329" y="6390057"/>
            <a:ext cx="770951" cy="192287"/>
          </a:xfrm>
          <a:prstGeom prst="rect">
            <a:avLst/>
          </a:prstGeom>
        </p:spPr>
        <p:txBody>
          <a:bodyPr vert="horz" lIns="0" tIns="0" rIns="0" bIns="0" rtlCol="0" anchor="ctr" anchorCtr="0"/>
          <a:lstStyle>
            <a:defPPr>
              <a:defRPr lang="en-US"/>
            </a:defPPr>
            <a:lvl1pPr marL="0" algn="r" defTabSz="914400" rtl="0" eaLnBrk="1" latinLnBrk="0" hangingPunct="1">
              <a:defRPr sz="1333" b="1" i="0" kern="1200">
                <a:solidFill>
                  <a:schemeClr val="tx2"/>
                </a:solidFill>
                <a:latin typeface="Arial Bold"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D558541-60C9-42A2-8392-FF12533A6B7A}" type="slidenum">
              <a:rPr kumimoji="0" lang="en-US" sz="1200" b="1" i="0" u="none" strike="noStrike" kern="1200" cap="none" spc="0" normalizeH="0" baseline="0" noProof="0" smtClean="0">
                <a:ln>
                  <a:noFill/>
                </a:ln>
                <a:solidFill>
                  <a:srgbClr val="919191"/>
                </a:solidFill>
                <a:effectLst/>
                <a:uLnTx/>
                <a:uFillTx/>
                <a:latin typeface="Arial Rounded MT Bold" panose="020F07040305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1" i="0" u="none" strike="noStrike" kern="1200" cap="none" spc="0" normalizeH="0" baseline="0" noProof="0" dirty="0">
              <a:ln>
                <a:noFill/>
              </a:ln>
              <a:solidFill>
                <a:srgbClr val="919191"/>
              </a:solidFill>
              <a:effectLst/>
              <a:uLnTx/>
              <a:uFillTx/>
              <a:latin typeface="Arial Rounded MT Bold" panose="020F0704030504030204" pitchFamily="34" charset="0"/>
              <a:ea typeface="+mn-ea"/>
              <a:cs typeface="+mn-cs"/>
            </a:endParaRPr>
          </a:p>
        </p:txBody>
      </p:sp>
      <p:sp>
        <p:nvSpPr>
          <p:cNvPr id="19" name="Rectangle 18">
            <a:extLst>
              <a:ext uri="{FF2B5EF4-FFF2-40B4-BE49-F238E27FC236}">
                <a16:creationId xmlns:a16="http://schemas.microsoft.com/office/drawing/2014/main" id="{A1C94BA3-BADA-4BA9-B24F-A9AA8F821042}"/>
              </a:ext>
            </a:extLst>
          </p:cNvPr>
          <p:cNvSpPr/>
          <p:nvPr/>
        </p:nvSpPr>
        <p:spPr>
          <a:xfrm>
            <a:off x="3146122" y="402229"/>
            <a:ext cx="1061332" cy="581650"/>
          </a:xfrm>
          <a:prstGeom prst="rect">
            <a:avLst/>
          </a:prstGeom>
        </p:spPr>
        <p:txBody>
          <a:bodyPr wrap="square" lIns="0" rIns="0" bIns="0">
            <a:noAutofit/>
          </a:bodyPr>
          <a:lstStyle/>
          <a:p>
            <a:pPr marL="0" marR="0" lvl="0" indent="0" algn="ctr" defTabSz="361950" rtl="0" eaLnBrk="1" fontAlgn="auto" latinLnBrk="0" hangingPunct="1">
              <a:lnSpc>
                <a:spcPct val="90000"/>
              </a:lnSpc>
              <a:spcBef>
                <a:spcPts val="100"/>
              </a:spcBef>
              <a:spcAft>
                <a:spcPts val="600"/>
              </a:spcAft>
              <a:buClrTx/>
              <a:buSzTx/>
              <a:buFontTx/>
              <a:buNone/>
              <a:tabLst/>
              <a:defRPr/>
            </a:pPr>
            <a:r>
              <a:rPr lang="en-IE" sz="4000" dirty="0">
                <a:solidFill>
                  <a:srgbClr val="1B1148"/>
                </a:solidFill>
                <a:latin typeface="Arial Rounded MT Bold" panose="020F0704030504030204" pitchFamily="34" charset="0"/>
                <a:cs typeface="Arial"/>
              </a:rPr>
              <a:t>2</a:t>
            </a:r>
            <a:endParaRPr kumimoji="0" lang="en-IE" sz="4000" b="0" i="0" u="none" strike="noStrike" kern="1200" cap="none" spc="0" normalizeH="0" baseline="0" noProof="0" dirty="0">
              <a:ln>
                <a:noFill/>
              </a:ln>
              <a:solidFill>
                <a:srgbClr val="1B1148"/>
              </a:solidFill>
              <a:effectLst/>
              <a:uLnTx/>
              <a:uFillTx/>
              <a:latin typeface="Arial Rounded MT Bold" panose="020F0704030504030204" pitchFamily="34" charset="0"/>
              <a:ea typeface="+mn-ea"/>
              <a:cs typeface="Arial"/>
            </a:endParaRPr>
          </a:p>
        </p:txBody>
      </p:sp>
      <p:sp>
        <p:nvSpPr>
          <p:cNvPr id="21" name="Title 3">
            <a:extLst>
              <a:ext uri="{FF2B5EF4-FFF2-40B4-BE49-F238E27FC236}">
                <a16:creationId xmlns:a16="http://schemas.microsoft.com/office/drawing/2014/main" id="{AAAA2A5F-25B0-46B8-84D5-1F1DEC0A7FD1}"/>
              </a:ext>
            </a:extLst>
          </p:cNvPr>
          <p:cNvSpPr txBox="1">
            <a:spLocks/>
          </p:cNvSpPr>
          <p:nvPr/>
        </p:nvSpPr>
        <p:spPr>
          <a:xfrm>
            <a:off x="1291069" y="481146"/>
            <a:ext cx="8538731" cy="495787"/>
          </a:xfrm>
          <a:prstGeom prst="rect">
            <a:avLst/>
          </a:prstGeom>
        </p:spPr>
        <p:txBody>
          <a:bodyPr vert="horz" wrap="square" lIns="0" tIns="0" rIns="0" bIns="0" rtlCol="0" anchor="t" anchorCtr="0">
            <a:noAutofit/>
          </a:bodyPr>
          <a:lstStyle>
            <a:lvl1pPr algn="l" defTabSz="457200" rtl="0" eaLnBrk="1" latinLnBrk="0" hangingPunct="1">
              <a:spcBef>
                <a:spcPct val="0"/>
              </a:spcBef>
              <a:buNone/>
              <a:defRPr sz="3200" kern="1200" cap="none" baseline="0">
                <a:solidFill>
                  <a:schemeClr val="tx1"/>
                </a:solidFill>
                <a:latin typeface="Arial Rounded MT Bold" panose="020F0704030504030204" pitchFamily="34" charset="0"/>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3200" b="0" i="0" u="none" strike="noStrike" kern="1200" cap="none" spc="0" normalizeH="0" baseline="0" noProof="0" dirty="0">
              <a:ln>
                <a:noFill/>
              </a:ln>
              <a:solidFill>
                <a:srgbClr val="FFFFFF"/>
              </a:solidFill>
              <a:effectLst/>
              <a:uLnTx/>
              <a:uFillTx/>
              <a:latin typeface="Arial Rounded MT Bold" panose="020F0704030504030204" pitchFamily="34" charset="0"/>
              <a:ea typeface="+mj-ea"/>
              <a:cs typeface="Arial"/>
            </a:endParaRPr>
          </a:p>
        </p:txBody>
      </p:sp>
      <p:sp>
        <p:nvSpPr>
          <p:cNvPr id="20" name="Title 3">
            <a:extLst>
              <a:ext uri="{FF2B5EF4-FFF2-40B4-BE49-F238E27FC236}">
                <a16:creationId xmlns:a16="http://schemas.microsoft.com/office/drawing/2014/main" id="{67F53774-E56D-48BF-B25A-781F94AF422E}"/>
              </a:ext>
            </a:extLst>
          </p:cNvPr>
          <p:cNvSpPr txBox="1">
            <a:spLocks/>
          </p:cNvSpPr>
          <p:nvPr/>
        </p:nvSpPr>
        <p:spPr>
          <a:xfrm>
            <a:off x="1300006" y="480012"/>
            <a:ext cx="8538731" cy="495787"/>
          </a:xfrm>
          <a:prstGeom prst="rect">
            <a:avLst/>
          </a:prstGeom>
        </p:spPr>
        <p:txBody>
          <a:bodyPr vert="horz" wrap="square" lIns="0" tIns="0" rIns="0" bIns="0" rtlCol="0" anchor="t" anchorCtr="0">
            <a:noAutofit/>
          </a:bodyPr>
          <a:lstStyle>
            <a:lvl1pPr algn="l" defTabSz="457200" rtl="0" eaLnBrk="1" latinLnBrk="0" hangingPunct="1">
              <a:spcBef>
                <a:spcPct val="0"/>
              </a:spcBef>
              <a:buNone/>
              <a:defRPr sz="3200" kern="1200" cap="none" baseline="0">
                <a:solidFill>
                  <a:schemeClr val="tx1"/>
                </a:solidFill>
                <a:latin typeface="Arial Rounded MT Bold" panose="020F0704030504030204" pitchFamily="34" charset="0"/>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dirty="0">
                <a:solidFill>
                  <a:schemeClr val="bg1"/>
                </a:solidFill>
              </a:rPr>
              <a:t>DUIS Changes</a:t>
            </a:r>
            <a:endParaRPr kumimoji="0" lang="en-GB" b="0" i="0" u="none" strike="noStrike" kern="1200" cap="none" spc="0" normalizeH="0" baseline="0" noProof="0" dirty="0">
              <a:ln>
                <a:noFill/>
              </a:ln>
              <a:solidFill>
                <a:schemeClr val="bg1"/>
              </a:solidFill>
              <a:effectLst/>
              <a:uLnTx/>
              <a:uFillTx/>
              <a:latin typeface="Arial Rounded MT Bold" panose="020F0704030504030204" pitchFamily="34" charset="0"/>
              <a:ea typeface="+mj-ea"/>
              <a:cs typeface="Arial"/>
            </a:endParaRPr>
          </a:p>
        </p:txBody>
      </p:sp>
      <p:sp>
        <p:nvSpPr>
          <p:cNvPr id="43" name="TextBox 42">
            <a:extLst>
              <a:ext uri="{FF2B5EF4-FFF2-40B4-BE49-F238E27FC236}">
                <a16:creationId xmlns:a16="http://schemas.microsoft.com/office/drawing/2014/main" id="{23EFAEA0-33B0-4E61-BC42-AEA5D7B8E7F6}"/>
              </a:ext>
            </a:extLst>
          </p:cNvPr>
          <p:cNvSpPr txBox="1"/>
          <p:nvPr/>
        </p:nvSpPr>
        <p:spPr>
          <a:xfrm>
            <a:off x="4682939" y="3604938"/>
            <a:ext cx="1754989" cy="1011353"/>
          </a:xfrm>
          <a:prstGeom prst="rect">
            <a:avLst/>
          </a:prstGeom>
        </p:spPr>
        <p:txBody>
          <a:bodyPr vert="horz" wrap="square" lIns="0" tIns="0" rIns="0" bIns="0" rtlCol="0">
            <a:noAutofit/>
          </a:bodyPr>
          <a:lstStyle/>
          <a:p>
            <a:endParaRPr lang="en-GB" dirty="0">
              <a:solidFill>
                <a:srgbClr val="000000"/>
              </a:solidFill>
              <a:latin typeface="Arial"/>
            </a:endParaRPr>
          </a:p>
        </p:txBody>
      </p:sp>
      <p:sp>
        <p:nvSpPr>
          <p:cNvPr id="46" name="Rectangle 45">
            <a:extLst>
              <a:ext uri="{FF2B5EF4-FFF2-40B4-BE49-F238E27FC236}">
                <a16:creationId xmlns:a16="http://schemas.microsoft.com/office/drawing/2014/main" id="{D738D7D2-7B8A-48AF-B587-F957022C649F}"/>
              </a:ext>
            </a:extLst>
          </p:cNvPr>
          <p:cNvSpPr/>
          <p:nvPr/>
        </p:nvSpPr>
        <p:spPr>
          <a:xfrm>
            <a:off x="119337" y="421279"/>
            <a:ext cx="1061332" cy="581650"/>
          </a:xfrm>
          <a:prstGeom prst="rect">
            <a:avLst/>
          </a:prstGeom>
        </p:spPr>
        <p:txBody>
          <a:bodyPr wrap="square" lIns="0" rIns="0" bIns="0">
            <a:noAutofit/>
          </a:bodyPr>
          <a:lstStyle/>
          <a:p>
            <a:pPr marL="0" marR="0" lvl="0" indent="0" algn="ctr" defTabSz="361950" rtl="0" eaLnBrk="1" fontAlgn="auto" latinLnBrk="0" hangingPunct="1">
              <a:lnSpc>
                <a:spcPct val="90000"/>
              </a:lnSpc>
              <a:spcBef>
                <a:spcPts val="100"/>
              </a:spcBef>
              <a:spcAft>
                <a:spcPts val="600"/>
              </a:spcAft>
              <a:buClrTx/>
              <a:buSzTx/>
              <a:buFontTx/>
              <a:buNone/>
              <a:tabLst/>
              <a:defRPr/>
            </a:pPr>
            <a:r>
              <a:rPr lang="en-IE" sz="4000" dirty="0">
                <a:solidFill>
                  <a:srgbClr val="1B1148"/>
                </a:solidFill>
                <a:latin typeface="Arial Rounded MT Bold" panose="020F0704030504030204" pitchFamily="34" charset="0"/>
                <a:cs typeface="Arial"/>
              </a:rPr>
              <a:t>4</a:t>
            </a:r>
            <a:endParaRPr kumimoji="0" lang="en-IE" sz="4000" b="0" i="0" u="none" strike="noStrike" kern="1200" cap="none" spc="0" normalizeH="0" baseline="0" noProof="0" dirty="0">
              <a:ln>
                <a:noFill/>
              </a:ln>
              <a:solidFill>
                <a:srgbClr val="1B1148"/>
              </a:solidFill>
              <a:effectLst/>
              <a:uLnTx/>
              <a:uFillTx/>
              <a:latin typeface="Arial Rounded MT Bold" panose="020F0704030504030204" pitchFamily="34" charset="0"/>
              <a:ea typeface="+mn-ea"/>
              <a:cs typeface="Arial"/>
            </a:endParaRPr>
          </a:p>
        </p:txBody>
      </p:sp>
      <p:sp>
        <p:nvSpPr>
          <p:cNvPr id="4" name="TextBox 3">
            <a:extLst>
              <a:ext uri="{FF2B5EF4-FFF2-40B4-BE49-F238E27FC236}">
                <a16:creationId xmlns:a16="http://schemas.microsoft.com/office/drawing/2014/main" id="{F9978198-1854-4FC5-9F97-FD3B58993069}"/>
              </a:ext>
            </a:extLst>
          </p:cNvPr>
          <p:cNvSpPr txBox="1"/>
          <p:nvPr/>
        </p:nvSpPr>
        <p:spPr>
          <a:xfrm>
            <a:off x="413802" y="1289521"/>
            <a:ext cx="11364395" cy="4524315"/>
          </a:xfrm>
          <a:prstGeom prst="rect">
            <a:avLst/>
          </a:prstGeom>
          <a:noFill/>
        </p:spPr>
        <p:txBody>
          <a:bodyPr wrap="square" rtlCol="0">
            <a:spAutoFit/>
          </a:bodyPr>
          <a:lstStyle/>
          <a:p>
            <a:r>
              <a:rPr lang="en-GB" sz="1600" dirty="0"/>
              <a:t>To allow Service User systems to identify when Alert Storm Protection is being applied to a device, the DUIS schema will be enhanced to provide additional optional metadata in the header of Alert messages.</a:t>
            </a:r>
          </a:p>
          <a:p>
            <a:r>
              <a:rPr lang="en-GB" sz="1600" dirty="0"/>
              <a:t>The following attributes will be added to the Alerts sent to the Service User during Alert Storm Protection:</a:t>
            </a:r>
          </a:p>
          <a:p>
            <a:pPr marL="285750" indent="-285750">
              <a:buFont typeface="Arial" panose="020B0604020202020204" pitchFamily="34" charset="0"/>
              <a:buChar char="•"/>
            </a:pPr>
            <a:r>
              <a:rPr lang="en-GB" sz="1600" dirty="0"/>
              <a:t>ThrottledAlertSequenceID - An optional data item that identifies that this Alert Code is currently subject to Alert Storm Protection. If this attribute is included, it indicates a sequence number for this Alert message since Alert Storm Protection began.</a:t>
            </a:r>
          </a:p>
          <a:p>
            <a:pPr marL="285750" indent="-285750">
              <a:buFont typeface="Arial" panose="020B0604020202020204" pitchFamily="34" charset="0"/>
              <a:buChar char="•"/>
            </a:pPr>
            <a:r>
              <a:rPr lang="en-GB" sz="1600" dirty="0"/>
              <a:t>ThrottledAlertDiscardedCount – An optional data item used to indicate the number of Alerts discarded since the last Alert message was forwarded to the Service User.</a:t>
            </a:r>
          </a:p>
          <a:p>
            <a:endParaRPr lang="en-GB" sz="1200" dirty="0"/>
          </a:p>
          <a:p>
            <a:r>
              <a:rPr lang="en-GB" sz="1600" dirty="0"/>
              <a:t>An example sequence of Alerts received by the Service User for a device generating 8F3E Alerts for some time that starts Alert Storm Protection:</a:t>
            </a:r>
          </a:p>
          <a:p>
            <a:r>
              <a:rPr lang="en-GB" sz="1200" dirty="0"/>
              <a:t>Time	Alert Code	ThrottledAlertSequenceID	ThrottledAlertDiscardedCount</a:t>
            </a:r>
          </a:p>
          <a:p>
            <a:r>
              <a:rPr lang="en-GB" sz="1200" dirty="0"/>
              <a:t>11:30.00	8F3E	not present		not present</a:t>
            </a:r>
          </a:p>
          <a:p>
            <a:r>
              <a:rPr lang="en-GB" sz="1200" dirty="0"/>
              <a:t>11:30.20	8F3E	not present		not present</a:t>
            </a:r>
          </a:p>
          <a:p>
            <a:r>
              <a:rPr lang="en-GB" sz="1200" dirty="0"/>
              <a:t>11:30.40	8F3E	not present		not present</a:t>
            </a:r>
          </a:p>
          <a:p>
            <a:r>
              <a:rPr lang="en-GB" sz="1200" dirty="0"/>
              <a:t>11:31.00	8F3E	not present		not present</a:t>
            </a:r>
          </a:p>
          <a:p>
            <a:r>
              <a:rPr lang="en-GB" sz="1200" dirty="0"/>
              <a:t>11:31.20	8F3E	not present		not present</a:t>
            </a:r>
          </a:p>
          <a:p>
            <a:r>
              <a:rPr lang="en-GB" sz="1200" dirty="0"/>
              <a:t>11:31.40	8F3E	not present		not present</a:t>
            </a:r>
          </a:p>
          <a:p>
            <a:r>
              <a:rPr lang="en-GB" sz="1200" dirty="0"/>
              <a:t>11:32.00	8F3E	1		0</a:t>
            </a:r>
          </a:p>
          <a:p>
            <a:r>
              <a:rPr lang="en-GB" sz="1200" dirty="0"/>
              <a:t>12:05.00	8F3E	2		99</a:t>
            </a:r>
          </a:p>
          <a:p>
            <a:r>
              <a:rPr lang="en-GB" sz="1200" dirty="0"/>
              <a:t>12:38.00	8F3E	3		99</a:t>
            </a:r>
          </a:p>
          <a:p>
            <a:r>
              <a:rPr lang="en-GB" sz="1200" dirty="0"/>
              <a:t>etc			</a:t>
            </a:r>
          </a:p>
        </p:txBody>
      </p:sp>
    </p:spTree>
    <p:extLst>
      <p:ext uri="{BB962C8B-B14F-4D97-AF65-F5344CB8AC3E}">
        <p14:creationId xmlns:p14="http://schemas.microsoft.com/office/powerpoint/2010/main" val="2938939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A688BCE-7A5B-4AB5-8E0B-8D31A5C236FA}"/>
              </a:ext>
            </a:extLst>
          </p:cNvPr>
          <p:cNvGrpSpPr/>
          <p:nvPr/>
        </p:nvGrpSpPr>
        <p:grpSpPr>
          <a:xfrm>
            <a:off x="5565334" y="2060842"/>
            <a:ext cx="1061332" cy="1061332"/>
            <a:chOff x="5833963" y="1925371"/>
            <a:chExt cx="1061332" cy="1061332"/>
          </a:xfrm>
        </p:grpSpPr>
        <p:sp>
          <p:nvSpPr>
            <p:cNvPr id="18" name="Oval 17"/>
            <p:cNvSpPr/>
            <p:nvPr/>
          </p:nvSpPr>
          <p:spPr>
            <a:xfrm>
              <a:off x="5833963" y="1925371"/>
              <a:ext cx="1061332" cy="1061332"/>
            </a:xfrm>
            <a:prstGeom prst="ellipse">
              <a:avLst/>
            </a:prstGeom>
            <a:solidFill>
              <a:srgbClr val="1B1148"/>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dirty="0">
                <a:solidFill>
                  <a:srgbClr val="D60059"/>
                </a:solidFill>
              </a:endParaRPr>
            </a:p>
          </p:txBody>
        </p:sp>
        <p:sp>
          <p:nvSpPr>
            <p:cNvPr id="20" name="Rectangle 19">
              <a:extLst>
                <a:ext uri="{FF2B5EF4-FFF2-40B4-BE49-F238E27FC236}">
                  <a16:creationId xmlns:a16="http://schemas.microsoft.com/office/drawing/2014/main" id="{DC3D6EF1-496C-4B3F-B4F4-9E7A1540FB63}"/>
                </a:ext>
              </a:extLst>
            </p:cNvPr>
            <p:cNvSpPr/>
            <p:nvPr/>
          </p:nvSpPr>
          <p:spPr>
            <a:xfrm>
              <a:off x="5833963" y="1925371"/>
              <a:ext cx="1061332" cy="1061332"/>
            </a:xfrm>
            <a:prstGeom prst="rect">
              <a:avLst/>
            </a:prstGeom>
          </p:spPr>
          <p:txBody>
            <a:bodyPr wrap="square" lIns="0" tIns="0" rIns="0" bIns="0" anchor="ctr" anchorCtr="0">
              <a:noAutofit/>
            </a:bodyPr>
            <a:lstStyle/>
            <a:p>
              <a:pPr algn="ctr" defTabSz="361950">
                <a:lnSpc>
                  <a:spcPct val="90000"/>
                </a:lnSpc>
                <a:spcBef>
                  <a:spcPts val="100"/>
                </a:spcBef>
                <a:spcAft>
                  <a:spcPts val="600"/>
                </a:spcAft>
                <a:defRPr/>
              </a:pPr>
              <a:r>
                <a:rPr lang="en-IE" sz="4000" dirty="0">
                  <a:solidFill>
                    <a:schemeClr val="bg1"/>
                  </a:solidFill>
                  <a:latin typeface="Arial Rounded MT Bold" panose="020F0704030504030204" pitchFamily="34" charset="0"/>
                  <a:cs typeface="Arial"/>
                </a:rPr>
                <a:t>2</a:t>
              </a:r>
            </a:p>
          </p:txBody>
        </p:sp>
      </p:grpSp>
      <p:sp>
        <p:nvSpPr>
          <p:cNvPr id="15" name="Title 3">
            <a:extLst>
              <a:ext uri="{FF2B5EF4-FFF2-40B4-BE49-F238E27FC236}">
                <a16:creationId xmlns:a16="http://schemas.microsoft.com/office/drawing/2014/main" id="{775540B1-E142-4DAD-9C6B-5A646D0AF7E4}"/>
              </a:ext>
            </a:extLst>
          </p:cNvPr>
          <p:cNvSpPr txBox="1">
            <a:spLocks/>
          </p:cNvSpPr>
          <p:nvPr/>
        </p:nvSpPr>
        <p:spPr>
          <a:xfrm>
            <a:off x="0" y="3122174"/>
            <a:ext cx="12192000" cy="581650"/>
          </a:xfrm>
          <a:prstGeom prst="rect">
            <a:avLst/>
          </a:prstGeom>
        </p:spPr>
        <p:txBody>
          <a:bodyPr vert="horz" wrap="square" lIns="0" tIns="0" rIns="0" bIns="0" rtlCol="0" anchor="t" anchorCtr="0">
            <a:noAutofit/>
          </a:bodyPr>
          <a:lstStyle>
            <a:lvl1pPr algn="l" defTabSz="457200" rtl="0" eaLnBrk="1" latinLnBrk="0" hangingPunct="1">
              <a:spcBef>
                <a:spcPct val="0"/>
              </a:spcBef>
              <a:buNone/>
              <a:defRPr sz="3200" kern="1200" cap="none" baseline="0">
                <a:solidFill>
                  <a:schemeClr val="tx1"/>
                </a:solidFill>
                <a:latin typeface="Arial Rounded MT Bold" panose="020F0704030504030204" pitchFamily="34" charset="0"/>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4800" b="0" i="0" u="none" strike="noStrike" kern="1200" cap="none" spc="0" normalizeH="0" baseline="0" noProof="0" dirty="0">
                <a:ln>
                  <a:noFill/>
                </a:ln>
                <a:solidFill>
                  <a:srgbClr val="1B1148"/>
                </a:solidFill>
                <a:effectLst/>
                <a:uLnTx/>
                <a:uFillTx/>
                <a:latin typeface="Arial Rounded MT Bold" panose="020F0704030504030204" pitchFamily="34" charset="0"/>
                <a:ea typeface="+mj-ea"/>
                <a:cs typeface="Arial"/>
              </a:rPr>
              <a:t>Outstanding Issues and Concerns</a:t>
            </a:r>
          </a:p>
        </p:txBody>
      </p:sp>
      <p:sp>
        <p:nvSpPr>
          <p:cNvPr id="10" name="Slide Number Placeholder 3">
            <a:extLst>
              <a:ext uri="{FF2B5EF4-FFF2-40B4-BE49-F238E27FC236}">
                <a16:creationId xmlns:a16="http://schemas.microsoft.com/office/drawing/2014/main" id="{A3C27911-8A0E-4737-AA5C-146E2F35CB26}"/>
              </a:ext>
            </a:extLst>
          </p:cNvPr>
          <p:cNvSpPr txBox="1">
            <a:spLocks/>
          </p:cNvSpPr>
          <p:nvPr/>
        </p:nvSpPr>
        <p:spPr>
          <a:xfrm>
            <a:off x="11100329" y="6390057"/>
            <a:ext cx="770951" cy="192287"/>
          </a:xfrm>
          <a:prstGeom prst="rect">
            <a:avLst/>
          </a:prstGeom>
        </p:spPr>
        <p:txBody>
          <a:bodyPr vert="horz" lIns="0" tIns="0" rIns="0" bIns="0" rtlCol="0" anchor="ctr" anchorCtr="0"/>
          <a:lstStyle>
            <a:defPPr>
              <a:defRPr lang="en-US"/>
            </a:defPPr>
            <a:lvl1pPr marL="0" algn="r" defTabSz="914400" rtl="0" eaLnBrk="1" latinLnBrk="0" hangingPunct="1">
              <a:defRPr sz="1333" b="1" i="0" kern="1200">
                <a:solidFill>
                  <a:schemeClr val="tx2"/>
                </a:solidFill>
                <a:latin typeface="Arial Bold"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D558541-60C9-42A2-8392-FF12533A6B7A}" type="slidenum">
              <a:rPr lang="en-US" sz="1200" smtClean="0">
                <a:latin typeface="Arial Rounded MT Bold" panose="020F0704030504030204" pitchFamily="34" charset="0"/>
              </a:rPr>
              <a:pPr/>
              <a:t>8</a:t>
            </a:fld>
            <a:endParaRPr lang="en-US" sz="1200" dirty="0">
              <a:latin typeface="Arial Rounded MT Bold" panose="020F0704030504030204" pitchFamily="34" charset="0"/>
            </a:endParaRPr>
          </a:p>
        </p:txBody>
      </p:sp>
    </p:spTree>
    <p:extLst>
      <p:ext uri="{BB962C8B-B14F-4D97-AF65-F5344CB8AC3E}">
        <p14:creationId xmlns:p14="http://schemas.microsoft.com/office/powerpoint/2010/main" val="872207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3">
            <a:extLst>
              <a:ext uri="{FF2B5EF4-FFF2-40B4-BE49-F238E27FC236}">
                <a16:creationId xmlns:a16="http://schemas.microsoft.com/office/drawing/2014/main" id="{E33D4366-436A-4F2B-BC41-6FDB662F5A0B}"/>
              </a:ext>
            </a:extLst>
          </p:cNvPr>
          <p:cNvSpPr txBox="1">
            <a:spLocks/>
          </p:cNvSpPr>
          <p:nvPr/>
        </p:nvSpPr>
        <p:spPr>
          <a:xfrm>
            <a:off x="11100329" y="6357749"/>
            <a:ext cx="770951" cy="192287"/>
          </a:xfrm>
          <a:prstGeom prst="rect">
            <a:avLst/>
          </a:prstGeom>
        </p:spPr>
        <p:txBody>
          <a:bodyPr vert="horz" lIns="0" tIns="0" rIns="0" bIns="0" rtlCol="0" anchor="ctr" anchorCtr="0"/>
          <a:lstStyle>
            <a:defPPr>
              <a:defRPr lang="en-US"/>
            </a:defPPr>
            <a:lvl1pPr marL="0" algn="r" defTabSz="914400" rtl="0" eaLnBrk="1" latinLnBrk="0" hangingPunct="1">
              <a:defRPr sz="1333" b="1" i="0" kern="1200">
                <a:solidFill>
                  <a:schemeClr val="tx2"/>
                </a:solidFill>
                <a:latin typeface="Arial Bold"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D558541-60C9-42A2-8392-FF12533A6B7A}" type="slidenum">
              <a:rPr kumimoji="0" lang="en-US" sz="1200" b="1" i="0" u="none" strike="noStrike" kern="1200" cap="none" spc="0" normalizeH="0" baseline="0" noProof="0" smtClean="0">
                <a:ln>
                  <a:noFill/>
                </a:ln>
                <a:solidFill>
                  <a:srgbClr val="919191"/>
                </a:solidFill>
                <a:effectLst/>
                <a:uLnTx/>
                <a:uFillTx/>
                <a:latin typeface="Arial Rounded MT Bold" panose="020F07040305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1" i="0" u="none" strike="noStrike" kern="1200" cap="none" spc="0" normalizeH="0" baseline="0" noProof="0" dirty="0">
              <a:ln>
                <a:noFill/>
              </a:ln>
              <a:solidFill>
                <a:srgbClr val="919191"/>
              </a:solidFill>
              <a:effectLst/>
              <a:uLnTx/>
              <a:uFillTx/>
              <a:latin typeface="Arial Rounded MT Bold" panose="020F0704030504030204" pitchFamily="34" charset="0"/>
              <a:ea typeface="+mn-ea"/>
              <a:cs typeface="+mn-cs"/>
            </a:endParaRPr>
          </a:p>
        </p:txBody>
      </p:sp>
      <p:sp>
        <p:nvSpPr>
          <p:cNvPr id="21" name="Title 3">
            <a:extLst>
              <a:ext uri="{FF2B5EF4-FFF2-40B4-BE49-F238E27FC236}">
                <a16:creationId xmlns:a16="http://schemas.microsoft.com/office/drawing/2014/main" id="{AAAA2A5F-25B0-46B8-84D5-1F1DEC0A7FD1}"/>
              </a:ext>
            </a:extLst>
          </p:cNvPr>
          <p:cNvSpPr txBox="1">
            <a:spLocks/>
          </p:cNvSpPr>
          <p:nvPr/>
        </p:nvSpPr>
        <p:spPr>
          <a:xfrm>
            <a:off x="1291069" y="481146"/>
            <a:ext cx="8538731" cy="495787"/>
          </a:xfrm>
          <a:prstGeom prst="rect">
            <a:avLst/>
          </a:prstGeom>
        </p:spPr>
        <p:txBody>
          <a:bodyPr vert="horz" wrap="square" lIns="0" tIns="0" rIns="0" bIns="0" rtlCol="0" anchor="t" anchorCtr="0">
            <a:noAutofit/>
          </a:bodyPr>
          <a:lstStyle>
            <a:lvl1pPr algn="l" defTabSz="457200" rtl="0" eaLnBrk="1" latinLnBrk="0" hangingPunct="1">
              <a:spcBef>
                <a:spcPct val="0"/>
              </a:spcBef>
              <a:buNone/>
              <a:defRPr sz="3200" kern="1200" cap="none" baseline="0">
                <a:solidFill>
                  <a:schemeClr val="tx1"/>
                </a:solidFill>
                <a:latin typeface="Arial Rounded MT Bold" panose="020F0704030504030204" pitchFamily="34" charset="0"/>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3200" b="0" i="0" u="none" strike="noStrike" kern="1200" cap="none" spc="0" normalizeH="0" baseline="0" noProof="0" dirty="0">
              <a:ln>
                <a:noFill/>
              </a:ln>
              <a:solidFill>
                <a:srgbClr val="FFFFFF"/>
              </a:solidFill>
              <a:effectLst/>
              <a:uLnTx/>
              <a:uFillTx/>
              <a:latin typeface="Arial Rounded MT Bold" panose="020F0704030504030204" pitchFamily="34" charset="0"/>
              <a:ea typeface="+mj-ea"/>
              <a:cs typeface="Arial"/>
            </a:endParaRPr>
          </a:p>
        </p:txBody>
      </p:sp>
      <p:sp>
        <p:nvSpPr>
          <p:cNvPr id="6" name="Rectangle 5">
            <a:extLst>
              <a:ext uri="{FF2B5EF4-FFF2-40B4-BE49-F238E27FC236}">
                <a16:creationId xmlns:a16="http://schemas.microsoft.com/office/drawing/2014/main" id="{DCB585EA-29FB-43E7-9DA7-0065E2242B12}"/>
              </a:ext>
            </a:extLst>
          </p:cNvPr>
          <p:cNvSpPr/>
          <p:nvPr/>
        </p:nvSpPr>
        <p:spPr>
          <a:xfrm>
            <a:off x="4581792" y="5162563"/>
            <a:ext cx="2759348" cy="15285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Rectangle 1">
            <a:extLst>
              <a:ext uri="{FF2B5EF4-FFF2-40B4-BE49-F238E27FC236}">
                <a16:creationId xmlns:a16="http://schemas.microsoft.com/office/drawing/2014/main" id="{238E8245-0184-460C-B5E4-4E85E164CBE3}"/>
              </a:ext>
            </a:extLst>
          </p:cNvPr>
          <p:cNvSpPr/>
          <p:nvPr/>
        </p:nvSpPr>
        <p:spPr>
          <a:xfrm>
            <a:off x="650003" y="976933"/>
            <a:ext cx="11376345" cy="5078313"/>
          </a:xfrm>
          <a:prstGeom prst="rect">
            <a:avLst/>
          </a:prstGeom>
        </p:spPr>
        <p:txBody>
          <a:bodyPr wrap="square">
            <a:spAutoFit/>
          </a:bodyPr>
          <a:lstStyle/>
          <a:p>
            <a:r>
              <a:rPr lang="en-GB" i="1" dirty="0"/>
              <a:t>•	Incident Process and Problem management process needs defining/exploring. Needs to be confirmed who receives emails/reporting whether DNOs/Suppliers or both. Urgently needs an answer, otherwise it potentially makes things worse for DNOs.</a:t>
            </a:r>
          </a:p>
          <a:p>
            <a:endParaRPr lang="en-GB" dirty="0"/>
          </a:p>
          <a:p>
            <a:r>
              <a:rPr lang="en-GB" dirty="0"/>
              <a:t>The alerts are forwarded to the recipient configured in GBCS (Known Remote Party Role). For example:</a:t>
            </a:r>
          </a:p>
          <a:p>
            <a:pPr marL="285750" indent="-285750">
              <a:buFont typeface="Arial" panose="020B0604020202020204" pitchFamily="34" charset="0"/>
              <a:buChar char="•"/>
            </a:pPr>
            <a:r>
              <a:rPr lang="en-GB" dirty="0"/>
              <a:t>many of the alerts such as 8014s (Power Factor Threshold Below) and 8015s (Power Factor Threshold Ok) go to the Network Operators</a:t>
            </a:r>
          </a:p>
          <a:p>
            <a:pPr marL="285750" indent="-285750">
              <a:buFont typeface="Arial" panose="020B0604020202020204" pitchFamily="34" charset="0"/>
              <a:buChar char="•"/>
            </a:pPr>
            <a:r>
              <a:rPr lang="en-GB" dirty="0"/>
              <a:t>8F3E alerts (Unauthorised Communication Access attempted) go to the WAN Provider for CHF, Access Control Broker for PPMID, or Supplier (not CHF or PPMID)</a:t>
            </a:r>
          </a:p>
          <a:p>
            <a:pPr marL="285750" indent="-285750">
              <a:buFont typeface="Arial" panose="020B0604020202020204" pitchFamily="34" charset="0"/>
              <a:buChar char="•"/>
            </a:pPr>
            <a:r>
              <a:rPr lang="en-GB" dirty="0"/>
              <a:t>PPMID alerts go to the Access Control Broker, but are delivered to the Supplier responsible for the related MPAN and/or MPRN.</a:t>
            </a:r>
          </a:p>
          <a:p>
            <a:endParaRPr lang="en-GB" dirty="0"/>
          </a:p>
          <a:p>
            <a:r>
              <a:rPr lang="en-GB" dirty="0"/>
              <a:t>As described in the User Story, there is a common feature in the DCC Service Management System that allows Users to choose whether or not they wish to receive email notification of Incidents. This feature is not specific to Alert Storm Protection, so Users will only receive emails about Alert Storm Protection Incidents if they have choose to use this common feature in the DCC SMS. </a:t>
            </a:r>
          </a:p>
          <a:p>
            <a:r>
              <a:rPr lang="en-GB" dirty="0"/>
              <a:t>Note that Incident Creation and the email notifications could be turned off as they are not fundamental to the solution meaning that no incidents would be raised or email sent if requested.</a:t>
            </a:r>
          </a:p>
        </p:txBody>
      </p:sp>
    </p:spTree>
    <p:extLst>
      <p:ext uri="{BB962C8B-B14F-4D97-AF65-F5344CB8AC3E}">
        <p14:creationId xmlns:p14="http://schemas.microsoft.com/office/powerpoint/2010/main" val="3513562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mart DCC">
  <a:themeElements>
    <a:clrScheme name="SmartDCC 2019">
      <a:dk1>
        <a:srgbClr val="000000"/>
      </a:dk1>
      <a:lt1>
        <a:srgbClr val="FFFFFF"/>
      </a:lt1>
      <a:dk2>
        <a:srgbClr val="000000"/>
      </a:dk2>
      <a:lt2>
        <a:srgbClr val="E7E6E6"/>
      </a:lt2>
      <a:accent1>
        <a:srgbClr val="1F1449"/>
      </a:accent1>
      <a:accent2>
        <a:srgbClr val="5C2071"/>
      </a:accent2>
      <a:accent3>
        <a:srgbClr val="861871"/>
      </a:accent3>
      <a:accent4>
        <a:srgbClr val="505153"/>
      </a:accent4>
      <a:accent5>
        <a:srgbClr val="BF1B58"/>
      </a:accent5>
      <a:accent6>
        <a:srgbClr val="9CA299"/>
      </a:accent6>
      <a:hlink>
        <a:srgbClr val="000000"/>
      </a:hlink>
      <a:folHlink>
        <a:srgbClr val="86187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12E0827434F274289A481E131526AA3" ma:contentTypeVersion="4" ma:contentTypeDescription="Create a new document." ma:contentTypeScope="" ma:versionID="75e01b4b891aad0bad9524433dcaaa4b">
  <xsd:schema xmlns:xsd="http://www.w3.org/2001/XMLSchema" xmlns:xs="http://www.w3.org/2001/XMLSchema" xmlns:p="http://schemas.microsoft.com/office/2006/metadata/properties" xmlns:ns3="560ddad7-6ad2-4863-8aa6-55a22a7e36b6" targetNamespace="http://schemas.microsoft.com/office/2006/metadata/properties" ma:root="true" ma:fieldsID="7f1a6992c3841e3471a41d5de0229129" ns3:_="">
    <xsd:import namespace="560ddad7-6ad2-4863-8aa6-55a22a7e36b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0ddad7-6ad2-4863-8aa6-55a22a7e36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2DEC45E-F17B-41C2-81CC-7ED0185CA99A}">
  <ds:schemaRefs>
    <ds:schemaRef ds:uri="http://schemas.microsoft.com/sharepoint/v3/contenttype/forms"/>
  </ds:schemaRefs>
</ds:datastoreItem>
</file>

<file path=customXml/itemProps2.xml><?xml version="1.0" encoding="utf-8"?>
<ds:datastoreItem xmlns:ds="http://schemas.openxmlformats.org/officeDocument/2006/customXml" ds:itemID="{D174A2F6-61D0-4CE0-8C2B-4007384AED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0ddad7-6ad2-4863-8aa6-55a22a7e36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5BB0B40-5C51-4655-8C4B-C21C7C8E481C}">
  <ds:schemaRefs>
    <ds:schemaRef ds:uri="http://purl.org/dc/terms/"/>
    <ds:schemaRef ds:uri="http://schemas.openxmlformats.org/package/2006/metadata/core-properties"/>
    <ds:schemaRef ds:uri="http://schemas.microsoft.com/office/2006/documentManagement/types"/>
    <ds:schemaRef ds:uri="560ddad7-6ad2-4863-8aa6-55a22a7e36b6"/>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8646</TotalTime>
  <Words>1783</Words>
  <Application>Microsoft Office PowerPoint</Application>
  <PresentationFormat>Widescreen</PresentationFormat>
  <Paragraphs>362</Paragraphs>
  <Slides>32</Slides>
  <Notes>22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32</vt:i4>
      </vt:variant>
    </vt:vector>
  </HeadingPairs>
  <TitlesOfParts>
    <vt:vector size="39" baseType="lpstr">
      <vt:lpstr>Arial</vt:lpstr>
      <vt:lpstr>Arial Rounded MT Bold</vt:lpstr>
      <vt:lpstr>Calibri</vt:lpstr>
      <vt:lpstr>Wingdings</vt:lpstr>
      <vt:lpstr>Smart DCC</vt:lpstr>
      <vt:lpstr>think-cell Slide</vt:lpstr>
      <vt:lpstr>Document</vt:lpstr>
      <vt:lpstr>SECMP0062 and SECMP0067 Updates</vt:lpstr>
      <vt:lpstr>Contents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Darren Hann</dc:creator>
  <cp:lastModifiedBy>Walsh, David (DCC)</cp:lastModifiedBy>
  <cp:revision>421</cp:revision>
  <dcterms:created xsi:type="dcterms:W3CDTF">2019-01-31T11:09:37Z</dcterms:created>
  <dcterms:modified xsi:type="dcterms:W3CDTF">2019-11-01T11:53:32Z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0x010100412E0827434F274289A481E131526AA3</vt:lpwstr>
  </property>
  <property fmtid="{D5CDD505-2E9C-101B-9397-08002B2CF9AE}" pid="3" name="TaxKeyword">
    <vt:lpwstr/>
  </property>
</Properties>
</file>