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 id="2147483716" r:id="rId5"/>
    <p:sldMasterId id="2147483722" r:id="rId6"/>
  </p:sldMasterIdLst>
  <p:notesMasterIdLst>
    <p:notesMasterId r:id="rId17"/>
  </p:notesMasterIdLst>
  <p:handoutMasterIdLst>
    <p:handoutMasterId r:id="rId18"/>
  </p:handoutMasterIdLst>
  <p:sldIdLst>
    <p:sldId id="713" r:id="rId7"/>
    <p:sldId id="25817" r:id="rId8"/>
    <p:sldId id="2147470617" r:id="rId9"/>
    <p:sldId id="2147470625" r:id="rId10"/>
    <p:sldId id="2147470616" r:id="rId11"/>
    <p:sldId id="2147470639" r:id="rId12"/>
    <p:sldId id="2147470647" r:id="rId13"/>
    <p:sldId id="2147470587" r:id="rId14"/>
    <p:sldId id="2147470589" r:id="rId15"/>
    <p:sldId id="214747056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FDC10B-8C34-0FAD-A711-9E87136255B6}" name="Pridding, Alex (DCC)" initials="PA(" userId="S::Alex.Pridding@smartdcc.co.uk::ea957ea3-0c58-4c8f-839b-e69506050f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40"/>
    <a:srgbClr val="FFFF99"/>
    <a:srgbClr val="FFCC00"/>
    <a:srgbClr val="0065B0"/>
    <a:srgbClr val="0081E2"/>
    <a:srgbClr val="B7ECFF"/>
    <a:srgbClr val="F5F5F5"/>
    <a:srgbClr val="F39200"/>
    <a:srgbClr val="CA005D"/>
    <a:srgbClr val="95C1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8/10/relationships/authors" Target="authors.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8257A41-EA39-144C-94F5-BB23EA0970F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5A6656-30D6-9942-82C1-6789D74F83B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98FA0B-A7FD-8842-B264-4CE4AB2019F3}" type="datetimeFigureOut">
              <a:rPr lang="en-US" smtClean="0"/>
              <a:t>6/6/2023</a:t>
            </a:fld>
            <a:endParaRPr lang="en-US"/>
          </a:p>
        </p:txBody>
      </p:sp>
      <p:sp>
        <p:nvSpPr>
          <p:cNvPr id="4" name="Footer Placeholder 3">
            <a:extLst>
              <a:ext uri="{FF2B5EF4-FFF2-40B4-BE49-F238E27FC236}">
                <a16:creationId xmlns:a16="http://schemas.microsoft.com/office/drawing/2014/main" id="{84DC6DD0-BC1F-3240-81A6-20D1FEC4BF5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A538D7B-1FC0-0546-92BA-89F0541929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61C44D-82E2-3641-A2C9-47657260E49A}" type="slidenum">
              <a:rPr lang="en-US" smtClean="0"/>
              <a:t>‹#›</a:t>
            </a:fld>
            <a:endParaRPr lang="en-US"/>
          </a:p>
        </p:txBody>
      </p:sp>
    </p:spTree>
    <p:extLst>
      <p:ext uri="{BB962C8B-B14F-4D97-AF65-F5344CB8AC3E}">
        <p14:creationId xmlns:p14="http://schemas.microsoft.com/office/powerpoint/2010/main" val="2246635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C2C167-253E-004B-941D-C39B95E4AF71}" type="datetimeFigureOut">
              <a:rPr lang="en-US" smtClean="0"/>
              <a:t>6/6/2023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3DEBFC-39BD-4A42-A0A8-B275C89BC6F7}" type="slidenum">
              <a:rPr lang="en-US" smtClean="0"/>
              <a:t>‹#›</a:t>
            </a:fld>
            <a:endParaRPr lang="en-US"/>
          </a:p>
        </p:txBody>
      </p:sp>
    </p:spTree>
    <p:extLst>
      <p:ext uri="{BB962C8B-B14F-4D97-AF65-F5344CB8AC3E}">
        <p14:creationId xmlns:p14="http://schemas.microsoft.com/office/powerpoint/2010/main" val="2031268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3DEBFC-39BD-4A42-A0A8-B275C89BC6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3664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3DEBFC-39BD-4A42-A0A8-B275C89BC6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3073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3DEBFC-39BD-4A42-A0A8-B275C89BC6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1038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3DEBFC-39BD-4A42-A0A8-B275C89BC6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72050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r>
              <a:rPr lang="en-GB"/>
              <a:t>12 November 2020</a:t>
            </a:r>
            <a:endParaRPr lang="en-US"/>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p:spPr>
        <p:txBody>
          <a:bodyPr/>
          <a:lstStyle>
            <a:lvl1pPr>
              <a:defRPr>
                <a:solidFill>
                  <a:srgbClr val="1F144A"/>
                </a:solidFill>
              </a:defRPr>
            </a:lvl1pPr>
          </a:lstStyle>
          <a:p>
            <a:pPr algn="l"/>
            <a:r>
              <a:rPr lang="en-US"/>
              <a:t>Controlled</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747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DCC Controlled</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1056276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r>
              <a:rPr lang="en-GB"/>
              <a:t>12 November 2020</a:t>
            </a:r>
            <a:endParaRPr lang="en-US"/>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a:prstGeom prst="rect">
            <a:avLst/>
          </a:prstGeom>
        </p:spPr>
        <p:txBody>
          <a:bodyPr/>
          <a:lstStyle>
            <a:lvl1pPr>
              <a:defRPr>
                <a:solidFill>
                  <a:srgbClr val="1F144A"/>
                </a:solidFill>
              </a:defRPr>
            </a:lvl1pPr>
          </a:lstStyle>
          <a:p>
            <a:pPr algn="l"/>
            <a:r>
              <a:rPr lang="en-US"/>
              <a:t>Controlled</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5953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4071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19999" y="6482648"/>
            <a:ext cx="10897879" cy="143408"/>
          </a:xfrm>
          <a:prstGeom prst="rect">
            <a:avLst/>
          </a:prstGeom>
        </p:spPr>
        <p:txBody>
          <a:bodyPr/>
          <a:lstStyle>
            <a:lvl1pPr>
              <a:defRPr>
                <a:solidFill>
                  <a:srgbClr val="F5F5F5"/>
                </a:solidFill>
              </a:defRPr>
            </a:lvl1pPr>
          </a:lstStyle>
          <a:p>
            <a:r>
              <a:rPr lang="en-US"/>
              <a:t>Controlled</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917825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19999" y="6482648"/>
            <a:ext cx="10897879" cy="143408"/>
          </a:xfrm>
          <a:prstGeom prst="rect">
            <a:avLst/>
          </a:prstGeom>
        </p:spPr>
        <p:txBody>
          <a:bodyPr/>
          <a:lstStyle>
            <a:lvl1pPr>
              <a:defRPr>
                <a:solidFill>
                  <a:srgbClr val="F5F5F5"/>
                </a:solidFill>
              </a:defRPr>
            </a:lvl1pPr>
          </a:lstStyle>
          <a:p>
            <a:r>
              <a:rPr lang="en-US"/>
              <a:t>Controlled</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4203926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19999" y="6482648"/>
            <a:ext cx="10897879" cy="143408"/>
          </a:xfrm>
          <a:prstGeom prst="rect">
            <a:avLst/>
          </a:prstGeom>
        </p:spPr>
        <p:txBody>
          <a:bodyPr/>
          <a:lstStyle>
            <a:lvl1pPr>
              <a:defRPr>
                <a:solidFill>
                  <a:srgbClr val="F5F5F5"/>
                </a:solidFill>
              </a:defRPr>
            </a:lvl1pPr>
          </a:lstStyle>
          <a:p>
            <a:r>
              <a:rPr lang="en-US"/>
              <a:t>Controlled</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1586397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4" name="Footer Placeholder 3"/>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Controlled</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0217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Controlled</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2023970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Controlled</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2475280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Controlled</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1681434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endParaRPr lang="en-US"/>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p:spPr>
        <p:txBody>
          <a:bodyPr/>
          <a:lstStyle>
            <a:lvl1pPr>
              <a:defRPr>
                <a:solidFill>
                  <a:srgbClr val="1F144A"/>
                </a:solidFill>
              </a:defRPr>
            </a:lvl1pPr>
          </a:lstStyle>
          <a:p>
            <a:pPr algn="l"/>
            <a:r>
              <a:rPr lang="en-US"/>
              <a:t>DCC Controlled</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3339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4" name="Footer Placeholder 3"/>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DCC Controlled</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9153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DCC Controlled</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825975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a:t>DCC Controlled</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06 June 2023</a:t>
            </a:fld>
            <a:r>
              <a:rPr lang="en-GB" sz="900" b="1" i="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a:solidFill>
                <a:schemeClr val="bg1"/>
              </a:solidFill>
              <a:latin typeface="Lato" panose="020F0502020204030203" pitchFamily="34" charset="77"/>
            </a:endParaRPr>
          </a:p>
        </p:txBody>
      </p:sp>
    </p:spTree>
    <p:extLst>
      <p:ext uri="{BB962C8B-B14F-4D97-AF65-F5344CB8AC3E}">
        <p14:creationId xmlns:p14="http://schemas.microsoft.com/office/powerpoint/2010/main" val="39166591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20000" y="6483600"/>
            <a:ext cx="10897200" cy="144000"/>
          </a:xfrm>
          <a:prstGeom prst="rect">
            <a:avLst/>
          </a:prstGeom>
        </p:spPr>
        <p:txBody>
          <a:bodyPr vert="horz" lIns="0" tIns="0" rIns="0" bIns="0" rtlCol="0" anchor="t" anchorCtr="0"/>
          <a:lstStyle>
            <a:lvl1pPr algn="ctr">
              <a:defRPr sz="900">
                <a:solidFill>
                  <a:srgbClr val="1F144A"/>
                </a:solidFill>
                <a:latin typeface="Lato" panose="020F0502020204030203" pitchFamily="34" charset="77"/>
              </a:defRPr>
            </a:lvl1pPr>
          </a:lstStyle>
          <a:p>
            <a:r>
              <a:rPr lang="en-US"/>
              <a:t>Controlled</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r>
              <a:rPr lang="en-GB"/>
              <a:t>12 November 2020</a:t>
            </a:r>
            <a:endParaRPr lang="en-US"/>
          </a:p>
        </p:txBody>
      </p:sp>
      <p:sp>
        <p:nvSpPr>
          <p:cNvPr id="6"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152B2542-C755-4EF9-9D25-B26C7A5CC41E}"/>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p>
        </p:txBody>
      </p:sp>
      <p:sp>
        <p:nvSpPr>
          <p:cNvPr id="7"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16D5451C-1095-448F-B817-6A11FBBBAEB4}"/>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p>
        </p:txBody>
      </p:sp>
    </p:spTree>
    <p:extLst>
      <p:ext uri="{BB962C8B-B14F-4D97-AF65-F5344CB8AC3E}">
        <p14:creationId xmlns:p14="http://schemas.microsoft.com/office/powerpoint/2010/main" val="1975256445"/>
      </p:ext>
    </p:extLst>
  </p:cSld>
  <p:clrMap bg1="lt1" tx1="dk1" bg2="lt2" tx2="dk2" accent1="accent1" accent2="accent2" accent3="accent3" accent4="accent4" accent5="accent5" accent6="accent6" hlink="hlink" folHlink="folHlink"/>
  <p:sldLayoutIdLst>
    <p:sldLayoutId id="2147483685" r:id="rId1"/>
    <p:sldLayoutId id="2147483702" r:id="rId2"/>
    <p:sldLayoutId id="2147483688" r:id="rId3"/>
    <p:sldLayoutId id="2147483667" r:id="rId4"/>
    <p:sldLayoutId id="2147483703" r:id="rId5"/>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720000" y="6483600"/>
            <a:ext cx="10897200" cy="144000"/>
          </a:xfrm>
          <a:prstGeom prst="rect">
            <a:avLst/>
          </a:prstGeom>
        </p:spPr>
        <p:txBody>
          <a:bodyPr vert="horz" lIns="0" tIns="0" rIns="0" bIns="0" rtlCol="0" anchor="t" anchorCtr="0"/>
          <a:lstStyle>
            <a:lvl1pPr algn="ctr">
              <a:defRPr sz="900">
                <a:solidFill>
                  <a:srgbClr val="1F144A"/>
                </a:solidFill>
                <a:latin typeface="Lato" panose="020F0502020204030203" pitchFamily="34" charset="77"/>
              </a:defRPr>
            </a:lvl1pPr>
          </a:lstStyle>
          <a:p>
            <a:r>
              <a:rPr lang="en-US"/>
              <a:t>DCC Controlled</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endParaRPr lang="en-US"/>
          </a:p>
        </p:txBody>
      </p:sp>
      <p:sp>
        <p:nvSpPr>
          <p:cNvPr id="6"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D0AE2D47-E299-499F-9E3D-2DCEAA1901FF}"/>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p>
        </p:txBody>
      </p:sp>
      <p:sp>
        <p:nvSpPr>
          <p:cNvPr id="7"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0901A9C9-F97E-4E2D-AF34-917CE9EB5940}"/>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p>
        </p:txBody>
      </p:sp>
    </p:spTree>
    <p:extLst>
      <p:ext uri="{BB962C8B-B14F-4D97-AF65-F5344CB8AC3E}">
        <p14:creationId xmlns:p14="http://schemas.microsoft.com/office/powerpoint/2010/main" val="4099775388"/>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Lst>
  <p:hf sldNum="0" hdr="0" dt="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r>
              <a:rPr lang="en-GB"/>
              <a:t>12 November 2020</a:t>
            </a:r>
            <a:endParaRPr lang="en-US"/>
          </a:p>
        </p:txBody>
      </p:sp>
      <p:sp>
        <p:nvSpPr>
          <p:cNvPr id="6" name="MSIPCMContentMarking" descr="{&quot;HashCode&quot;:1581251020,&quot;Placement&quot;:&quot;Header&quot;,&quot;Top&quot;:0.0,&quot;Left&quot;:409.7797,&quot;SlideWidth&quot;:960,&quot;SlideHeight&quot;:540}">
            <a:extLst>
              <a:ext uri="{FF2B5EF4-FFF2-40B4-BE49-F238E27FC236}">
                <a16:creationId xmlns:a16="http://schemas.microsoft.com/office/drawing/2014/main" id="{BF32B319-C8DB-4969-9CB4-D709F428CA37}"/>
              </a:ext>
            </a:extLst>
          </p:cNvPr>
          <p:cNvSpPr txBox="1"/>
          <p:nvPr userDrawn="1"/>
        </p:nvSpPr>
        <p:spPr>
          <a:xfrm>
            <a:off x="5204202" y="0"/>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p>
        </p:txBody>
      </p:sp>
      <p:sp>
        <p:nvSpPr>
          <p:cNvPr id="5" name="MSIPCMContentMarking" descr="{&quot;HashCode&quot;:1605388589,&quot;Placement&quot;:&quot;Footer&quot;,&quot;Top&quot;:519.343,&quot;Left&quot;:409.7797,&quot;SlideWidth&quot;:960,&quot;SlideHeight&quot;:540}">
            <a:extLst>
              <a:ext uri="{FF2B5EF4-FFF2-40B4-BE49-F238E27FC236}">
                <a16:creationId xmlns:a16="http://schemas.microsoft.com/office/drawing/2014/main" id="{2A95ABAF-F64A-0D79-5A0A-6AE6C866DB8A}"/>
              </a:ext>
            </a:extLst>
          </p:cNvPr>
          <p:cNvSpPr txBox="1"/>
          <p:nvPr userDrawn="1"/>
        </p:nvSpPr>
        <p:spPr>
          <a:xfrm>
            <a:off x="5204202" y="6595656"/>
            <a:ext cx="1783595"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FF0000"/>
                </a:solidFill>
                <a:latin typeface="Calibri" panose="020F0502020204030204" pitchFamily="34" charset="0"/>
              </a:rPr>
              <a:t>DCC Controlled – SEC Parties</a:t>
            </a:r>
          </a:p>
        </p:txBody>
      </p:sp>
    </p:spTree>
    <p:extLst>
      <p:ext uri="{BB962C8B-B14F-4D97-AF65-F5344CB8AC3E}">
        <p14:creationId xmlns:p14="http://schemas.microsoft.com/office/powerpoint/2010/main" val="3274744160"/>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4F256-83BE-EA45-98F2-E0682E333071}"/>
              </a:ext>
            </a:extLst>
          </p:cNvPr>
          <p:cNvSpPr>
            <a:spLocks noGrp="1"/>
          </p:cNvSpPr>
          <p:nvPr>
            <p:ph type="ctrTitle"/>
          </p:nvPr>
        </p:nvSpPr>
        <p:spPr>
          <a:xfrm>
            <a:off x="3128727" y="1264377"/>
            <a:ext cx="7842794" cy="1800000"/>
          </a:xfrm>
        </p:spPr>
        <p:txBody>
          <a:bodyPr/>
          <a:lstStyle/>
          <a:p>
            <a:br>
              <a:rPr lang="en-US" sz="4400">
                <a:ea typeface="+mn-ea"/>
                <a:cs typeface="+mn-cs"/>
              </a:rPr>
            </a:br>
            <a:r>
              <a:rPr lang="en-GB" sz="4800">
                <a:ea typeface="+mn-ea"/>
                <a:cs typeface="+mn-cs"/>
              </a:rPr>
              <a:t>CSP.N Service </a:t>
            </a:r>
            <a:br>
              <a:rPr lang="en-GB" sz="4800">
                <a:ea typeface="+mn-ea"/>
                <a:cs typeface="+mn-cs"/>
              </a:rPr>
            </a:br>
            <a:r>
              <a:rPr lang="en-GB" sz="4800">
                <a:ea typeface="+mn-ea"/>
                <a:cs typeface="+mn-cs"/>
              </a:rPr>
              <a:t>Scaling and Optimisation</a:t>
            </a:r>
            <a:br>
              <a:rPr lang="en-US" sz="2400">
                <a:ea typeface="+mn-ea"/>
                <a:cs typeface="+mn-cs"/>
              </a:rPr>
            </a:br>
            <a:br>
              <a:rPr lang="en-GB" sz="2400">
                <a:ea typeface="+mn-ea"/>
                <a:cs typeface="+mn-cs"/>
              </a:rPr>
            </a:br>
            <a:endParaRPr lang="en-US" sz="2400">
              <a:ea typeface="+mn-ea"/>
              <a:cs typeface="+mn-cs"/>
            </a:endParaRPr>
          </a:p>
        </p:txBody>
      </p:sp>
      <p:sp>
        <p:nvSpPr>
          <p:cNvPr id="3" name="Subtitle 2">
            <a:extLst>
              <a:ext uri="{FF2B5EF4-FFF2-40B4-BE49-F238E27FC236}">
                <a16:creationId xmlns:a16="http://schemas.microsoft.com/office/drawing/2014/main" id="{57988AEA-541C-F149-BF06-E6F918CCBD29}"/>
              </a:ext>
            </a:extLst>
          </p:cNvPr>
          <p:cNvSpPr>
            <a:spLocks noGrp="1"/>
          </p:cNvSpPr>
          <p:nvPr>
            <p:ph type="subTitle" idx="1"/>
          </p:nvPr>
        </p:nvSpPr>
        <p:spPr>
          <a:xfrm>
            <a:off x="3128727" y="3593848"/>
            <a:ext cx="8548161" cy="978635"/>
          </a:xfrm>
        </p:spPr>
        <p:txBody>
          <a:bodyPr/>
          <a:lstStyle/>
          <a:p>
            <a:r>
              <a:rPr lang="en-US"/>
              <a:t>TABASC90_0106</a:t>
            </a:r>
          </a:p>
        </p:txBody>
      </p:sp>
    </p:spTree>
    <p:extLst>
      <p:ext uri="{BB962C8B-B14F-4D97-AF65-F5344CB8AC3E}">
        <p14:creationId xmlns:p14="http://schemas.microsoft.com/office/powerpoint/2010/main" val="1683945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5EF43C-B9DC-1C44-9D4D-BBBDAFD81AC8}"/>
              </a:ext>
            </a:extLst>
          </p:cNvPr>
          <p:cNvSpPr>
            <a:spLocks noGrp="1"/>
          </p:cNvSpPr>
          <p:nvPr>
            <p:ph type="title"/>
          </p:nvPr>
        </p:nvSpPr>
        <p:spPr>
          <a:xfrm>
            <a:off x="3600000" y="2267999"/>
            <a:ext cx="4979201" cy="2544145"/>
          </a:xfrm>
        </p:spPr>
        <p:txBody>
          <a:bodyPr/>
          <a:lstStyle/>
          <a:p>
            <a:r>
              <a:rPr lang="en-US"/>
              <a:t>Thank you.</a:t>
            </a:r>
            <a:br>
              <a:rPr lang="en-US"/>
            </a:br>
            <a:br>
              <a:rPr lang="en-US"/>
            </a:br>
            <a:r>
              <a:rPr lang="en-US" sz="2400"/>
              <a:t>Smart DCC</a:t>
            </a:r>
            <a:br>
              <a:rPr lang="en-US" sz="2400"/>
            </a:br>
            <a:br>
              <a:rPr lang="en-US" sz="2400"/>
            </a:br>
            <a:br>
              <a:rPr lang="en-US" sz="2400"/>
            </a:br>
            <a:endParaRPr lang="en-US" sz="2400"/>
          </a:p>
        </p:txBody>
      </p:sp>
    </p:spTree>
    <p:extLst>
      <p:ext uri="{BB962C8B-B14F-4D97-AF65-F5344CB8AC3E}">
        <p14:creationId xmlns:p14="http://schemas.microsoft.com/office/powerpoint/2010/main" val="1404941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6718" y="425494"/>
            <a:ext cx="9001125" cy="719137"/>
          </a:xfrm>
        </p:spPr>
        <p:txBody>
          <a:bodyPr>
            <a:normAutofit/>
          </a:bodyPr>
          <a:lstStyle/>
          <a:p>
            <a:r>
              <a:rPr lang="en-US"/>
              <a:t>The Ask</a:t>
            </a:r>
            <a:endParaRPr lang="en-US" i="1"/>
          </a:p>
        </p:txBody>
      </p:sp>
      <p:sp>
        <p:nvSpPr>
          <p:cNvPr id="15" name="TextBox 14">
            <a:extLst>
              <a:ext uri="{FF2B5EF4-FFF2-40B4-BE49-F238E27FC236}">
                <a16:creationId xmlns:a16="http://schemas.microsoft.com/office/drawing/2014/main" id="{CB642DAE-E0DE-49B9-8D41-93F9DEB1831C}"/>
              </a:ext>
            </a:extLst>
          </p:cNvPr>
          <p:cNvSpPr txBox="1"/>
          <p:nvPr/>
        </p:nvSpPr>
        <p:spPr>
          <a:xfrm>
            <a:off x="3471856" y="1708362"/>
            <a:ext cx="7978914" cy="30777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1F144A"/>
                </a:solidFill>
                <a:effectLst/>
                <a:uLnTx/>
                <a:uFillTx/>
                <a:latin typeface="Lato" panose="020F0502020204030203"/>
                <a:ea typeface="+mn-ea"/>
                <a:cs typeface="+mn-cs"/>
              </a:rPr>
              <a:t>Update - CSP.N Service Scaling and Optimisation - Phase 2</a:t>
            </a:r>
          </a:p>
        </p:txBody>
      </p:sp>
      <p:sp>
        <p:nvSpPr>
          <p:cNvPr id="16" name="TextBox 15">
            <a:extLst>
              <a:ext uri="{FF2B5EF4-FFF2-40B4-BE49-F238E27FC236}">
                <a16:creationId xmlns:a16="http://schemas.microsoft.com/office/drawing/2014/main" id="{5BABC484-DC1D-4A25-9663-66B4F819AB97}"/>
              </a:ext>
            </a:extLst>
          </p:cNvPr>
          <p:cNvSpPr txBox="1"/>
          <p:nvPr/>
        </p:nvSpPr>
        <p:spPr>
          <a:xfrm>
            <a:off x="3471854" y="2839306"/>
            <a:ext cx="8146019" cy="52322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1F144A"/>
                </a:solidFill>
                <a:effectLst/>
                <a:uLnTx/>
                <a:uFillTx/>
                <a:latin typeface="Lato" panose="020F0502020204030203"/>
                <a:ea typeface="+mn-ea"/>
                <a:cs typeface="+mn-cs"/>
              </a:rPr>
              <a:t>To provide TABASC with a progress update on the next steps for S&amp;O Phase 2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1F144A"/>
                </a:solidFill>
                <a:effectLst/>
                <a:uLnTx/>
                <a:uFillTx/>
                <a:latin typeface="Lato" panose="020F0502020204030203"/>
                <a:ea typeface="+mn-ea"/>
                <a:cs typeface="+mn-cs"/>
              </a:rPr>
              <a:t>To outline a DCC proposal for a Scheduled Read Window extension trial </a:t>
            </a:r>
          </a:p>
        </p:txBody>
      </p:sp>
      <p:sp>
        <p:nvSpPr>
          <p:cNvPr id="17" name="TextBox 16">
            <a:extLst>
              <a:ext uri="{FF2B5EF4-FFF2-40B4-BE49-F238E27FC236}">
                <a16:creationId xmlns:a16="http://schemas.microsoft.com/office/drawing/2014/main" id="{02276064-CC2F-4C0F-AED3-E8C9C353E528}"/>
              </a:ext>
            </a:extLst>
          </p:cNvPr>
          <p:cNvSpPr txBox="1"/>
          <p:nvPr/>
        </p:nvSpPr>
        <p:spPr>
          <a:xfrm>
            <a:off x="3471853" y="4012362"/>
            <a:ext cx="8146019" cy="954107"/>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1F144A"/>
                </a:solidFill>
                <a:effectLst/>
                <a:uLnTx/>
                <a:uFillTx/>
                <a:latin typeface="Lato" panose="020F0502020204030203"/>
                <a:ea typeface="+mn-ea"/>
                <a:cs typeface="+mn-cs"/>
              </a:rPr>
              <a:t>For Information – Update and direction of travel </a:t>
            </a:r>
            <a:r>
              <a:rPr lang="en-GB" sz="1400" b="1">
                <a:solidFill>
                  <a:srgbClr val="1F144A"/>
                </a:solidFill>
                <a:latin typeface="Lato" panose="020F0502020204030203"/>
              </a:rPr>
              <a:t>for S&amp;O </a:t>
            </a:r>
            <a:r>
              <a:rPr kumimoji="0" lang="en-GB" sz="1400" b="1" i="0" u="none" strike="noStrike" kern="1200" cap="none" spc="0" normalizeH="0" baseline="0" noProof="0">
                <a:ln>
                  <a:noFill/>
                </a:ln>
                <a:solidFill>
                  <a:srgbClr val="1F144A"/>
                </a:solidFill>
                <a:effectLst/>
                <a:uLnTx/>
                <a:uFillTx/>
                <a:latin typeface="Lato" panose="020F0502020204030203"/>
                <a:ea typeface="+mn-ea"/>
                <a:cs typeface="+mn-cs"/>
              </a:rPr>
              <a:t>Phase 2</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400" b="1" i="0" u="none" strike="noStrike" kern="1200" cap="none" spc="0" normalizeH="0" baseline="0" noProof="0">
              <a:ln>
                <a:noFill/>
              </a:ln>
              <a:solidFill>
                <a:srgbClr val="1F144A"/>
              </a:solidFill>
              <a:effectLst/>
              <a:uLnTx/>
              <a:uFillTx/>
              <a:latin typeface="Lato" panose="020F0502020204030203"/>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1" i="0" u="none" strike="noStrike" kern="1200" cap="none" spc="0" normalizeH="0" baseline="0" noProof="0">
                <a:ln>
                  <a:noFill/>
                </a:ln>
                <a:solidFill>
                  <a:srgbClr val="1F144A"/>
                </a:solidFill>
                <a:effectLst/>
                <a:uLnTx/>
                <a:uFillTx/>
                <a:latin typeface="Lato" panose="020F0502020204030203"/>
                <a:ea typeface="+mn-ea"/>
                <a:cs typeface="+mn-cs"/>
              </a:rPr>
              <a:t>For Discussion – Proposal for Scheduled Read Window extension trial, with input being considered before the trial concept is taken to OPSG for endorsement in June</a:t>
            </a:r>
          </a:p>
        </p:txBody>
      </p:sp>
      <p:pic>
        <p:nvPicPr>
          <p:cNvPr id="4" name="Picture 4" descr="Diagram&#10;&#10;Description automatically generated">
            <a:extLst>
              <a:ext uri="{FF2B5EF4-FFF2-40B4-BE49-F238E27FC236}">
                <a16:creationId xmlns:a16="http://schemas.microsoft.com/office/drawing/2014/main" id="{19BEE295-A1B2-4542-9AB7-70E1AF10F180}"/>
              </a:ext>
            </a:extLst>
          </p:cNvPr>
          <p:cNvPicPr>
            <a:picLocks noChangeAspect="1"/>
          </p:cNvPicPr>
          <p:nvPr/>
        </p:nvPicPr>
        <p:blipFill>
          <a:blip r:embed="rId2"/>
          <a:stretch>
            <a:fillRect/>
          </a:stretch>
        </p:blipFill>
        <p:spPr>
          <a:xfrm>
            <a:off x="1555197" y="1144631"/>
            <a:ext cx="1571854" cy="4114800"/>
          </a:xfrm>
          <a:prstGeom prst="rect">
            <a:avLst/>
          </a:prstGeom>
        </p:spPr>
      </p:pic>
    </p:spTree>
    <p:extLst>
      <p:ext uri="{BB962C8B-B14F-4D97-AF65-F5344CB8AC3E}">
        <p14:creationId xmlns:p14="http://schemas.microsoft.com/office/powerpoint/2010/main" val="3824730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a:xfrm>
            <a:off x="362209" y="5642936"/>
            <a:ext cx="11382188" cy="559950"/>
          </a:xfrm>
        </p:spPr>
        <p:txBody>
          <a:bodyPr/>
          <a:lstStyle/>
          <a:p>
            <a:pPr>
              <a:spcBef>
                <a:spcPts val="600"/>
              </a:spcBef>
            </a:pPr>
            <a:r>
              <a:rPr lang="en-US">
                <a:solidFill>
                  <a:schemeClr val="tx1"/>
                </a:solidFill>
                <a:latin typeface="+mn-lt"/>
              </a:rPr>
              <a:t>                                                                     </a:t>
            </a:r>
            <a:r>
              <a:rPr lang="en-US" sz="1400" u="sng">
                <a:solidFill>
                  <a:schemeClr val="tx1"/>
                </a:solidFill>
                <a:latin typeface="+mn-lt"/>
              </a:rPr>
              <a:t>Non-Technical Operational Options</a:t>
            </a:r>
          </a:p>
          <a:p>
            <a:pPr marL="285750" indent="-285750">
              <a:spcBef>
                <a:spcPts val="600"/>
              </a:spcBef>
              <a:buFont typeface="Arial" panose="020B0604020202020204" pitchFamily="34" charset="0"/>
              <a:buChar char="•"/>
            </a:pPr>
            <a:r>
              <a:rPr lang="en-US" sz="1400">
                <a:solidFill>
                  <a:srgbClr val="002060"/>
                </a:solidFill>
                <a:latin typeface="Calibri" panose="020F0502020204030204"/>
              </a:rPr>
              <a:t>Scheduled Read Window </a:t>
            </a:r>
            <a:r>
              <a:rPr lang="en-US" sz="1400" b="0">
                <a:solidFill>
                  <a:srgbClr val="002060"/>
                </a:solidFill>
                <a:latin typeface="Calibri" panose="020F0502020204030204"/>
              </a:rPr>
              <a:t>- Review underway (Trial proposal prepared for discussion with customers)</a:t>
            </a:r>
          </a:p>
        </p:txBody>
      </p:sp>
      <p:sp>
        <p:nvSpPr>
          <p:cNvPr id="2" name="Rectangle 1">
            <a:extLst>
              <a:ext uri="{FF2B5EF4-FFF2-40B4-BE49-F238E27FC236}">
                <a16:creationId xmlns:a16="http://schemas.microsoft.com/office/drawing/2014/main" id="{06B95F08-8912-6FD9-E280-31ED6D48D430}"/>
              </a:ext>
            </a:extLst>
          </p:cNvPr>
          <p:cNvSpPr/>
          <p:nvPr/>
        </p:nvSpPr>
        <p:spPr>
          <a:xfrm>
            <a:off x="5431925" y="27237"/>
            <a:ext cx="1326853" cy="202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222C7767-1A43-ADBF-5CEF-FE8344387963}"/>
              </a:ext>
            </a:extLst>
          </p:cNvPr>
          <p:cNvSpPr/>
          <p:nvPr/>
        </p:nvSpPr>
        <p:spPr>
          <a:xfrm>
            <a:off x="221673" y="655114"/>
            <a:ext cx="11831782" cy="63338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2060"/>
                </a:solidFill>
                <a:effectLst/>
                <a:uLnTx/>
                <a:uFillTx/>
                <a:latin typeface="Calibri" panose="020F0502020204030204"/>
                <a:ea typeface="+mn-ea"/>
                <a:cs typeface="+mn-cs"/>
              </a:rPr>
              <a:t>Summary: </a:t>
            </a:r>
            <a:r>
              <a:rPr kumimoji="0" lang="en-GB" sz="1600" b="0" i="0" u="none" strike="noStrike" kern="1200" cap="none" spc="0" normalizeH="0" baseline="0" noProof="0">
                <a:ln>
                  <a:noFill/>
                </a:ln>
                <a:solidFill>
                  <a:srgbClr val="002060"/>
                </a:solidFill>
                <a:effectLst/>
                <a:uLnTx/>
                <a:uFillTx/>
                <a:latin typeface="Calibri" panose="020F0502020204030204"/>
                <a:ea typeface="+mn-ea"/>
                <a:cs typeface="+mn-cs"/>
              </a:rPr>
              <a:t>Channel Expansion updates to the Radio Network remain on track and agreement has been reached to accelerate Impact Assessment work on identified additional E2E capacity risks associated with wider solution components.</a:t>
            </a:r>
          </a:p>
        </p:txBody>
      </p:sp>
      <p:sp>
        <p:nvSpPr>
          <p:cNvPr id="4" name="Title 1">
            <a:extLst>
              <a:ext uri="{FF2B5EF4-FFF2-40B4-BE49-F238E27FC236}">
                <a16:creationId xmlns:a16="http://schemas.microsoft.com/office/drawing/2014/main" id="{C168A41F-A6C4-1D0D-ED5C-C05BA3C30EE1}"/>
              </a:ext>
            </a:extLst>
          </p:cNvPr>
          <p:cNvSpPr>
            <a:spLocks noGrp="1"/>
          </p:cNvSpPr>
          <p:nvPr>
            <p:ph type="title"/>
          </p:nvPr>
        </p:nvSpPr>
        <p:spPr>
          <a:xfrm>
            <a:off x="555425" y="209815"/>
            <a:ext cx="9360100" cy="492545"/>
          </a:xfrm>
        </p:spPr>
        <p:txBody>
          <a:bodyPr/>
          <a:lstStyle/>
          <a:p>
            <a:pPr algn="just"/>
            <a:r>
              <a:rPr lang="en-GB" sz="2400">
                <a:solidFill>
                  <a:schemeClr val="accent1">
                    <a:lumMod val="90000"/>
                    <a:lumOff val="10000"/>
                  </a:schemeClr>
                </a:solidFill>
              </a:rPr>
              <a:t>CSP.N Scaling and Optimisation – Progress Update and next steps</a:t>
            </a:r>
          </a:p>
        </p:txBody>
      </p:sp>
      <p:sp>
        <p:nvSpPr>
          <p:cNvPr id="6" name="Rectangle 5">
            <a:extLst>
              <a:ext uri="{FF2B5EF4-FFF2-40B4-BE49-F238E27FC236}">
                <a16:creationId xmlns:a16="http://schemas.microsoft.com/office/drawing/2014/main" id="{CD399B50-DFA4-D62A-A1A7-C530CDFAAEA7}"/>
              </a:ext>
            </a:extLst>
          </p:cNvPr>
          <p:cNvSpPr/>
          <p:nvPr/>
        </p:nvSpPr>
        <p:spPr>
          <a:xfrm>
            <a:off x="221673" y="1517435"/>
            <a:ext cx="9404108" cy="26851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b="1" u="sng">
                <a:solidFill>
                  <a:srgbClr val="002060"/>
                </a:solidFill>
                <a:latin typeface="Calibri" panose="020F0502020204030204"/>
              </a:rPr>
              <a:t>Radio Network</a:t>
            </a:r>
          </a:p>
          <a:p>
            <a:pPr marL="285750" indent="-285750">
              <a:buFont typeface="Arial" panose="020B0604020202020204" pitchFamily="34" charset="0"/>
              <a:buChar char="•"/>
            </a:pPr>
            <a:r>
              <a:rPr lang="en-US" sz="1400" b="1">
                <a:solidFill>
                  <a:srgbClr val="002060"/>
                </a:solidFill>
                <a:latin typeface="Calibri" panose="020F0502020204030204"/>
              </a:rPr>
              <a:t>Channel Expansion from 4 to 6 </a:t>
            </a:r>
            <a:r>
              <a:rPr lang="en-US" sz="1400">
                <a:solidFill>
                  <a:srgbClr val="002060"/>
                </a:solidFill>
                <a:latin typeface="Calibri" panose="020F0502020204030204"/>
              </a:rPr>
              <a:t>(to mitigate immediate dense cell risk) in progress and now part of BAU Operations </a:t>
            </a:r>
          </a:p>
          <a:p>
            <a:pPr marL="742939" lvl="1" indent="-285750">
              <a:buFont typeface="Arial" panose="020B0604020202020204" pitchFamily="34" charset="0"/>
              <a:buChar char="•"/>
            </a:pPr>
            <a:r>
              <a:rPr lang="en-US" sz="1400">
                <a:solidFill>
                  <a:srgbClr val="002060"/>
                </a:solidFill>
                <a:latin typeface="Calibri" panose="020F0502020204030204"/>
              </a:rPr>
              <a:t>The highest loaded 290 TKs across the CSP.N Region have now been updated. </a:t>
            </a:r>
          </a:p>
          <a:p>
            <a:pPr marL="742939" lvl="1" indent="-285750">
              <a:buFont typeface="Arial" panose="020B0604020202020204" pitchFamily="34" charset="0"/>
              <a:buChar char="•"/>
            </a:pPr>
            <a:r>
              <a:rPr lang="en-US" sz="1400">
                <a:solidFill>
                  <a:srgbClr val="002060"/>
                </a:solidFill>
                <a:latin typeface="Calibri" panose="020F0502020204030204"/>
              </a:rPr>
              <a:t>Additional TKs will be updated as and when required as part of a monthly review process.</a:t>
            </a:r>
          </a:p>
          <a:p>
            <a:pPr marL="285750" indent="-285750">
              <a:buFont typeface="Arial" panose="020B0604020202020204" pitchFamily="34" charset="0"/>
              <a:buChar char="•"/>
            </a:pPr>
            <a:r>
              <a:rPr lang="en-US" sz="1400" b="1">
                <a:solidFill>
                  <a:srgbClr val="002060"/>
                </a:solidFill>
                <a:latin typeface="Calibri" panose="020F0502020204030204"/>
              </a:rPr>
              <a:t>Option 1 - Increase in RF Channels </a:t>
            </a:r>
          </a:p>
          <a:p>
            <a:pPr marL="742950" lvl="1" indent="-285750">
              <a:buFont typeface="Arial" panose="020B0604020202020204" pitchFamily="34" charset="0"/>
              <a:buChar char="•"/>
            </a:pPr>
            <a:r>
              <a:rPr lang="en-US" sz="1400">
                <a:solidFill>
                  <a:srgbClr val="002060"/>
                </a:solidFill>
                <a:latin typeface="Calibri" panose="020F0502020204030204"/>
              </a:rPr>
              <a:t>Development of new Channel Plan to extend beyond 6 Channels to 12 Channels per TK remains on track for delivery and implementation, where required, in September ’23.</a:t>
            </a:r>
          </a:p>
          <a:p>
            <a:pPr marL="285750" indent="-285750">
              <a:buFont typeface="Arial" panose="020B0604020202020204" pitchFamily="34" charset="0"/>
              <a:buChar char="•"/>
            </a:pPr>
            <a:r>
              <a:rPr lang="en-US" sz="1400" b="1">
                <a:solidFill>
                  <a:srgbClr val="002060"/>
                </a:solidFill>
                <a:latin typeface="Calibri" panose="020F0502020204030204"/>
              </a:rPr>
              <a:t>Option 4 - </a:t>
            </a:r>
            <a:r>
              <a:rPr lang="en-GB" sz="1400" b="1">
                <a:solidFill>
                  <a:srgbClr val="002060"/>
                </a:solidFill>
                <a:latin typeface="Calibri" panose="020F0502020204030204"/>
              </a:rPr>
              <a:t>Modulation Rate Increases to 4FSK </a:t>
            </a:r>
          </a:p>
          <a:p>
            <a:pPr marL="742950" lvl="1" indent="-285750">
              <a:buFont typeface="Arial" panose="020B0604020202020204" pitchFamily="34" charset="0"/>
              <a:buChar char="•"/>
            </a:pPr>
            <a:r>
              <a:rPr lang="en-US" sz="1400">
                <a:solidFill>
                  <a:srgbClr val="002060"/>
                </a:solidFill>
                <a:latin typeface="Calibri" panose="020F0502020204030204"/>
              </a:rPr>
              <a:t>Impact Assessment in progress. Dependency on Option 11 IA, so response delayed until November 2023.</a:t>
            </a:r>
          </a:p>
          <a:p>
            <a:pPr marL="742950" lvl="1" indent="-285750">
              <a:buFont typeface="Arial" panose="020B0604020202020204" pitchFamily="34" charset="0"/>
              <a:buChar char="•"/>
            </a:pPr>
            <a:r>
              <a:rPr lang="en-GB" sz="1100">
                <a:solidFill>
                  <a:srgbClr val="002060"/>
                </a:solidFill>
                <a:latin typeface="Calibri" panose="020F0502020204030204"/>
              </a:rPr>
              <a:t>Note: Whilst it is currently expected that 4FSK is not required until the number of connected Premises exceeds 5.8m it is noted that it will offer additional performance benefits and as such might be considered regardless of scaling requirements.  Within the IA, costs will be split between:</a:t>
            </a:r>
          </a:p>
          <a:p>
            <a:pPr marL="1200150" lvl="2" indent="-285750">
              <a:buFont typeface="Arial" panose="020B0604020202020204" pitchFamily="34" charset="0"/>
              <a:buChar char="•"/>
            </a:pPr>
            <a:r>
              <a:rPr lang="en-GB" sz="1100">
                <a:solidFill>
                  <a:srgbClr val="002060"/>
                </a:solidFill>
                <a:latin typeface="Calibri" panose="020F0502020204030204"/>
              </a:rPr>
              <a:t>Part 1: Development of 4FSK and the associated functionality to manage the dual modulation environment.</a:t>
            </a:r>
          </a:p>
          <a:p>
            <a:pPr marL="1200150" lvl="2" indent="-285750">
              <a:buFont typeface="Arial" panose="020B0604020202020204" pitchFamily="34" charset="0"/>
              <a:buChar char="•"/>
            </a:pPr>
            <a:r>
              <a:rPr lang="en-GB" sz="1100">
                <a:solidFill>
                  <a:srgbClr val="002060"/>
                </a:solidFill>
                <a:latin typeface="Calibri" panose="020F0502020204030204"/>
              </a:rPr>
              <a:t>Part 2: Uplifting the capacity of the RNI to support &gt;5.8m Premises.</a:t>
            </a:r>
          </a:p>
        </p:txBody>
      </p:sp>
      <p:sp>
        <p:nvSpPr>
          <p:cNvPr id="7" name="Rectangle 6">
            <a:extLst>
              <a:ext uri="{FF2B5EF4-FFF2-40B4-BE49-F238E27FC236}">
                <a16:creationId xmlns:a16="http://schemas.microsoft.com/office/drawing/2014/main" id="{15046881-755E-D5C2-C581-DBC127C59E68}"/>
              </a:ext>
            </a:extLst>
          </p:cNvPr>
          <p:cNvSpPr/>
          <p:nvPr/>
        </p:nvSpPr>
        <p:spPr>
          <a:xfrm>
            <a:off x="221673" y="4263025"/>
            <a:ext cx="9404108" cy="13154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b="1" u="sng">
                <a:solidFill>
                  <a:srgbClr val="002060"/>
                </a:solidFill>
                <a:latin typeface="Calibri" panose="020F0502020204030204"/>
              </a:rPr>
              <a:t>Other CSP.N solution components</a:t>
            </a:r>
          </a:p>
          <a:p>
            <a:pPr marL="285750" indent="-285750">
              <a:buFont typeface="Arial" panose="020B0604020202020204" pitchFamily="34" charset="0"/>
              <a:buChar char="•"/>
            </a:pPr>
            <a:r>
              <a:rPr lang="en-GB" sz="1400" b="1">
                <a:solidFill>
                  <a:srgbClr val="002060"/>
                </a:solidFill>
                <a:latin typeface="Calibri" panose="020F0502020204030204"/>
              </a:rPr>
              <a:t>RNI Scale Testing</a:t>
            </a:r>
            <a:r>
              <a:rPr lang="en-GB" sz="1400">
                <a:solidFill>
                  <a:srgbClr val="002060"/>
                </a:solidFill>
                <a:latin typeface="Calibri" panose="020F0502020204030204"/>
              </a:rPr>
              <a:t> underway and due to complete by end July ’23 (which will validate capacity risk timeline).</a:t>
            </a:r>
          </a:p>
          <a:p>
            <a:pPr marL="285750" indent="-285750">
              <a:buFont typeface="Arial" panose="020B0604020202020204" pitchFamily="34" charset="0"/>
              <a:buChar char="•"/>
            </a:pPr>
            <a:r>
              <a:rPr lang="en-GB" sz="1400" b="1">
                <a:solidFill>
                  <a:srgbClr val="002060"/>
                </a:solidFill>
                <a:latin typeface="Calibri" panose="020F0502020204030204"/>
              </a:rPr>
              <a:t>Option 11 - E2E CSP.N Solution capacity to support RAN increases </a:t>
            </a:r>
          </a:p>
          <a:p>
            <a:pPr marL="742950" lvl="1" indent="-285750">
              <a:buFont typeface="Arial" panose="020B0604020202020204" pitchFamily="34" charset="0"/>
              <a:buChar char="•"/>
            </a:pPr>
            <a:r>
              <a:rPr lang="en-GB" sz="1300">
                <a:solidFill>
                  <a:srgbClr val="002060"/>
                </a:solidFill>
                <a:latin typeface="Calibri" panose="020F0502020204030204"/>
              </a:rPr>
              <a:t>Scope of the RNI Capacity Uplift Impact Assessment agreed between DCC and Arqiva, and PO issued. Response expected September ’23</a:t>
            </a:r>
          </a:p>
          <a:p>
            <a:pPr marL="742950" lvl="1" indent="-285750">
              <a:buFont typeface="Arial" panose="020B0604020202020204" pitchFamily="34" charset="0"/>
              <a:buChar char="•"/>
            </a:pPr>
            <a:r>
              <a:rPr lang="en-GB" sz="1300">
                <a:solidFill>
                  <a:srgbClr val="002060"/>
                </a:solidFill>
                <a:latin typeface="Calibri" panose="020F0502020204030204"/>
              </a:rPr>
              <a:t>IA due to happen in parallel with RNI Scale Testing and not wait for RNI Scale Testing to conclude to reduce analysis timeline</a:t>
            </a:r>
          </a:p>
          <a:p>
            <a:pPr lvl="1"/>
            <a:endParaRPr lang="en-US" sz="1400">
              <a:solidFill>
                <a:srgbClr val="002060"/>
              </a:solidFill>
              <a:latin typeface="Calibri" panose="020F0502020204030204"/>
            </a:endParaRPr>
          </a:p>
        </p:txBody>
      </p:sp>
      <p:sp>
        <p:nvSpPr>
          <p:cNvPr id="8" name="Content Placeholder 4">
            <a:extLst>
              <a:ext uri="{FF2B5EF4-FFF2-40B4-BE49-F238E27FC236}">
                <a16:creationId xmlns:a16="http://schemas.microsoft.com/office/drawing/2014/main" id="{8FEB99B2-7E50-8733-C2FF-F3CC3E8B8322}"/>
              </a:ext>
            </a:extLst>
          </p:cNvPr>
          <p:cNvSpPr txBox="1">
            <a:spLocks/>
          </p:cNvSpPr>
          <p:nvPr/>
        </p:nvSpPr>
        <p:spPr>
          <a:xfrm>
            <a:off x="4224431" y="1345153"/>
            <a:ext cx="1788442" cy="368887"/>
          </a:xfrm>
          <a:prstGeom prst="rect">
            <a:avLst/>
          </a:prstGeom>
        </p:spPr>
        <p:txBody>
          <a:bodyPr vert="horz" lIns="0" tIns="0" rIns="0" bIns="0" rtlCol="0">
            <a:noAutofit/>
          </a:bodyPr>
          <a:lst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tabLst/>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sz="1400" u="sng">
                <a:solidFill>
                  <a:schemeClr val="tx1"/>
                </a:solidFill>
                <a:latin typeface="+mn-lt"/>
              </a:rPr>
              <a:t>Technical Options</a:t>
            </a:r>
          </a:p>
        </p:txBody>
      </p:sp>
      <p:sp>
        <p:nvSpPr>
          <p:cNvPr id="9" name="Rectangle 8">
            <a:extLst>
              <a:ext uri="{FF2B5EF4-FFF2-40B4-BE49-F238E27FC236}">
                <a16:creationId xmlns:a16="http://schemas.microsoft.com/office/drawing/2014/main" id="{E73A2CDC-0F46-F82A-5F70-FECFF0DF88AB}"/>
              </a:ext>
            </a:extLst>
          </p:cNvPr>
          <p:cNvSpPr/>
          <p:nvPr/>
        </p:nvSpPr>
        <p:spPr>
          <a:xfrm>
            <a:off x="9733935" y="1561128"/>
            <a:ext cx="2319519" cy="450508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b="1" u="sng">
                <a:solidFill>
                  <a:srgbClr val="002060"/>
                </a:solidFill>
                <a:latin typeface="Calibri" panose="020F0502020204030204"/>
              </a:rPr>
              <a:t>RISKS &amp; ISSUES</a:t>
            </a:r>
          </a:p>
          <a:p>
            <a:pPr marL="176213" marR="0" lvl="0" indent="-176213" algn="l" defTabSz="914377"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rPr>
              <a:t>RNI Capacity risk identified from Q4 ‘23 (based on forecasted 2.8m connected Premises) through to implementation of RNI Uplift (estimated somewhere between late ‘24 and mid ’25 – subject to IA). </a:t>
            </a:r>
          </a:p>
          <a:p>
            <a:pPr marL="176213" marR="0" lvl="0" indent="-176213" algn="l" defTabSz="914377"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rPr>
              <a:t>Risk profile to be further validated by the RNI Scale Testing Activity. </a:t>
            </a:r>
          </a:p>
          <a:p>
            <a:pPr marL="176213" marR="0" lvl="0" indent="-176213" algn="l" defTabSz="914377" rtl="0" eaLnBrk="1" fontAlgn="auto" latinLnBrk="0" hangingPunct="1">
              <a:lnSpc>
                <a:spcPct val="90000"/>
              </a:lnSpc>
              <a:spcBef>
                <a:spcPts val="60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endParaRPr>
          </a:p>
          <a:p>
            <a:pPr marR="0" lvl="0" algn="l" defTabSz="914377" rtl="0" eaLnBrk="1" fontAlgn="auto" latinLnBrk="0" hangingPunct="1">
              <a:lnSpc>
                <a:spcPct val="90000"/>
              </a:lnSpc>
              <a:spcBef>
                <a:spcPts val="60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Calibri" panose="020F0502020204030204"/>
                <a:ea typeface="+mn-ea"/>
                <a:cs typeface="+mn-cs"/>
              </a:rPr>
              <a:t>Mitigation 1: </a:t>
            </a:r>
            <a:r>
              <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rPr>
              <a:t>RNI Impact Assessment accelerated and now planned to happen in parallel with Scale Testing (previously sequential activity).</a:t>
            </a:r>
          </a:p>
          <a:p>
            <a:pPr marR="0" lvl="0" algn="l" defTabSz="914377" rtl="0" eaLnBrk="1" fontAlgn="auto" latinLnBrk="0" hangingPunct="1">
              <a:lnSpc>
                <a:spcPct val="90000"/>
              </a:lnSpc>
              <a:spcBef>
                <a:spcPts val="60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Calibri" panose="020F0502020204030204"/>
                <a:ea typeface="+mn-ea"/>
                <a:cs typeface="+mn-cs"/>
              </a:rPr>
              <a:t>Mitigation 2: </a:t>
            </a:r>
            <a:r>
              <a:rPr kumimoji="0" lang="en-US" sz="1200" i="0" u="none" strike="noStrike" kern="1200" cap="none" spc="0" normalizeH="0" baseline="0" noProof="0">
                <a:ln>
                  <a:noFill/>
                </a:ln>
                <a:solidFill>
                  <a:srgbClr val="000000"/>
                </a:solidFill>
                <a:effectLst/>
                <a:uLnTx/>
                <a:uFillTx/>
                <a:latin typeface="Calibri" panose="020F0502020204030204"/>
                <a:ea typeface="+mn-ea"/>
                <a:cs typeface="+mn-cs"/>
              </a:rPr>
              <a:t>Non-Technical option </a:t>
            </a:r>
            <a:r>
              <a:rPr kumimoji="0" lang="en-US" sz="1200" i="1" u="none" strike="noStrike" kern="1200" cap="none" spc="0" normalizeH="0" baseline="0" noProof="0">
                <a:ln>
                  <a:noFill/>
                </a:ln>
                <a:solidFill>
                  <a:srgbClr val="000000"/>
                </a:solidFill>
                <a:effectLst/>
                <a:uLnTx/>
                <a:uFillTx/>
                <a:latin typeface="Calibri" panose="020F0502020204030204"/>
                <a:ea typeface="+mn-ea"/>
                <a:cs typeface="+mn-cs"/>
              </a:rPr>
              <a:t>– </a:t>
            </a:r>
            <a:r>
              <a:rPr lang="en-US" sz="1200" i="1">
                <a:solidFill>
                  <a:srgbClr val="000000"/>
                </a:solidFill>
                <a:latin typeface="Calibri" panose="020F0502020204030204"/>
              </a:rPr>
              <a:t>E</a:t>
            </a:r>
            <a:r>
              <a:rPr kumimoji="0" lang="en-US" sz="1200" i="1" u="none" strike="noStrike" kern="1200" cap="none" spc="0" normalizeH="0" baseline="0" noProof="0">
                <a:ln>
                  <a:noFill/>
                </a:ln>
                <a:solidFill>
                  <a:srgbClr val="000000"/>
                </a:solidFill>
                <a:effectLst/>
                <a:uLnTx/>
                <a:uFillTx/>
                <a:latin typeface="Calibri" panose="020F0502020204030204"/>
                <a:ea typeface="+mn-ea"/>
                <a:cs typeface="+mn-cs"/>
              </a:rPr>
              <a:t>xtend</a:t>
            </a:r>
            <a:r>
              <a:rPr lang="en-US" sz="1200" b="1" i="1">
                <a:solidFill>
                  <a:srgbClr val="000000"/>
                </a:solidFill>
                <a:latin typeface="Calibri" panose="020F0502020204030204"/>
              </a:rPr>
              <a:t> </a:t>
            </a:r>
            <a:r>
              <a:rPr kumimoji="0" lang="en-US" sz="1200" b="0" i="1" u="none" strike="noStrike" kern="1200" cap="none" spc="0" normalizeH="0" baseline="0" noProof="0">
                <a:ln>
                  <a:noFill/>
                </a:ln>
                <a:solidFill>
                  <a:srgbClr val="000000"/>
                </a:solidFill>
                <a:effectLst/>
                <a:uLnTx/>
                <a:uFillTx/>
                <a:latin typeface="Calibri" panose="020F0502020204030204"/>
                <a:ea typeface="+mn-ea"/>
                <a:cs typeface="+mn-cs"/>
              </a:rPr>
              <a:t>Scheduled Read Window</a:t>
            </a:r>
            <a:r>
              <a:rPr kumimoji="0" lang="en-US" sz="1200" i="1" u="none" strike="noStrike" kern="1200" cap="none" spc="0" normalizeH="0" baseline="0" noProof="0">
                <a:ln>
                  <a:noFill/>
                </a:ln>
                <a:solidFill>
                  <a:srgbClr val="000000"/>
                </a:solidFill>
                <a:effectLst/>
                <a:uLnTx/>
                <a:uFillTx/>
                <a:latin typeface="Calibri" panose="020F0502020204030204"/>
                <a:ea typeface="+mn-ea"/>
                <a:cs typeface="+mn-cs"/>
              </a:rPr>
              <a:t> </a:t>
            </a:r>
            <a:r>
              <a:rPr kumimoji="0" lang="en-US" sz="1200" i="0" u="none" strike="noStrike" kern="1200" cap="none" spc="0" normalizeH="0" baseline="0" noProof="0">
                <a:ln>
                  <a:noFill/>
                </a:ln>
                <a:solidFill>
                  <a:srgbClr val="000000"/>
                </a:solidFill>
                <a:effectLst/>
                <a:uLnTx/>
                <a:uFillTx/>
                <a:latin typeface="Calibri" panose="020F0502020204030204"/>
                <a:ea typeface="+mn-ea"/>
                <a:cs typeface="+mn-cs"/>
              </a:rPr>
              <a:t>to be further discussed / analysed</a:t>
            </a:r>
            <a:r>
              <a:rPr lang="en-US" sz="1400">
                <a:solidFill>
                  <a:srgbClr val="000000"/>
                </a:solidFill>
                <a:latin typeface="Calibri" panose="020F0502020204030204"/>
              </a:rPr>
              <a:t>.</a:t>
            </a:r>
            <a:endParaRPr kumimoji="0" lang="en-US" sz="1400" b="0" i="0" u="none" strike="noStrike" kern="1200" cap="none" spc="0" normalizeH="0" baseline="0" noProof="0">
              <a:ln>
                <a:noFill/>
              </a:ln>
              <a:solidFill>
                <a:srgbClr val="000000"/>
              </a:solidFill>
              <a:effectLst/>
              <a:uLnTx/>
              <a:uFillTx/>
              <a:latin typeface="Calibri" panose="020F0502020204030204"/>
              <a:ea typeface="+mn-ea"/>
              <a:cs typeface="+mn-cs"/>
            </a:endParaRPr>
          </a:p>
          <a:p>
            <a:endParaRPr lang="en-US" sz="1400" b="1" u="sng">
              <a:solidFill>
                <a:srgbClr val="002060"/>
              </a:solidFill>
              <a:latin typeface="Calibri" panose="020F0502020204030204"/>
            </a:endParaRPr>
          </a:p>
        </p:txBody>
      </p:sp>
    </p:spTree>
    <p:extLst>
      <p:ext uri="{BB962C8B-B14F-4D97-AF65-F5344CB8AC3E}">
        <p14:creationId xmlns:p14="http://schemas.microsoft.com/office/powerpoint/2010/main" val="236339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6B95F08-8912-6FD9-E280-31ED6D48D430}"/>
              </a:ext>
            </a:extLst>
          </p:cNvPr>
          <p:cNvSpPr/>
          <p:nvPr/>
        </p:nvSpPr>
        <p:spPr>
          <a:xfrm>
            <a:off x="5431925" y="27237"/>
            <a:ext cx="1326853" cy="202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222C7767-1A43-ADBF-5CEF-FE8344387963}"/>
              </a:ext>
            </a:extLst>
          </p:cNvPr>
          <p:cNvSpPr/>
          <p:nvPr/>
        </p:nvSpPr>
        <p:spPr>
          <a:xfrm>
            <a:off x="405621" y="331041"/>
            <a:ext cx="11382188" cy="8401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2060"/>
                </a:solidFill>
                <a:effectLst/>
                <a:uLnTx/>
                <a:uFillTx/>
                <a:latin typeface="Calibri" panose="020F0502020204030204"/>
                <a:ea typeface="+mn-ea"/>
                <a:cs typeface="+mn-cs"/>
              </a:rPr>
              <a:t>End-to-end Capacity: </a:t>
            </a:r>
            <a:r>
              <a:rPr kumimoji="0" lang="en-GB" sz="1600" b="0" i="0" u="none" strike="noStrike" kern="1200" cap="none" spc="0" normalizeH="0" baseline="0" noProof="0">
                <a:ln>
                  <a:noFill/>
                </a:ln>
                <a:solidFill>
                  <a:srgbClr val="002060"/>
                </a:solidFill>
                <a:effectLst/>
                <a:uLnTx/>
                <a:uFillTx/>
                <a:latin typeface="Calibri" panose="020F0502020204030204"/>
                <a:ea typeface="+mn-ea"/>
                <a:cs typeface="+mn-cs"/>
              </a:rPr>
              <a:t>The Arqiva solution can be split into two key groups of components, the RNI (the green box below) and the Radio Network (the purple box below). Whilst the Channel Expansion (Option 1) will increase the throughput capacity of the Radio Network, the components within the RNI also need to be uplifted (Option 11) to align E2E Solution Capacity.</a:t>
            </a:r>
          </a:p>
        </p:txBody>
      </p:sp>
      <p:grpSp>
        <p:nvGrpSpPr>
          <p:cNvPr id="12" name="Group 11">
            <a:extLst>
              <a:ext uri="{FF2B5EF4-FFF2-40B4-BE49-F238E27FC236}">
                <a16:creationId xmlns:a16="http://schemas.microsoft.com/office/drawing/2014/main" id="{C22D364E-0927-8A07-9F33-7BAC212F1BD2}"/>
              </a:ext>
            </a:extLst>
          </p:cNvPr>
          <p:cNvGrpSpPr>
            <a:grpSpLocks noChangeAspect="1"/>
          </p:cNvGrpSpPr>
          <p:nvPr/>
        </p:nvGrpSpPr>
        <p:grpSpPr>
          <a:xfrm>
            <a:off x="1675476" y="1579416"/>
            <a:ext cx="8839750" cy="2908901"/>
            <a:chOff x="301020" y="1488540"/>
            <a:chExt cx="11719612" cy="3856579"/>
          </a:xfrm>
        </p:grpSpPr>
        <p:pic>
          <p:nvPicPr>
            <p:cNvPr id="8" name="Picture 7">
              <a:extLst>
                <a:ext uri="{FF2B5EF4-FFF2-40B4-BE49-F238E27FC236}">
                  <a16:creationId xmlns:a16="http://schemas.microsoft.com/office/drawing/2014/main" id="{4581457F-FADA-7470-8EDB-6969B2E7BE52}"/>
                </a:ext>
              </a:extLst>
            </p:cNvPr>
            <p:cNvPicPr>
              <a:picLocks noChangeAspect="1"/>
            </p:cNvPicPr>
            <p:nvPr/>
          </p:nvPicPr>
          <p:blipFill rotWithShape="1">
            <a:blip r:embed="rId2"/>
            <a:srcRect b="9191"/>
            <a:stretch/>
          </p:blipFill>
          <p:spPr>
            <a:xfrm>
              <a:off x="301020" y="1488540"/>
              <a:ext cx="11719612" cy="3856579"/>
            </a:xfrm>
            <a:prstGeom prst="rect">
              <a:avLst/>
            </a:prstGeom>
          </p:spPr>
        </p:pic>
        <p:sp>
          <p:nvSpPr>
            <p:cNvPr id="6" name="Rectangle 5">
              <a:extLst>
                <a:ext uri="{FF2B5EF4-FFF2-40B4-BE49-F238E27FC236}">
                  <a16:creationId xmlns:a16="http://schemas.microsoft.com/office/drawing/2014/main" id="{A4DEE0D2-E2F6-4CD8-C34A-B5FF2543BBAD}"/>
                </a:ext>
              </a:extLst>
            </p:cNvPr>
            <p:cNvSpPr/>
            <p:nvPr/>
          </p:nvSpPr>
          <p:spPr>
            <a:xfrm>
              <a:off x="3586883" y="2883614"/>
              <a:ext cx="2744232" cy="2043482"/>
            </a:xfrm>
            <a:prstGeom prst="rect">
              <a:avLst/>
            </a:prstGeom>
            <a:solidFill>
              <a:srgbClr val="92D050">
                <a:alpha val="4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44CF7B-5213-2A77-416C-960419571D35}"/>
                </a:ext>
              </a:extLst>
            </p:cNvPr>
            <p:cNvSpPr/>
            <p:nvPr/>
          </p:nvSpPr>
          <p:spPr>
            <a:xfrm>
              <a:off x="6557165" y="2883614"/>
              <a:ext cx="2699022" cy="2043482"/>
            </a:xfrm>
            <a:prstGeom prst="rect">
              <a:avLst/>
            </a:prstGeom>
            <a:solidFill>
              <a:schemeClr val="tx2">
                <a:lumMod val="20000"/>
                <a:lumOff val="80000"/>
                <a:alpha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6" name="TextBox 15">
            <a:extLst>
              <a:ext uri="{FF2B5EF4-FFF2-40B4-BE49-F238E27FC236}">
                <a16:creationId xmlns:a16="http://schemas.microsoft.com/office/drawing/2014/main" id="{6708F109-58BA-3D90-90D8-0821C88D4717}"/>
              </a:ext>
            </a:extLst>
          </p:cNvPr>
          <p:cNvSpPr txBox="1"/>
          <p:nvPr/>
        </p:nvSpPr>
        <p:spPr>
          <a:xfrm>
            <a:off x="405621" y="5418464"/>
            <a:ext cx="1138361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Calibri" panose="020F0502020204030204"/>
                <a:ea typeface="+mn-ea"/>
                <a:cs typeface="+mn-cs"/>
              </a:rPr>
              <a:t>Enhancements to the Radio Network creates additional capacity at a localised level and mitigates the risk of dense cells, whereas enhancements to the RNI increase the overall capacity at a centralised level and mitigates the risk of total system overload/failure.</a:t>
            </a:r>
          </a:p>
        </p:txBody>
      </p:sp>
      <p:sp>
        <p:nvSpPr>
          <p:cNvPr id="4" name="Rectangle 3">
            <a:extLst>
              <a:ext uri="{FF2B5EF4-FFF2-40B4-BE49-F238E27FC236}">
                <a16:creationId xmlns:a16="http://schemas.microsoft.com/office/drawing/2014/main" id="{42749833-9A2F-3C29-89D3-8AE786081493}"/>
              </a:ext>
            </a:extLst>
          </p:cNvPr>
          <p:cNvSpPr/>
          <p:nvPr/>
        </p:nvSpPr>
        <p:spPr>
          <a:xfrm>
            <a:off x="7591871" y="4649271"/>
            <a:ext cx="1820951" cy="28256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Calibri" panose="020F0502020204030204"/>
                <a:ea typeface="+mn-ea"/>
                <a:cs typeface="+mn-cs"/>
              </a:rPr>
              <a:t>Option 1: Channel Expansion</a:t>
            </a:r>
          </a:p>
        </p:txBody>
      </p:sp>
      <p:sp>
        <p:nvSpPr>
          <p:cNvPr id="5" name="Rectangle 4">
            <a:extLst>
              <a:ext uri="{FF2B5EF4-FFF2-40B4-BE49-F238E27FC236}">
                <a16:creationId xmlns:a16="http://schemas.microsoft.com/office/drawing/2014/main" id="{4043A0FC-EF29-25C4-E244-E89EF9B32590}"/>
              </a:ext>
            </a:extLst>
          </p:cNvPr>
          <p:cNvSpPr/>
          <p:nvPr/>
        </p:nvSpPr>
        <p:spPr>
          <a:xfrm>
            <a:off x="3189935" y="4649272"/>
            <a:ext cx="1820951" cy="28256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Calibri" panose="020F0502020204030204"/>
                <a:ea typeface="+mn-ea"/>
                <a:cs typeface="+mn-cs"/>
              </a:rPr>
              <a:t>Option 11: RNI Uplift</a:t>
            </a:r>
          </a:p>
        </p:txBody>
      </p:sp>
      <p:sp>
        <p:nvSpPr>
          <p:cNvPr id="9" name="Rectangle 8">
            <a:extLst>
              <a:ext uri="{FF2B5EF4-FFF2-40B4-BE49-F238E27FC236}">
                <a16:creationId xmlns:a16="http://schemas.microsoft.com/office/drawing/2014/main" id="{33CBAAF2-0002-EFC0-C20E-79FCDAE66530}"/>
              </a:ext>
            </a:extLst>
          </p:cNvPr>
          <p:cNvSpPr/>
          <p:nvPr/>
        </p:nvSpPr>
        <p:spPr>
          <a:xfrm>
            <a:off x="5390903" y="4649272"/>
            <a:ext cx="1820951" cy="282561"/>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Calibri" panose="020F0502020204030204"/>
                <a:ea typeface="+mn-ea"/>
                <a:cs typeface="+mn-cs"/>
              </a:rPr>
              <a:t>Option 4: 4FSK Modulation</a:t>
            </a:r>
          </a:p>
        </p:txBody>
      </p:sp>
      <p:cxnSp>
        <p:nvCxnSpPr>
          <p:cNvPr id="11" name="Straight Arrow Connector 10">
            <a:extLst>
              <a:ext uri="{FF2B5EF4-FFF2-40B4-BE49-F238E27FC236}">
                <a16:creationId xmlns:a16="http://schemas.microsoft.com/office/drawing/2014/main" id="{7F09DBE8-6C5A-FB95-6BD8-5FACBCE755A8}"/>
              </a:ext>
            </a:extLst>
          </p:cNvPr>
          <p:cNvCxnSpPr>
            <a:stCxn id="6" idx="2"/>
            <a:endCxn id="5" idx="0"/>
          </p:cNvCxnSpPr>
          <p:nvPr/>
        </p:nvCxnSpPr>
        <p:spPr>
          <a:xfrm flipH="1">
            <a:off x="4100411" y="4173015"/>
            <a:ext cx="1088438" cy="476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BB29552-43AC-BCFF-94E4-0EE3DBE34D50}"/>
              </a:ext>
            </a:extLst>
          </p:cNvPr>
          <p:cNvCxnSpPr>
            <a:stCxn id="7" idx="2"/>
            <a:endCxn id="4" idx="0"/>
          </p:cNvCxnSpPr>
          <p:nvPr/>
        </p:nvCxnSpPr>
        <p:spPr>
          <a:xfrm>
            <a:off x="7412194" y="4173015"/>
            <a:ext cx="1090153" cy="4762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121D2FA-2611-EA90-F9DF-C202013C961A}"/>
              </a:ext>
            </a:extLst>
          </p:cNvPr>
          <p:cNvCxnSpPr>
            <a:stCxn id="6" idx="2"/>
            <a:endCxn id="9" idx="0"/>
          </p:cNvCxnSpPr>
          <p:nvPr/>
        </p:nvCxnSpPr>
        <p:spPr>
          <a:xfrm>
            <a:off x="5188849" y="4173015"/>
            <a:ext cx="1112530" cy="476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16CE471-7BB7-FD12-A45E-98BC1AA35D5D}"/>
              </a:ext>
            </a:extLst>
          </p:cNvPr>
          <p:cNvCxnSpPr>
            <a:stCxn id="7" idx="2"/>
            <a:endCxn id="9" idx="0"/>
          </p:cNvCxnSpPr>
          <p:nvPr/>
        </p:nvCxnSpPr>
        <p:spPr>
          <a:xfrm flipH="1">
            <a:off x="6301379" y="4173015"/>
            <a:ext cx="1110815" cy="4762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759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Connector 49">
            <a:extLst>
              <a:ext uri="{FF2B5EF4-FFF2-40B4-BE49-F238E27FC236}">
                <a16:creationId xmlns:a16="http://schemas.microsoft.com/office/drawing/2014/main" id="{D0F9B230-775D-1DC4-880D-003979B08DC0}"/>
              </a:ext>
            </a:extLst>
          </p:cNvPr>
          <p:cNvCxnSpPr>
            <a:cxnSpLocks/>
          </p:cNvCxnSpPr>
          <p:nvPr/>
        </p:nvCxnSpPr>
        <p:spPr>
          <a:xfrm>
            <a:off x="8601388" y="3986894"/>
            <a:ext cx="0" cy="1680093"/>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F384C83-254D-3DDC-AF8E-3D67E14E9BCC}"/>
              </a:ext>
            </a:extLst>
          </p:cNvPr>
          <p:cNvCxnSpPr>
            <a:cxnSpLocks/>
          </p:cNvCxnSpPr>
          <p:nvPr/>
        </p:nvCxnSpPr>
        <p:spPr>
          <a:xfrm>
            <a:off x="3939307" y="3612201"/>
            <a:ext cx="0" cy="164329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313427" y="284426"/>
            <a:ext cx="11370573" cy="720000"/>
          </a:xfrm>
        </p:spPr>
        <p:txBody>
          <a:bodyPr vert="horz" lIns="0" tIns="0" rIns="0" bIns="0" rtlCol="0" anchor="t" anchorCtr="0">
            <a:noAutofit/>
          </a:bodyPr>
          <a:lstStyle/>
          <a:p>
            <a:r>
              <a:rPr lang="en-GB" sz="2400"/>
              <a:t>CSP.N S&amp;O - Development Roadmap – RNI Scale Risk</a:t>
            </a:r>
          </a:p>
        </p:txBody>
      </p:sp>
      <p:cxnSp>
        <p:nvCxnSpPr>
          <p:cNvPr id="5" name="Straight Connector 4">
            <a:extLst>
              <a:ext uri="{FF2B5EF4-FFF2-40B4-BE49-F238E27FC236}">
                <a16:creationId xmlns:a16="http://schemas.microsoft.com/office/drawing/2014/main" id="{CDE21260-B863-C5EC-C2EE-6314A3C7C3E9}"/>
              </a:ext>
            </a:extLst>
          </p:cNvPr>
          <p:cNvCxnSpPr>
            <a:cxnSpLocks/>
          </p:cNvCxnSpPr>
          <p:nvPr/>
        </p:nvCxnSpPr>
        <p:spPr>
          <a:xfrm>
            <a:off x="375838" y="1139723"/>
            <a:ext cx="10825018" cy="16431"/>
          </a:xfrm>
          <a:prstGeom prst="line">
            <a:avLst/>
          </a:prstGeom>
          <a:ln w="34925">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7DE49D5-9DAD-5C0E-7AD7-D6EA5151CB18}"/>
              </a:ext>
            </a:extLst>
          </p:cNvPr>
          <p:cNvSpPr txBox="1"/>
          <p:nvPr/>
        </p:nvSpPr>
        <p:spPr>
          <a:xfrm>
            <a:off x="11200856" y="894544"/>
            <a:ext cx="73930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alibri" panose="020F0502020204030204"/>
                <a:ea typeface="+mn-ea"/>
                <a:cs typeface="+mn-cs"/>
              </a:rPr>
              <a:t>Comms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alibri" panose="020F0502020204030204"/>
                <a:ea typeface="+mn-ea"/>
                <a:cs typeface="+mn-cs"/>
              </a:rPr>
              <a:t> Hubs</a:t>
            </a:r>
          </a:p>
        </p:txBody>
      </p:sp>
      <p:cxnSp>
        <p:nvCxnSpPr>
          <p:cNvPr id="10" name="Straight Connector 9">
            <a:extLst>
              <a:ext uri="{FF2B5EF4-FFF2-40B4-BE49-F238E27FC236}">
                <a16:creationId xmlns:a16="http://schemas.microsoft.com/office/drawing/2014/main" id="{1B10DB96-560F-D7D2-4E0C-ABE61462399B}"/>
              </a:ext>
            </a:extLst>
          </p:cNvPr>
          <p:cNvCxnSpPr/>
          <p:nvPr/>
        </p:nvCxnSpPr>
        <p:spPr>
          <a:xfrm>
            <a:off x="2728752" y="1007110"/>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72666EE-D6DF-C44E-8FFF-D011EB485D22}"/>
              </a:ext>
            </a:extLst>
          </p:cNvPr>
          <p:cNvSpPr txBox="1"/>
          <p:nvPr/>
        </p:nvSpPr>
        <p:spPr>
          <a:xfrm>
            <a:off x="2476920" y="736459"/>
            <a:ext cx="50366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3.2m</a:t>
            </a:r>
          </a:p>
        </p:txBody>
      </p:sp>
      <p:cxnSp>
        <p:nvCxnSpPr>
          <p:cNvPr id="12" name="Straight Connector 11">
            <a:extLst>
              <a:ext uri="{FF2B5EF4-FFF2-40B4-BE49-F238E27FC236}">
                <a16:creationId xmlns:a16="http://schemas.microsoft.com/office/drawing/2014/main" id="{F4ECB218-90D4-E94F-A265-ACD9BCC654A1}"/>
              </a:ext>
            </a:extLst>
          </p:cNvPr>
          <p:cNvCxnSpPr/>
          <p:nvPr/>
        </p:nvCxnSpPr>
        <p:spPr>
          <a:xfrm>
            <a:off x="10988586" y="1010264"/>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556261A-8749-1998-0B01-20E661CB4F96}"/>
              </a:ext>
            </a:extLst>
          </p:cNvPr>
          <p:cNvSpPr txBox="1"/>
          <p:nvPr/>
        </p:nvSpPr>
        <p:spPr>
          <a:xfrm>
            <a:off x="10736754" y="739613"/>
            <a:ext cx="58702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10.5m</a:t>
            </a:r>
          </a:p>
        </p:txBody>
      </p:sp>
      <p:sp>
        <p:nvSpPr>
          <p:cNvPr id="14" name="Rectangle 13">
            <a:extLst>
              <a:ext uri="{FF2B5EF4-FFF2-40B4-BE49-F238E27FC236}">
                <a16:creationId xmlns:a16="http://schemas.microsoft.com/office/drawing/2014/main" id="{1728DDA2-10F3-8CD3-50A8-D4614E9F81A4}"/>
              </a:ext>
            </a:extLst>
          </p:cNvPr>
          <p:cNvSpPr/>
          <p:nvPr/>
        </p:nvSpPr>
        <p:spPr>
          <a:xfrm>
            <a:off x="392067" y="1522122"/>
            <a:ext cx="2353485" cy="534332"/>
          </a:xfrm>
          <a:prstGeom prst="rect">
            <a:avLst/>
          </a:prstGeom>
          <a:solidFill>
            <a:srgbClr val="002060">
              <a:alpha val="4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Increase to 6 RF Channels per TK</a:t>
            </a:r>
          </a:p>
        </p:txBody>
      </p:sp>
      <p:sp>
        <p:nvSpPr>
          <p:cNvPr id="16" name="TextBox 15">
            <a:extLst>
              <a:ext uri="{FF2B5EF4-FFF2-40B4-BE49-F238E27FC236}">
                <a16:creationId xmlns:a16="http://schemas.microsoft.com/office/drawing/2014/main" id="{5654455B-6B51-9142-1423-5CC3A6499636}"/>
              </a:ext>
            </a:extLst>
          </p:cNvPr>
          <p:cNvSpPr txBox="1"/>
          <p:nvPr/>
        </p:nvSpPr>
        <p:spPr>
          <a:xfrm>
            <a:off x="317567" y="1162558"/>
            <a:ext cx="2707922"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alibri" panose="020F0502020204030204"/>
                <a:ea typeface="+mn-ea"/>
                <a:cs typeface="+mn-cs"/>
              </a:rPr>
              <a:t>Radio Network Capacity Increases</a:t>
            </a:r>
          </a:p>
        </p:txBody>
      </p:sp>
      <p:cxnSp>
        <p:nvCxnSpPr>
          <p:cNvPr id="18" name="Straight Connector 17">
            <a:extLst>
              <a:ext uri="{FF2B5EF4-FFF2-40B4-BE49-F238E27FC236}">
                <a16:creationId xmlns:a16="http://schemas.microsoft.com/office/drawing/2014/main" id="{3BFC75A8-28A4-3EBA-FD51-607339BD8D70}"/>
              </a:ext>
            </a:extLst>
          </p:cNvPr>
          <p:cNvCxnSpPr/>
          <p:nvPr/>
        </p:nvCxnSpPr>
        <p:spPr>
          <a:xfrm>
            <a:off x="5832079" y="1001177"/>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81B87B4-F625-C9D3-9895-52BA18A36F78}"/>
              </a:ext>
            </a:extLst>
          </p:cNvPr>
          <p:cNvSpPr txBox="1"/>
          <p:nvPr/>
        </p:nvSpPr>
        <p:spPr>
          <a:xfrm>
            <a:off x="5580247" y="730526"/>
            <a:ext cx="50847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5.8m</a:t>
            </a:r>
          </a:p>
        </p:txBody>
      </p:sp>
      <p:cxnSp>
        <p:nvCxnSpPr>
          <p:cNvPr id="20" name="Straight Connector 19">
            <a:extLst>
              <a:ext uri="{FF2B5EF4-FFF2-40B4-BE49-F238E27FC236}">
                <a16:creationId xmlns:a16="http://schemas.microsoft.com/office/drawing/2014/main" id="{D863197C-FA35-A768-0DCE-0725266D0261}"/>
              </a:ext>
            </a:extLst>
          </p:cNvPr>
          <p:cNvCxnSpPr/>
          <p:nvPr/>
        </p:nvCxnSpPr>
        <p:spPr>
          <a:xfrm>
            <a:off x="1137558" y="983699"/>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19A3DEA-7719-983A-8A53-C44689C58FE0}"/>
              </a:ext>
            </a:extLst>
          </p:cNvPr>
          <p:cNvSpPr txBox="1"/>
          <p:nvPr/>
        </p:nvSpPr>
        <p:spPr>
          <a:xfrm>
            <a:off x="893520" y="570196"/>
            <a:ext cx="527452"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5C2071">
                    <a:lumMod val="60000"/>
                    <a:lumOff val="40000"/>
                  </a:srgbClr>
                </a:solidFill>
                <a:effectLst/>
                <a:uLnTx/>
                <a:uFillTx/>
                <a:latin typeface="Calibri" panose="020F0502020204030204"/>
                <a:ea typeface="+mn-ea"/>
                <a:cs typeface="+mn-cs"/>
              </a:rPr>
              <a:t>NOW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2.3m</a:t>
            </a:r>
          </a:p>
        </p:txBody>
      </p:sp>
      <p:sp>
        <p:nvSpPr>
          <p:cNvPr id="24" name="Rectangle 23">
            <a:extLst>
              <a:ext uri="{FF2B5EF4-FFF2-40B4-BE49-F238E27FC236}">
                <a16:creationId xmlns:a16="http://schemas.microsoft.com/office/drawing/2014/main" id="{2C5A04FC-E943-D08E-ECDA-31A75D5A8DFE}"/>
              </a:ext>
            </a:extLst>
          </p:cNvPr>
          <p:cNvSpPr/>
          <p:nvPr/>
        </p:nvSpPr>
        <p:spPr>
          <a:xfrm>
            <a:off x="5848307" y="2801495"/>
            <a:ext cx="1925964" cy="534332"/>
          </a:xfrm>
          <a:prstGeom prst="rect">
            <a:avLst/>
          </a:prstGeom>
          <a:solidFill>
            <a:srgbClr val="0070C0">
              <a:alpha val="4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sng" strike="noStrike" kern="1200" cap="none" spc="0" normalizeH="0" baseline="0" noProof="0">
                <a:ln>
                  <a:noFill/>
                </a:ln>
                <a:solidFill>
                  <a:srgbClr val="000000"/>
                </a:solidFill>
                <a:effectLst/>
                <a:uLnTx/>
                <a:uFillTx/>
                <a:latin typeface="Calibri" panose="020F0502020204030204"/>
                <a:ea typeface="+mn-ea"/>
                <a:cs typeface="+mn-cs"/>
              </a:rPr>
              <a:t>Option 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Modulation Rate Increase </a:t>
            </a:r>
          </a:p>
        </p:txBody>
      </p:sp>
      <p:cxnSp>
        <p:nvCxnSpPr>
          <p:cNvPr id="25" name="Straight Connector 24">
            <a:extLst>
              <a:ext uri="{FF2B5EF4-FFF2-40B4-BE49-F238E27FC236}">
                <a16:creationId xmlns:a16="http://schemas.microsoft.com/office/drawing/2014/main" id="{6E6E0ED1-C6B6-CD09-EF4B-3DA7DE3C519C}"/>
              </a:ext>
            </a:extLst>
          </p:cNvPr>
          <p:cNvCxnSpPr/>
          <p:nvPr/>
        </p:nvCxnSpPr>
        <p:spPr>
          <a:xfrm>
            <a:off x="8573999" y="992984"/>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020B4D74-075E-3A81-E03E-FB3016D9E586}"/>
              </a:ext>
            </a:extLst>
          </p:cNvPr>
          <p:cNvSpPr txBox="1"/>
          <p:nvPr/>
        </p:nvSpPr>
        <p:spPr>
          <a:xfrm>
            <a:off x="8322167" y="722333"/>
            <a:ext cx="50847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7.5m</a:t>
            </a:r>
          </a:p>
        </p:txBody>
      </p:sp>
      <p:cxnSp>
        <p:nvCxnSpPr>
          <p:cNvPr id="27" name="Straight Connector 26">
            <a:extLst>
              <a:ext uri="{FF2B5EF4-FFF2-40B4-BE49-F238E27FC236}">
                <a16:creationId xmlns:a16="http://schemas.microsoft.com/office/drawing/2014/main" id="{61BDEBF0-55ED-E002-7176-89B50BF8CD8E}"/>
              </a:ext>
            </a:extLst>
          </p:cNvPr>
          <p:cNvCxnSpPr/>
          <p:nvPr/>
        </p:nvCxnSpPr>
        <p:spPr>
          <a:xfrm>
            <a:off x="7758042" y="999451"/>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BB19D4B-98AD-B93E-C76D-1366C5882481}"/>
              </a:ext>
            </a:extLst>
          </p:cNvPr>
          <p:cNvSpPr txBox="1"/>
          <p:nvPr/>
        </p:nvSpPr>
        <p:spPr>
          <a:xfrm>
            <a:off x="7506210" y="728800"/>
            <a:ext cx="50847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6.8m</a:t>
            </a:r>
          </a:p>
        </p:txBody>
      </p:sp>
      <p:cxnSp>
        <p:nvCxnSpPr>
          <p:cNvPr id="31" name="Straight Arrow Connector 30">
            <a:extLst>
              <a:ext uri="{FF2B5EF4-FFF2-40B4-BE49-F238E27FC236}">
                <a16:creationId xmlns:a16="http://schemas.microsoft.com/office/drawing/2014/main" id="{BC055701-0517-7345-7621-6C997FA1A5CB}"/>
              </a:ext>
            </a:extLst>
          </p:cNvPr>
          <p:cNvCxnSpPr>
            <a:cxnSpLocks/>
          </p:cNvCxnSpPr>
          <p:nvPr/>
        </p:nvCxnSpPr>
        <p:spPr>
          <a:xfrm>
            <a:off x="7774271" y="2691154"/>
            <a:ext cx="76611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61224D4-B096-5B45-65AF-E406EFC58308}"/>
              </a:ext>
            </a:extLst>
          </p:cNvPr>
          <p:cNvSpPr txBox="1"/>
          <p:nvPr/>
        </p:nvSpPr>
        <p:spPr>
          <a:xfrm>
            <a:off x="7774271" y="2422154"/>
            <a:ext cx="769763"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Pending IA </a:t>
            </a:r>
          </a:p>
        </p:txBody>
      </p:sp>
      <p:sp>
        <p:nvSpPr>
          <p:cNvPr id="33" name="Arrow: Right 32">
            <a:extLst>
              <a:ext uri="{FF2B5EF4-FFF2-40B4-BE49-F238E27FC236}">
                <a16:creationId xmlns:a16="http://schemas.microsoft.com/office/drawing/2014/main" id="{D9CDA1EA-15DC-BD78-1268-B49AB3301605}"/>
              </a:ext>
            </a:extLst>
          </p:cNvPr>
          <p:cNvSpPr/>
          <p:nvPr/>
        </p:nvSpPr>
        <p:spPr>
          <a:xfrm>
            <a:off x="7774271" y="2824264"/>
            <a:ext cx="720397" cy="484632"/>
          </a:xfrm>
          <a:prstGeom prst="rightArrow">
            <a:avLst/>
          </a:prstGeom>
          <a:solidFill>
            <a:srgbClr val="0070C0">
              <a:alpha val="40000"/>
            </a:srgb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67571E64-B64F-7F06-4591-FA8A007A0A47}"/>
              </a:ext>
            </a:extLst>
          </p:cNvPr>
          <p:cNvSpPr/>
          <p:nvPr/>
        </p:nvSpPr>
        <p:spPr>
          <a:xfrm>
            <a:off x="8494668" y="2799414"/>
            <a:ext cx="45719" cy="534332"/>
          </a:xfrm>
          <a:prstGeom prst="rect">
            <a:avLst/>
          </a:prstGeom>
          <a:solidFill>
            <a:srgbClr val="0070C0">
              <a:alpha val="4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A52E3373-28CF-A312-A74C-CA369F4075EA}"/>
              </a:ext>
            </a:extLst>
          </p:cNvPr>
          <p:cNvSpPr txBox="1"/>
          <p:nvPr/>
        </p:nvSpPr>
        <p:spPr>
          <a:xfrm>
            <a:off x="392067" y="3390916"/>
            <a:ext cx="10107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alibri" panose="020F0502020204030204"/>
                <a:ea typeface="+mn-ea"/>
                <a:cs typeface="+mn-cs"/>
              </a:rPr>
              <a:t>RNI Scaling</a:t>
            </a:r>
          </a:p>
        </p:txBody>
      </p:sp>
      <p:sp>
        <p:nvSpPr>
          <p:cNvPr id="37" name="Rectangle 36">
            <a:extLst>
              <a:ext uri="{FF2B5EF4-FFF2-40B4-BE49-F238E27FC236}">
                <a16:creationId xmlns:a16="http://schemas.microsoft.com/office/drawing/2014/main" id="{97626D62-CA83-C511-386C-9CFD4ABCB62A}"/>
              </a:ext>
            </a:extLst>
          </p:cNvPr>
          <p:cNvSpPr/>
          <p:nvPr/>
        </p:nvSpPr>
        <p:spPr>
          <a:xfrm>
            <a:off x="392067" y="3867652"/>
            <a:ext cx="3501669" cy="457840"/>
          </a:xfrm>
          <a:prstGeom prst="rect">
            <a:avLst/>
          </a:prstGeom>
          <a:solidFill>
            <a:srgbClr val="FFFF00">
              <a:alpha val="4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Operation of existing RNI version (with NMS)</a:t>
            </a:r>
          </a:p>
        </p:txBody>
      </p:sp>
      <p:sp>
        <p:nvSpPr>
          <p:cNvPr id="38" name="Arrow: Right 37">
            <a:extLst>
              <a:ext uri="{FF2B5EF4-FFF2-40B4-BE49-F238E27FC236}">
                <a16:creationId xmlns:a16="http://schemas.microsoft.com/office/drawing/2014/main" id="{EA9E4D04-2DBB-C207-9573-D4B0171CE9D5}"/>
              </a:ext>
            </a:extLst>
          </p:cNvPr>
          <p:cNvSpPr/>
          <p:nvPr/>
        </p:nvSpPr>
        <p:spPr>
          <a:xfrm>
            <a:off x="2395714" y="4150653"/>
            <a:ext cx="1524266" cy="598735"/>
          </a:xfrm>
          <a:prstGeom prst="rightArrow">
            <a:avLst/>
          </a:prstGeom>
          <a:solidFill>
            <a:srgbClr val="FF0000">
              <a:alpha val="40000"/>
            </a:srgb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39" name="Straight Connector 38">
            <a:extLst>
              <a:ext uri="{FF2B5EF4-FFF2-40B4-BE49-F238E27FC236}">
                <a16:creationId xmlns:a16="http://schemas.microsoft.com/office/drawing/2014/main" id="{533E5926-2FA2-DE89-7920-5A8CD316170B}"/>
              </a:ext>
            </a:extLst>
          </p:cNvPr>
          <p:cNvCxnSpPr/>
          <p:nvPr/>
        </p:nvCxnSpPr>
        <p:spPr>
          <a:xfrm>
            <a:off x="3903751" y="1001177"/>
            <a:ext cx="0" cy="138546"/>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E95134F-E2D8-8CED-0076-F5CB647DCFEF}"/>
              </a:ext>
            </a:extLst>
          </p:cNvPr>
          <p:cNvSpPr txBox="1"/>
          <p:nvPr/>
        </p:nvSpPr>
        <p:spPr>
          <a:xfrm>
            <a:off x="3651919" y="730526"/>
            <a:ext cx="508473"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00000"/>
                </a:solidFill>
                <a:effectLst/>
                <a:uLnTx/>
                <a:uFillTx/>
                <a:latin typeface="Calibri" panose="020F0502020204030204"/>
                <a:ea typeface="+mn-ea"/>
                <a:cs typeface="+mn-cs"/>
              </a:rPr>
              <a:t>4.1m</a:t>
            </a:r>
          </a:p>
        </p:txBody>
      </p:sp>
      <p:sp>
        <p:nvSpPr>
          <p:cNvPr id="41" name="TextBox 40">
            <a:extLst>
              <a:ext uri="{FF2B5EF4-FFF2-40B4-BE49-F238E27FC236}">
                <a16:creationId xmlns:a16="http://schemas.microsoft.com/office/drawing/2014/main" id="{782F752F-4E5C-167C-432C-BE9DCFCBAA65}"/>
              </a:ext>
            </a:extLst>
          </p:cNvPr>
          <p:cNvSpPr txBox="1"/>
          <p:nvPr/>
        </p:nvSpPr>
        <p:spPr>
          <a:xfrm>
            <a:off x="2663032" y="4607034"/>
            <a:ext cx="119558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Increasing Risk</a:t>
            </a:r>
          </a:p>
        </p:txBody>
      </p:sp>
      <p:sp>
        <p:nvSpPr>
          <p:cNvPr id="17" name="Rectangle 16">
            <a:extLst>
              <a:ext uri="{FF2B5EF4-FFF2-40B4-BE49-F238E27FC236}">
                <a16:creationId xmlns:a16="http://schemas.microsoft.com/office/drawing/2014/main" id="{D8F8B486-DD72-C45E-F320-FFD04B3ECB94}"/>
              </a:ext>
            </a:extLst>
          </p:cNvPr>
          <p:cNvSpPr/>
          <p:nvPr/>
        </p:nvSpPr>
        <p:spPr>
          <a:xfrm>
            <a:off x="2745552" y="2154988"/>
            <a:ext cx="3102755" cy="534332"/>
          </a:xfrm>
          <a:prstGeom prst="rect">
            <a:avLst/>
          </a:prstGeom>
          <a:solidFill>
            <a:srgbClr val="92D050">
              <a:alpha val="4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sng" strike="noStrike" kern="1200" cap="none" spc="0" normalizeH="0" baseline="0" noProof="0">
                <a:ln>
                  <a:noFill/>
                </a:ln>
                <a:solidFill>
                  <a:srgbClr val="000000"/>
                </a:solidFill>
                <a:effectLst/>
                <a:uLnTx/>
                <a:uFillTx/>
                <a:latin typeface="Calibri" panose="020F0502020204030204"/>
                <a:ea typeface="+mn-ea"/>
                <a:cs typeface="+mn-cs"/>
              </a:rPr>
              <a:t>Option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Increase to 12 Channels per TK</a:t>
            </a:r>
          </a:p>
        </p:txBody>
      </p:sp>
      <p:sp>
        <p:nvSpPr>
          <p:cNvPr id="48" name="TextBox 47">
            <a:extLst>
              <a:ext uri="{FF2B5EF4-FFF2-40B4-BE49-F238E27FC236}">
                <a16:creationId xmlns:a16="http://schemas.microsoft.com/office/drawing/2014/main" id="{015C2FBC-E628-FF3F-2889-359F4698091E}"/>
              </a:ext>
            </a:extLst>
          </p:cNvPr>
          <p:cNvSpPr txBox="1"/>
          <p:nvPr/>
        </p:nvSpPr>
        <p:spPr>
          <a:xfrm>
            <a:off x="3160829" y="5233002"/>
            <a:ext cx="153264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sng" strike="noStrike" kern="1200" cap="none" spc="0" normalizeH="0" baseline="0" noProof="0">
                <a:ln>
                  <a:noFill/>
                </a:ln>
                <a:solidFill>
                  <a:srgbClr val="CA005D"/>
                </a:solidFill>
                <a:effectLst/>
                <a:uLnTx/>
                <a:uFillTx/>
                <a:latin typeface="Calibri" panose="020F0502020204030204"/>
                <a:ea typeface="+mn-ea"/>
                <a:cs typeface="+mn-cs"/>
              </a:rPr>
              <a:t>Current Best Guess Level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a:ln>
                  <a:noFill/>
                </a:ln>
                <a:solidFill>
                  <a:srgbClr val="CA005D"/>
                </a:solidFill>
                <a:effectLst/>
                <a:uLnTx/>
                <a:uFillTx/>
                <a:latin typeface="Calibri" panose="020F0502020204030204"/>
                <a:ea typeface="+mn-ea"/>
                <a:cs typeface="+mn-cs"/>
              </a:rPr>
              <a:t>- Confirmed by RNI Scale Testing IA </a:t>
            </a:r>
          </a:p>
        </p:txBody>
      </p:sp>
      <p:sp>
        <p:nvSpPr>
          <p:cNvPr id="49" name="Rectangle 48">
            <a:extLst>
              <a:ext uri="{FF2B5EF4-FFF2-40B4-BE49-F238E27FC236}">
                <a16:creationId xmlns:a16="http://schemas.microsoft.com/office/drawing/2014/main" id="{F43F6F08-6087-D542-CD27-90527EADC16E}"/>
              </a:ext>
            </a:extLst>
          </p:cNvPr>
          <p:cNvSpPr/>
          <p:nvPr/>
        </p:nvSpPr>
        <p:spPr>
          <a:xfrm>
            <a:off x="3984879" y="4371146"/>
            <a:ext cx="1068065" cy="847583"/>
          </a:xfrm>
          <a:prstGeom prst="rect">
            <a:avLst/>
          </a:prstGeom>
          <a:solidFill>
            <a:srgbClr val="FFFF00">
              <a:alpha val="40000"/>
            </a:srgb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sng" strike="noStrike" kern="1200" cap="none" spc="0" normalizeH="0" baseline="0" noProof="0">
                <a:ln>
                  <a:noFill/>
                </a:ln>
                <a:solidFill>
                  <a:srgbClr val="000000"/>
                </a:solidFill>
                <a:effectLst/>
                <a:uLnTx/>
                <a:uFillTx/>
                <a:latin typeface="Calibri" panose="020F0502020204030204"/>
                <a:ea typeface="+mn-ea"/>
                <a:cs typeface="+mn-cs"/>
              </a:rPr>
              <a:t>Option 11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Phase 0&amp;1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000000"/>
                </a:solidFill>
                <a:effectLst/>
                <a:uLnTx/>
                <a:uFillTx/>
                <a:latin typeface="Calibri" panose="020F0502020204030204"/>
                <a:ea typeface="+mn-ea"/>
                <a:cs typeface="+mn-cs"/>
              </a:rPr>
              <a:t>Wider CSP.N solution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000000"/>
                </a:solidFill>
                <a:effectLst/>
                <a:uLnTx/>
                <a:uFillTx/>
                <a:latin typeface="Calibri" panose="020F0502020204030204"/>
                <a:ea typeface="+mn-ea"/>
                <a:cs typeface="+mn-cs"/>
              </a:rPr>
              <a:t>component Uplift </a:t>
            </a:r>
          </a:p>
        </p:txBody>
      </p:sp>
      <p:cxnSp>
        <p:nvCxnSpPr>
          <p:cNvPr id="52" name="Straight Connector 51">
            <a:extLst>
              <a:ext uri="{FF2B5EF4-FFF2-40B4-BE49-F238E27FC236}">
                <a16:creationId xmlns:a16="http://schemas.microsoft.com/office/drawing/2014/main" id="{B2326EB3-71AB-71A3-039D-CAE6314D8538}"/>
              </a:ext>
            </a:extLst>
          </p:cNvPr>
          <p:cNvCxnSpPr>
            <a:cxnSpLocks/>
          </p:cNvCxnSpPr>
          <p:nvPr/>
        </p:nvCxnSpPr>
        <p:spPr>
          <a:xfrm>
            <a:off x="5860460" y="3986894"/>
            <a:ext cx="0" cy="1188131"/>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45A54D8-3165-AA82-D965-0A9C7C6F7BF9}"/>
              </a:ext>
            </a:extLst>
          </p:cNvPr>
          <p:cNvSpPr txBox="1"/>
          <p:nvPr/>
        </p:nvSpPr>
        <p:spPr>
          <a:xfrm>
            <a:off x="4960656" y="5251130"/>
            <a:ext cx="201850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a:ln>
                  <a:noFill/>
                </a:ln>
                <a:solidFill>
                  <a:srgbClr val="CA005D"/>
                </a:solidFill>
                <a:effectLst/>
                <a:uLnTx/>
                <a:uFillTx/>
                <a:latin typeface="Calibri" panose="020F0502020204030204"/>
                <a:ea typeface="+mn-ea"/>
                <a:cs typeface="+mn-cs"/>
              </a:rPr>
              <a:t>Defines Benefits of ALL Phases 0,1,2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a:ln>
                  <a:noFill/>
                </a:ln>
                <a:solidFill>
                  <a:srgbClr val="CA005D"/>
                </a:solidFill>
                <a:effectLst/>
                <a:uLnTx/>
                <a:uFillTx/>
                <a:latin typeface="Calibri" panose="020F0502020204030204"/>
                <a:ea typeface="+mn-ea"/>
                <a:cs typeface="+mn-cs"/>
              </a:rPr>
              <a:t>Lowest Expected Value </a:t>
            </a:r>
          </a:p>
        </p:txBody>
      </p:sp>
      <p:cxnSp>
        <p:nvCxnSpPr>
          <p:cNvPr id="56" name="Straight Arrow Connector 55">
            <a:extLst>
              <a:ext uri="{FF2B5EF4-FFF2-40B4-BE49-F238E27FC236}">
                <a16:creationId xmlns:a16="http://schemas.microsoft.com/office/drawing/2014/main" id="{64941428-7168-2705-1DF6-A463B942F995}"/>
              </a:ext>
            </a:extLst>
          </p:cNvPr>
          <p:cNvCxnSpPr>
            <a:cxnSpLocks/>
          </p:cNvCxnSpPr>
          <p:nvPr/>
        </p:nvCxnSpPr>
        <p:spPr>
          <a:xfrm>
            <a:off x="2489532" y="3591511"/>
            <a:ext cx="8499054" cy="9045"/>
          </a:xfrm>
          <a:prstGeom prst="straightConnector1">
            <a:avLst/>
          </a:prstGeom>
          <a:ln w="3492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72132CF3-90CC-210F-1D01-F95EF3F12E39}"/>
              </a:ext>
            </a:extLst>
          </p:cNvPr>
          <p:cNvSpPr txBox="1"/>
          <p:nvPr/>
        </p:nvSpPr>
        <p:spPr>
          <a:xfrm>
            <a:off x="2548751" y="3351940"/>
            <a:ext cx="3395481"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a:ln>
                  <a:noFill/>
                </a:ln>
                <a:solidFill>
                  <a:srgbClr val="CA005D"/>
                </a:solidFill>
                <a:effectLst/>
                <a:uLnTx/>
                <a:uFillTx/>
                <a:latin typeface="Calibri" panose="020F0502020204030204"/>
                <a:ea typeface="+mn-ea"/>
                <a:cs typeface="+mn-cs"/>
              </a:rPr>
              <a:t>Level 1 – Existing Limit to be confirmed by RNI Scale Testing IA </a:t>
            </a:r>
          </a:p>
        </p:txBody>
      </p:sp>
      <p:sp>
        <p:nvSpPr>
          <p:cNvPr id="61" name="Rectangle 60">
            <a:extLst>
              <a:ext uri="{FF2B5EF4-FFF2-40B4-BE49-F238E27FC236}">
                <a16:creationId xmlns:a16="http://schemas.microsoft.com/office/drawing/2014/main" id="{58A4D88D-DC1F-BD93-581E-37A04E8EE677}"/>
              </a:ext>
            </a:extLst>
          </p:cNvPr>
          <p:cNvSpPr/>
          <p:nvPr/>
        </p:nvSpPr>
        <p:spPr>
          <a:xfrm>
            <a:off x="8576404" y="1522122"/>
            <a:ext cx="2428411" cy="534332"/>
          </a:xfrm>
          <a:prstGeom prst="rect">
            <a:avLst/>
          </a:prstGeom>
          <a:solidFill>
            <a:schemeClr val="accent4">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1" u="sng" strike="noStrike" kern="1200" cap="none" spc="0" normalizeH="0" baseline="0" noProof="0">
                <a:ln>
                  <a:noFill/>
                </a:ln>
                <a:solidFill>
                  <a:srgbClr val="000000"/>
                </a:solidFill>
                <a:effectLst/>
                <a:uLnTx/>
                <a:uFillTx/>
                <a:latin typeface="Calibri" panose="020F0502020204030204"/>
                <a:ea typeface="+mn-ea"/>
                <a:cs typeface="+mn-cs"/>
              </a:rPr>
              <a:t>TBC</a:t>
            </a: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 - Other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Technical Options</a:t>
            </a:r>
          </a:p>
        </p:txBody>
      </p:sp>
      <p:cxnSp>
        <p:nvCxnSpPr>
          <p:cNvPr id="63" name="Straight Arrow Connector 62">
            <a:extLst>
              <a:ext uri="{FF2B5EF4-FFF2-40B4-BE49-F238E27FC236}">
                <a16:creationId xmlns:a16="http://schemas.microsoft.com/office/drawing/2014/main" id="{0CC1D2F0-2F4D-F838-E3DE-7DBAEE067CB6}"/>
              </a:ext>
            </a:extLst>
          </p:cNvPr>
          <p:cNvCxnSpPr>
            <a:cxnSpLocks/>
          </p:cNvCxnSpPr>
          <p:nvPr/>
        </p:nvCxnSpPr>
        <p:spPr>
          <a:xfrm>
            <a:off x="4012887" y="3876987"/>
            <a:ext cx="6991928" cy="0"/>
          </a:xfrm>
          <a:prstGeom prst="straightConnector1">
            <a:avLst/>
          </a:prstGeom>
          <a:ln w="34925">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36F3B670-2276-E67E-12D4-ECBA02B5E0A3}"/>
              </a:ext>
            </a:extLst>
          </p:cNvPr>
          <p:cNvSpPr txBox="1"/>
          <p:nvPr/>
        </p:nvSpPr>
        <p:spPr>
          <a:xfrm>
            <a:off x="4176621" y="3654875"/>
            <a:ext cx="4190571"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a:ln>
                  <a:noFill/>
                </a:ln>
                <a:solidFill>
                  <a:srgbClr val="CA005D"/>
                </a:solidFill>
                <a:effectLst/>
                <a:uLnTx/>
                <a:uFillTx/>
                <a:latin typeface="Calibri" panose="020F0502020204030204"/>
                <a:ea typeface="+mn-ea"/>
                <a:cs typeface="+mn-cs"/>
              </a:rPr>
              <a:t>Level 2 – Updated Expected Base limit to be confirmed by RNI Scale Testing IA </a:t>
            </a:r>
          </a:p>
        </p:txBody>
      </p:sp>
      <p:sp>
        <p:nvSpPr>
          <p:cNvPr id="69" name="Isosceles Triangle 68">
            <a:extLst>
              <a:ext uri="{FF2B5EF4-FFF2-40B4-BE49-F238E27FC236}">
                <a16:creationId xmlns:a16="http://schemas.microsoft.com/office/drawing/2014/main" id="{360E8FA0-90B5-03C7-3D3A-25DBC299CC02}"/>
              </a:ext>
            </a:extLst>
          </p:cNvPr>
          <p:cNvSpPr/>
          <p:nvPr/>
        </p:nvSpPr>
        <p:spPr>
          <a:xfrm>
            <a:off x="741880" y="4546039"/>
            <a:ext cx="283780" cy="237154"/>
          </a:xfrm>
          <a:prstGeom prst="triangle">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0" name="TextBox 69">
            <a:extLst>
              <a:ext uri="{FF2B5EF4-FFF2-40B4-BE49-F238E27FC236}">
                <a16:creationId xmlns:a16="http://schemas.microsoft.com/office/drawing/2014/main" id="{D2690284-EA75-69E9-87A5-6B551E74E4DD}"/>
              </a:ext>
            </a:extLst>
          </p:cNvPr>
          <p:cNvSpPr txBox="1"/>
          <p:nvPr/>
        </p:nvSpPr>
        <p:spPr>
          <a:xfrm>
            <a:off x="553877" y="4774915"/>
            <a:ext cx="68059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Calibri" panose="020F0502020204030204"/>
                <a:ea typeface="+mn-ea"/>
                <a:cs typeface="+mn-cs"/>
              </a:rPr>
              <a:t>RNI Scale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Calibri" panose="020F0502020204030204"/>
                <a:ea typeface="+mn-ea"/>
                <a:cs typeface="+mn-cs"/>
              </a:rPr>
              <a:t>Testing</a:t>
            </a:r>
          </a:p>
        </p:txBody>
      </p:sp>
      <p:sp>
        <p:nvSpPr>
          <p:cNvPr id="3" name="Rectangle: Rounded Corners 2">
            <a:extLst>
              <a:ext uri="{FF2B5EF4-FFF2-40B4-BE49-F238E27FC236}">
                <a16:creationId xmlns:a16="http://schemas.microsoft.com/office/drawing/2014/main" id="{08D257C2-78BF-3504-86EE-27F79F9D78CA}"/>
              </a:ext>
            </a:extLst>
          </p:cNvPr>
          <p:cNvSpPr/>
          <p:nvPr/>
        </p:nvSpPr>
        <p:spPr>
          <a:xfrm>
            <a:off x="377107" y="5789841"/>
            <a:ext cx="555114"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Calibri" panose="020F0502020204030204"/>
                <a:ea typeface="+mn-ea"/>
                <a:cs typeface="+mn-cs"/>
              </a:rPr>
              <a:t>CB-6.7</a:t>
            </a:r>
          </a:p>
        </p:txBody>
      </p:sp>
      <p:sp>
        <p:nvSpPr>
          <p:cNvPr id="4" name="Rectangle: Rounded Corners 3">
            <a:extLst>
              <a:ext uri="{FF2B5EF4-FFF2-40B4-BE49-F238E27FC236}">
                <a16:creationId xmlns:a16="http://schemas.microsoft.com/office/drawing/2014/main" id="{852BFA15-6100-02BC-9FDE-16F4978E352C}"/>
              </a:ext>
            </a:extLst>
          </p:cNvPr>
          <p:cNvSpPr/>
          <p:nvPr/>
        </p:nvSpPr>
        <p:spPr>
          <a:xfrm>
            <a:off x="3919981" y="5665598"/>
            <a:ext cx="1132964"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NCS  + RNI (CB-7.0)</a:t>
            </a:r>
          </a:p>
        </p:txBody>
      </p:sp>
      <p:sp>
        <p:nvSpPr>
          <p:cNvPr id="22" name="Rectangle: Rounded Corners 21">
            <a:extLst>
              <a:ext uri="{FF2B5EF4-FFF2-40B4-BE49-F238E27FC236}">
                <a16:creationId xmlns:a16="http://schemas.microsoft.com/office/drawing/2014/main" id="{5A9E1DD9-1EDF-4AB1-0DFF-5DA91FB09492}"/>
              </a:ext>
            </a:extLst>
          </p:cNvPr>
          <p:cNvSpPr/>
          <p:nvPr/>
        </p:nvSpPr>
        <p:spPr>
          <a:xfrm>
            <a:off x="1046861" y="5789841"/>
            <a:ext cx="71523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Calibri" panose="020F0502020204030204"/>
                <a:ea typeface="+mn-ea"/>
                <a:cs typeface="+mn-cs"/>
              </a:rPr>
              <a:t>CB-6.7.6</a:t>
            </a:r>
          </a:p>
        </p:txBody>
      </p:sp>
      <p:sp>
        <p:nvSpPr>
          <p:cNvPr id="23" name="TextBox 22">
            <a:extLst>
              <a:ext uri="{FF2B5EF4-FFF2-40B4-BE49-F238E27FC236}">
                <a16:creationId xmlns:a16="http://schemas.microsoft.com/office/drawing/2014/main" id="{E29F2F13-76C1-4F39-2B19-893F87206356}"/>
              </a:ext>
            </a:extLst>
          </p:cNvPr>
          <p:cNvSpPr txBox="1"/>
          <p:nvPr/>
        </p:nvSpPr>
        <p:spPr>
          <a:xfrm>
            <a:off x="991629" y="5617797"/>
            <a:ext cx="85620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1" u="none" strike="noStrike" kern="1200" cap="none" spc="0" normalizeH="0" baseline="0" noProof="0">
                <a:ln>
                  <a:noFill/>
                </a:ln>
                <a:solidFill>
                  <a:srgbClr val="000000"/>
                </a:solidFill>
                <a:effectLst/>
                <a:uLnTx/>
                <a:uFillTx/>
                <a:latin typeface="Calibri" panose="020F0502020204030204"/>
                <a:ea typeface="+mn-ea"/>
                <a:cs typeface="+mn-cs"/>
              </a:rPr>
              <a:t>Patch Release</a:t>
            </a:r>
          </a:p>
        </p:txBody>
      </p:sp>
      <p:sp>
        <p:nvSpPr>
          <p:cNvPr id="29" name="Rectangle: Rounded Corners 28">
            <a:extLst>
              <a:ext uri="{FF2B5EF4-FFF2-40B4-BE49-F238E27FC236}">
                <a16:creationId xmlns:a16="http://schemas.microsoft.com/office/drawing/2014/main" id="{FF49B3F9-45AD-C879-8DFF-59D3B7D96EB6}"/>
              </a:ext>
            </a:extLst>
          </p:cNvPr>
          <p:cNvSpPr/>
          <p:nvPr/>
        </p:nvSpPr>
        <p:spPr>
          <a:xfrm>
            <a:off x="1901620" y="5791389"/>
            <a:ext cx="71523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FF0000"/>
                </a:solidFill>
                <a:effectLst/>
                <a:uLnTx/>
                <a:uFillTx/>
                <a:latin typeface="Calibri" panose="020F0502020204030204"/>
                <a:ea typeface="+mn-ea"/>
                <a:cs typeface="+mn-cs"/>
              </a:rPr>
              <a:t>CB-6.7.7*</a:t>
            </a:r>
          </a:p>
        </p:txBody>
      </p:sp>
      <p:sp>
        <p:nvSpPr>
          <p:cNvPr id="30" name="TextBox 29">
            <a:extLst>
              <a:ext uri="{FF2B5EF4-FFF2-40B4-BE49-F238E27FC236}">
                <a16:creationId xmlns:a16="http://schemas.microsoft.com/office/drawing/2014/main" id="{093DB22D-A707-3CEB-F635-C268BF2DD525}"/>
              </a:ext>
            </a:extLst>
          </p:cNvPr>
          <p:cNvSpPr txBox="1"/>
          <p:nvPr/>
        </p:nvSpPr>
        <p:spPr>
          <a:xfrm>
            <a:off x="1846388" y="5619345"/>
            <a:ext cx="85620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1" u="none" strike="noStrike" kern="1200" cap="none" spc="0" normalizeH="0" baseline="0" noProof="0">
                <a:ln>
                  <a:noFill/>
                </a:ln>
                <a:solidFill>
                  <a:srgbClr val="000000"/>
                </a:solidFill>
                <a:effectLst/>
                <a:uLnTx/>
                <a:uFillTx/>
                <a:latin typeface="Calibri" panose="020F0502020204030204"/>
                <a:ea typeface="+mn-ea"/>
                <a:cs typeface="+mn-cs"/>
              </a:rPr>
              <a:t>Patch Release</a:t>
            </a:r>
          </a:p>
        </p:txBody>
      </p:sp>
      <p:sp>
        <p:nvSpPr>
          <p:cNvPr id="15" name="Oval 14">
            <a:extLst>
              <a:ext uri="{FF2B5EF4-FFF2-40B4-BE49-F238E27FC236}">
                <a16:creationId xmlns:a16="http://schemas.microsoft.com/office/drawing/2014/main" id="{9565EF12-1229-F1BF-4286-B45789A94192}"/>
              </a:ext>
            </a:extLst>
          </p:cNvPr>
          <p:cNvSpPr/>
          <p:nvPr/>
        </p:nvSpPr>
        <p:spPr>
          <a:xfrm>
            <a:off x="5319269" y="2740544"/>
            <a:ext cx="959716" cy="246221"/>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FFFFFF"/>
                </a:solidFill>
                <a:effectLst/>
                <a:uLnTx/>
                <a:uFillTx/>
                <a:latin typeface="Calibri" panose="020F0502020204030204"/>
                <a:ea typeface="+mn-ea"/>
                <a:cs typeface="+mn-cs"/>
              </a:rPr>
              <a:t>CR-4939</a:t>
            </a:r>
          </a:p>
        </p:txBody>
      </p:sp>
      <p:sp>
        <p:nvSpPr>
          <p:cNvPr id="35" name="Oval 34">
            <a:extLst>
              <a:ext uri="{FF2B5EF4-FFF2-40B4-BE49-F238E27FC236}">
                <a16:creationId xmlns:a16="http://schemas.microsoft.com/office/drawing/2014/main" id="{3DDE7CE9-FBB0-9645-B8EF-A4AAB7A3C26C}"/>
              </a:ext>
            </a:extLst>
          </p:cNvPr>
          <p:cNvSpPr/>
          <p:nvPr/>
        </p:nvSpPr>
        <p:spPr>
          <a:xfrm>
            <a:off x="1376671" y="3438761"/>
            <a:ext cx="959716" cy="246221"/>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FFFFFF"/>
                </a:solidFill>
                <a:effectLst/>
                <a:uLnTx/>
                <a:uFillTx/>
                <a:latin typeface="Calibri" panose="020F0502020204030204"/>
                <a:ea typeface="+mn-ea"/>
                <a:cs typeface="+mn-cs"/>
              </a:rPr>
              <a:t>PR-7619</a:t>
            </a:r>
          </a:p>
        </p:txBody>
      </p:sp>
      <p:sp>
        <p:nvSpPr>
          <p:cNvPr id="42" name="Oval 41">
            <a:extLst>
              <a:ext uri="{FF2B5EF4-FFF2-40B4-BE49-F238E27FC236}">
                <a16:creationId xmlns:a16="http://schemas.microsoft.com/office/drawing/2014/main" id="{A7367602-D93D-A83E-1645-0EFD30EC3CE0}"/>
              </a:ext>
            </a:extLst>
          </p:cNvPr>
          <p:cNvSpPr/>
          <p:nvPr/>
        </p:nvSpPr>
        <p:spPr>
          <a:xfrm>
            <a:off x="2171085" y="2098434"/>
            <a:ext cx="959716" cy="246221"/>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FFFFFF"/>
                </a:solidFill>
                <a:effectLst/>
                <a:uLnTx/>
                <a:uFillTx/>
                <a:latin typeface="Calibri" panose="020F0502020204030204"/>
                <a:ea typeface="+mn-ea"/>
                <a:cs typeface="+mn-cs"/>
              </a:rPr>
              <a:t>CR-4866</a:t>
            </a:r>
          </a:p>
        </p:txBody>
      </p:sp>
      <p:sp>
        <p:nvSpPr>
          <p:cNvPr id="44" name="Oval 43">
            <a:extLst>
              <a:ext uri="{FF2B5EF4-FFF2-40B4-BE49-F238E27FC236}">
                <a16:creationId xmlns:a16="http://schemas.microsoft.com/office/drawing/2014/main" id="{B3C0BA57-7063-B3E7-C9D2-424678A67436}"/>
              </a:ext>
            </a:extLst>
          </p:cNvPr>
          <p:cNvSpPr/>
          <p:nvPr/>
        </p:nvSpPr>
        <p:spPr>
          <a:xfrm>
            <a:off x="4085649" y="4142752"/>
            <a:ext cx="959716" cy="246221"/>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FFFFFF"/>
                </a:solidFill>
                <a:effectLst/>
                <a:uLnTx/>
                <a:uFillTx/>
                <a:latin typeface="Calibri" panose="020F0502020204030204"/>
                <a:ea typeface="+mn-ea"/>
                <a:cs typeface="+mn-cs"/>
              </a:rPr>
              <a:t>CR-4895</a:t>
            </a:r>
          </a:p>
        </p:txBody>
      </p:sp>
      <p:sp>
        <p:nvSpPr>
          <p:cNvPr id="45" name="TextBox 44">
            <a:extLst>
              <a:ext uri="{FF2B5EF4-FFF2-40B4-BE49-F238E27FC236}">
                <a16:creationId xmlns:a16="http://schemas.microsoft.com/office/drawing/2014/main" id="{2C2B5C15-4848-6DEF-74D0-DF66838DDCFB}"/>
              </a:ext>
            </a:extLst>
          </p:cNvPr>
          <p:cNvSpPr txBox="1"/>
          <p:nvPr/>
        </p:nvSpPr>
        <p:spPr>
          <a:xfrm>
            <a:off x="9071418" y="2225233"/>
            <a:ext cx="2955778" cy="1169551"/>
          </a:xfrm>
          <a:prstGeom prst="rect">
            <a:avLst/>
          </a:prstGeom>
          <a:noFill/>
          <a:ln w="19050">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sng" strike="noStrike" kern="1200" cap="none" spc="0" normalizeH="0" baseline="0" noProof="0">
                <a:ln>
                  <a:noFill/>
                </a:ln>
                <a:solidFill>
                  <a:srgbClr val="000000"/>
                </a:solidFill>
                <a:effectLst/>
                <a:uLnTx/>
                <a:uFillTx/>
                <a:latin typeface="Calibri" panose="020F0502020204030204"/>
                <a:ea typeface="+mn-ea"/>
                <a:cs typeface="+mn-cs"/>
              </a:rPr>
              <a:t>Working Assumptions / Dependencies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srgbClr val="000000"/>
                </a:solidFill>
                <a:effectLst/>
                <a:uLnTx/>
                <a:uFillTx/>
                <a:latin typeface="Calibri" panose="020F0502020204030204"/>
                <a:ea typeface="+mn-ea"/>
                <a:cs typeface="+mn-cs"/>
              </a:rPr>
              <a:t>Implementing Option 4 - 4FSK solution requires,</a:t>
            </a:r>
          </a:p>
          <a:p>
            <a:pPr marL="342900" marR="0" lvl="0" indent="-342900" algn="l" defTabSz="914400" rtl="0" eaLnBrk="1" fontAlgn="auto" latinLnBrk="0" hangingPunct="1">
              <a:lnSpc>
                <a:spcPct val="100000"/>
              </a:lnSpc>
              <a:spcBef>
                <a:spcPts val="0"/>
              </a:spcBef>
              <a:spcAft>
                <a:spcPts val="0"/>
              </a:spcAft>
              <a:buClrTx/>
              <a:buSzTx/>
              <a:buFont typeface="+mj-lt"/>
              <a:buAutoNum type="alphaLcParenR"/>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New RNI version implemented via CB.7.0</a:t>
            </a:r>
          </a:p>
          <a:p>
            <a:pPr marL="342900" marR="0" lvl="0" indent="-342900" algn="l" defTabSz="914400" rtl="0" eaLnBrk="1" fontAlgn="auto" latinLnBrk="0" hangingPunct="1">
              <a:lnSpc>
                <a:spcPct val="100000"/>
              </a:lnSpc>
              <a:spcBef>
                <a:spcPts val="0"/>
              </a:spcBef>
              <a:spcAft>
                <a:spcPts val="0"/>
              </a:spcAft>
              <a:buClrTx/>
              <a:buSzTx/>
              <a:buFont typeface="+mj-lt"/>
              <a:buAutoNum type="alphaLcParenR"/>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New RNI version also needs new NCS version implemented to replace NMS</a:t>
            </a:r>
          </a:p>
          <a:p>
            <a:pPr marL="342900" marR="0" lvl="0" indent="-342900" algn="l" defTabSz="914400" rtl="0" eaLnBrk="1" fontAlgn="auto" latinLnBrk="0" hangingPunct="1">
              <a:lnSpc>
                <a:spcPct val="100000"/>
              </a:lnSpc>
              <a:spcBef>
                <a:spcPts val="0"/>
              </a:spcBef>
              <a:spcAft>
                <a:spcPts val="0"/>
              </a:spcAft>
              <a:buClrTx/>
              <a:buSzTx/>
              <a:buFont typeface="+mj-lt"/>
              <a:buAutoNum type="alphaLcParenR"/>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Updated Firmware on Comms Hus to support 4FSK</a:t>
            </a:r>
          </a:p>
        </p:txBody>
      </p:sp>
      <p:sp>
        <p:nvSpPr>
          <p:cNvPr id="46" name="TextBox 45">
            <a:extLst>
              <a:ext uri="{FF2B5EF4-FFF2-40B4-BE49-F238E27FC236}">
                <a16:creationId xmlns:a16="http://schemas.microsoft.com/office/drawing/2014/main" id="{C35AE388-6A0C-4917-5D86-08FD62619698}"/>
              </a:ext>
            </a:extLst>
          </p:cNvPr>
          <p:cNvSpPr txBox="1"/>
          <p:nvPr/>
        </p:nvSpPr>
        <p:spPr>
          <a:xfrm>
            <a:off x="1314600" y="4491754"/>
            <a:ext cx="1007535" cy="861774"/>
          </a:xfrm>
          <a:prstGeom prst="rect">
            <a:avLst/>
          </a:prstGeom>
          <a:noFill/>
          <a:ln w="19050">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sng" strike="noStrike" kern="1200" cap="none" spc="0" normalizeH="0" baseline="0" noProof="0">
                <a:ln>
                  <a:noFill/>
                </a:ln>
                <a:solidFill>
                  <a:srgbClr val="000000"/>
                </a:solidFill>
                <a:effectLst/>
                <a:uLnTx/>
                <a:uFillTx/>
                <a:latin typeface="Calibri" panose="020F0502020204030204"/>
                <a:ea typeface="+mn-ea"/>
                <a:cs typeface="+mn-cs"/>
              </a:rPr>
              <a:t>Key Question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What is the current TPS limitation on RNI?</a:t>
            </a:r>
          </a:p>
        </p:txBody>
      </p:sp>
      <p:cxnSp>
        <p:nvCxnSpPr>
          <p:cNvPr id="47" name="Straight Connector 46">
            <a:extLst>
              <a:ext uri="{FF2B5EF4-FFF2-40B4-BE49-F238E27FC236}">
                <a16:creationId xmlns:a16="http://schemas.microsoft.com/office/drawing/2014/main" id="{E4CC1B89-7D77-57E1-8F93-7EA41466B5B9}"/>
              </a:ext>
            </a:extLst>
          </p:cNvPr>
          <p:cNvCxnSpPr>
            <a:cxnSpLocks/>
          </p:cNvCxnSpPr>
          <p:nvPr/>
        </p:nvCxnSpPr>
        <p:spPr>
          <a:xfrm>
            <a:off x="2744981" y="4928920"/>
            <a:ext cx="0" cy="618426"/>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Arrow: Right 50">
            <a:extLst>
              <a:ext uri="{FF2B5EF4-FFF2-40B4-BE49-F238E27FC236}">
                <a16:creationId xmlns:a16="http://schemas.microsoft.com/office/drawing/2014/main" id="{FB536463-C070-BFA5-87B7-A72A22BEF7B1}"/>
              </a:ext>
            </a:extLst>
          </p:cNvPr>
          <p:cNvSpPr/>
          <p:nvPr/>
        </p:nvSpPr>
        <p:spPr>
          <a:xfrm>
            <a:off x="8626373" y="4985388"/>
            <a:ext cx="2420249" cy="634823"/>
          </a:xfrm>
          <a:prstGeom prst="rightArrow">
            <a:avLst/>
          </a:prstGeom>
          <a:solidFill>
            <a:srgbClr val="FFFF00">
              <a:alpha val="40000"/>
            </a:srgb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1" u="sng" strike="noStrike" kern="1200" cap="none" spc="0" normalizeH="0" baseline="0" noProof="0">
                <a:ln>
                  <a:noFill/>
                </a:ln>
                <a:solidFill>
                  <a:srgbClr val="000000"/>
                </a:solidFill>
                <a:effectLst/>
                <a:uLnTx/>
                <a:uFillTx/>
                <a:latin typeface="Calibri" panose="020F0502020204030204"/>
                <a:ea typeface="+mn-ea"/>
                <a:cs typeface="+mn-cs"/>
              </a:rPr>
              <a:t>TBC</a:t>
            </a: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 –Further RNI S&amp;0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Undefined ROM</a:t>
            </a:r>
          </a:p>
        </p:txBody>
      </p:sp>
      <p:sp>
        <p:nvSpPr>
          <p:cNvPr id="53" name="Arrow: Right 52">
            <a:extLst>
              <a:ext uri="{FF2B5EF4-FFF2-40B4-BE49-F238E27FC236}">
                <a16:creationId xmlns:a16="http://schemas.microsoft.com/office/drawing/2014/main" id="{86462395-E14B-4FD5-926F-3F7627A5B645}"/>
              </a:ext>
            </a:extLst>
          </p:cNvPr>
          <p:cNvSpPr/>
          <p:nvPr/>
        </p:nvSpPr>
        <p:spPr>
          <a:xfrm>
            <a:off x="5098515" y="4258912"/>
            <a:ext cx="742213" cy="897393"/>
          </a:xfrm>
          <a:prstGeom prst="rightArrow">
            <a:avLst>
              <a:gd name="adj1" fmla="val 50000"/>
              <a:gd name="adj2" fmla="val 51298"/>
            </a:avLst>
          </a:prstGeom>
          <a:solidFill>
            <a:srgbClr val="FFFF00">
              <a:alpha val="40000"/>
            </a:srgb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179388"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        Phase 2                    </a:t>
            </a:r>
          </a:p>
        </p:txBody>
      </p:sp>
      <p:sp>
        <p:nvSpPr>
          <p:cNvPr id="85" name="Rectangle: Rounded Corners 84">
            <a:extLst>
              <a:ext uri="{FF2B5EF4-FFF2-40B4-BE49-F238E27FC236}">
                <a16:creationId xmlns:a16="http://schemas.microsoft.com/office/drawing/2014/main" id="{1681A476-0147-0F0F-926F-20074DE6D4F4}"/>
              </a:ext>
            </a:extLst>
          </p:cNvPr>
          <p:cNvSpPr/>
          <p:nvPr/>
        </p:nvSpPr>
        <p:spPr>
          <a:xfrm>
            <a:off x="5098515" y="5665513"/>
            <a:ext cx="555114"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86" name="Rectangle: Rounded Corners 85">
            <a:extLst>
              <a:ext uri="{FF2B5EF4-FFF2-40B4-BE49-F238E27FC236}">
                <a16:creationId xmlns:a16="http://schemas.microsoft.com/office/drawing/2014/main" id="{C93618D8-0791-CD6C-D94D-27AAF83C58EF}"/>
              </a:ext>
            </a:extLst>
          </p:cNvPr>
          <p:cNvSpPr/>
          <p:nvPr/>
        </p:nvSpPr>
        <p:spPr>
          <a:xfrm>
            <a:off x="5222024" y="5873239"/>
            <a:ext cx="555114"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93" name="Rectangle: Rounded Corners 92">
            <a:extLst>
              <a:ext uri="{FF2B5EF4-FFF2-40B4-BE49-F238E27FC236}">
                <a16:creationId xmlns:a16="http://schemas.microsoft.com/office/drawing/2014/main" id="{9E92ABB7-189A-7CEF-ADB3-393D4FB3A758}"/>
              </a:ext>
            </a:extLst>
          </p:cNvPr>
          <p:cNvSpPr/>
          <p:nvPr/>
        </p:nvSpPr>
        <p:spPr>
          <a:xfrm>
            <a:off x="6120061" y="5657245"/>
            <a:ext cx="78659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94" name="Rectangle: Rounded Corners 93">
            <a:extLst>
              <a:ext uri="{FF2B5EF4-FFF2-40B4-BE49-F238E27FC236}">
                <a16:creationId xmlns:a16="http://schemas.microsoft.com/office/drawing/2014/main" id="{9780EA8C-0687-B2A2-DDA1-4A5AC1175275}"/>
              </a:ext>
            </a:extLst>
          </p:cNvPr>
          <p:cNvSpPr/>
          <p:nvPr/>
        </p:nvSpPr>
        <p:spPr>
          <a:xfrm>
            <a:off x="5372245" y="6075174"/>
            <a:ext cx="555114"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97" name="Rectangle: Rounded Corners 96">
            <a:extLst>
              <a:ext uri="{FF2B5EF4-FFF2-40B4-BE49-F238E27FC236}">
                <a16:creationId xmlns:a16="http://schemas.microsoft.com/office/drawing/2014/main" id="{479D2360-882E-D363-9025-F2401FF7290D}"/>
              </a:ext>
            </a:extLst>
          </p:cNvPr>
          <p:cNvSpPr/>
          <p:nvPr/>
        </p:nvSpPr>
        <p:spPr>
          <a:xfrm>
            <a:off x="6586493" y="5844264"/>
            <a:ext cx="78659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98" name="Rectangle: Rounded Corners 97">
            <a:extLst>
              <a:ext uri="{FF2B5EF4-FFF2-40B4-BE49-F238E27FC236}">
                <a16:creationId xmlns:a16="http://schemas.microsoft.com/office/drawing/2014/main" id="{EBF55475-6CF8-6F44-C14A-8F259B37F231}"/>
              </a:ext>
            </a:extLst>
          </p:cNvPr>
          <p:cNvSpPr/>
          <p:nvPr/>
        </p:nvSpPr>
        <p:spPr>
          <a:xfrm>
            <a:off x="6987680" y="6035074"/>
            <a:ext cx="78659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99" name="Rectangle: Rounded Corners 98">
            <a:extLst>
              <a:ext uri="{FF2B5EF4-FFF2-40B4-BE49-F238E27FC236}">
                <a16:creationId xmlns:a16="http://schemas.microsoft.com/office/drawing/2014/main" id="{B773D256-C085-B00D-B319-9F95F24CB93C}"/>
              </a:ext>
            </a:extLst>
          </p:cNvPr>
          <p:cNvSpPr/>
          <p:nvPr/>
        </p:nvSpPr>
        <p:spPr>
          <a:xfrm>
            <a:off x="8682416" y="5671545"/>
            <a:ext cx="78659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100" name="Rectangle: Rounded Corners 99">
            <a:extLst>
              <a:ext uri="{FF2B5EF4-FFF2-40B4-BE49-F238E27FC236}">
                <a16:creationId xmlns:a16="http://schemas.microsoft.com/office/drawing/2014/main" id="{8F9DDEB8-7711-E82B-A1A8-919DA7584B66}"/>
              </a:ext>
            </a:extLst>
          </p:cNvPr>
          <p:cNvSpPr/>
          <p:nvPr/>
        </p:nvSpPr>
        <p:spPr>
          <a:xfrm>
            <a:off x="9148848" y="5858564"/>
            <a:ext cx="78659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101" name="Rectangle: Rounded Corners 100">
            <a:extLst>
              <a:ext uri="{FF2B5EF4-FFF2-40B4-BE49-F238E27FC236}">
                <a16:creationId xmlns:a16="http://schemas.microsoft.com/office/drawing/2014/main" id="{00885214-5609-71F8-0245-4AB7B287FF83}"/>
              </a:ext>
            </a:extLst>
          </p:cNvPr>
          <p:cNvSpPr/>
          <p:nvPr/>
        </p:nvSpPr>
        <p:spPr>
          <a:xfrm>
            <a:off x="9550035" y="6049374"/>
            <a:ext cx="786591" cy="230910"/>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a:ln>
                  <a:noFill/>
                </a:ln>
                <a:solidFill>
                  <a:srgbClr val="000000"/>
                </a:solidFill>
                <a:effectLst/>
                <a:uLnTx/>
                <a:uFillTx/>
                <a:latin typeface="Calibri" panose="020F0502020204030204"/>
                <a:ea typeface="+mn-ea"/>
                <a:cs typeface="+mn-cs"/>
              </a:rPr>
              <a:t>CB-7.n</a:t>
            </a:r>
          </a:p>
        </p:txBody>
      </p:sp>
      <p:sp>
        <p:nvSpPr>
          <p:cNvPr id="102" name="TextBox 101">
            <a:extLst>
              <a:ext uri="{FF2B5EF4-FFF2-40B4-BE49-F238E27FC236}">
                <a16:creationId xmlns:a16="http://schemas.microsoft.com/office/drawing/2014/main" id="{53189110-200F-5FBC-D906-911A65AE06F8}"/>
              </a:ext>
            </a:extLst>
          </p:cNvPr>
          <p:cNvSpPr txBox="1"/>
          <p:nvPr/>
        </p:nvSpPr>
        <p:spPr>
          <a:xfrm>
            <a:off x="7774272" y="6169265"/>
            <a:ext cx="1526746"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a:ln>
                  <a:noFill/>
                </a:ln>
                <a:solidFill>
                  <a:srgbClr val="FFFFFF"/>
                </a:solidFill>
                <a:effectLst/>
                <a:uLnTx/>
                <a:uFillTx/>
                <a:latin typeface="Calibri" panose="020F0502020204030204"/>
                <a:ea typeface="+mn-ea"/>
                <a:cs typeface="+mn-cs"/>
              </a:rPr>
              <a:t>Additional S&amp;O RNI development sprints </a:t>
            </a:r>
          </a:p>
        </p:txBody>
      </p:sp>
      <p:cxnSp>
        <p:nvCxnSpPr>
          <p:cNvPr id="103" name="Straight Arrow Connector 102">
            <a:extLst>
              <a:ext uri="{FF2B5EF4-FFF2-40B4-BE49-F238E27FC236}">
                <a16:creationId xmlns:a16="http://schemas.microsoft.com/office/drawing/2014/main" id="{2B42F169-770F-C942-0428-E9E59226E222}"/>
              </a:ext>
            </a:extLst>
          </p:cNvPr>
          <p:cNvCxnSpPr>
            <a:cxnSpLocks/>
            <a:endCxn id="102" idx="1"/>
          </p:cNvCxnSpPr>
          <p:nvPr/>
        </p:nvCxnSpPr>
        <p:spPr>
          <a:xfrm>
            <a:off x="5098515" y="6384709"/>
            <a:ext cx="2675757" cy="0"/>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C67767CB-89A3-4677-55E6-92EB4DA21633}"/>
              </a:ext>
            </a:extLst>
          </p:cNvPr>
          <p:cNvCxnSpPr>
            <a:cxnSpLocks/>
            <a:endCxn id="102" idx="3"/>
          </p:cNvCxnSpPr>
          <p:nvPr/>
        </p:nvCxnSpPr>
        <p:spPr>
          <a:xfrm flipH="1">
            <a:off x="9301018" y="6384709"/>
            <a:ext cx="1687568" cy="0"/>
          </a:xfrm>
          <a:prstGeom prst="straightConnector1">
            <a:avLst/>
          </a:prstGeom>
          <a:ln w="38100">
            <a:solidFill>
              <a:schemeClr val="bg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3" name="Arrow: Right 132">
            <a:extLst>
              <a:ext uri="{FF2B5EF4-FFF2-40B4-BE49-F238E27FC236}">
                <a16:creationId xmlns:a16="http://schemas.microsoft.com/office/drawing/2014/main" id="{D886FE81-BD82-EFF1-1DE5-A40DA9DC0D20}"/>
              </a:ext>
            </a:extLst>
          </p:cNvPr>
          <p:cNvSpPr/>
          <p:nvPr/>
        </p:nvSpPr>
        <p:spPr>
          <a:xfrm>
            <a:off x="5900647" y="4707608"/>
            <a:ext cx="2675757" cy="520512"/>
          </a:xfrm>
          <a:prstGeom prst="rightArrow">
            <a:avLst>
              <a:gd name="adj1" fmla="val 50000"/>
              <a:gd name="adj2" fmla="val 50054"/>
            </a:avLst>
          </a:prstGeom>
          <a:solidFill>
            <a:srgbClr val="FFFF00">
              <a:alpha val="40000"/>
            </a:srgb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b" anchorCtr="1"/>
          <a:lstStyle/>
          <a:p>
            <a:pPr marL="0" marR="0" lvl="0" indent="0" algn="ctr" defTabSz="179388"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0000"/>
                </a:solidFill>
                <a:effectLst/>
                <a:uLnTx/>
                <a:uFillTx/>
                <a:latin typeface="Calibri" panose="020F0502020204030204"/>
                <a:ea typeface="+mn-ea"/>
                <a:cs typeface="+mn-cs"/>
              </a:rPr>
              <a:t>IA (above) Includes any further RNI S&amp;0</a:t>
            </a:r>
          </a:p>
        </p:txBody>
      </p:sp>
      <p:sp>
        <p:nvSpPr>
          <p:cNvPr id="137" name="Oval 136">
            <a:extLst>
              <a:ext uri="{FF2B5EF4-FFF2-40B4-BE49-F238E27FC236}">
                <a16:creationId xmlns:a16="http://schemas.microsoft.com/office/drawing/2014/main" id="{30BD860C-FD06-8FB7-0122-230CB6A417D5}"/>
              </a:ext>
            </a:extLst>
          </p:cNvPr>
          <p:cNvSpPr/>
          <p:nvPr/>
        </p:nvSpPr>
        <p:spPr>
          <a:xfrm>
            <a:off x="6682556" y="4626277"/>
            <a:ext cx="959716" cy="246221"/>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FFFFFF"/>
                </a:solidFill>
                <a:effectLst/>
                <a:uLnTx/>
                <a:uFillTx/>
                <a:latin typeface="Calibri" panose="020F0502020204030204"/>
                <a:ea typeface="+mn-ea"/>
                <a:cs typeface="+mn-cs"/>
              </a:rPr>
              <a:t>CR-4939</a:t>
            </a:r>
          </a:p>
        </p:txBody>
      </p:sp>
      <p:cxnSp>
        <p:nvCxnSpPr>
          <p:cNvPr id="141" name="Straight Arrow Connector 140">
            <a:extLst>
              <a:ext uri="{FF2B5EF4-FFF2-40B4-BE49-F238E27FC236}">
                <a16:creationId xmlns:a16="http://schemas.microsoft.com/office/drawing/2014/main" id="{AEB2B99E-55C0-9EBA-3CA6-86862E03FC37}"/>
              </a:ext>
            </a:extLst>
          </p:cNvPr>
          <p:cNvCxnSpPr>
            <a:cxnSpLocks/>
            <a:stCxn id="15" idx="4"/>
            <a:endCxn id="137" idx="2"/>
          </p:cNvCxnSpPr>
          <p:nvPr/>
        </p:nvCxnSpPr>
        <p:spPr>
          <a:xfrm>
            <a:off x="5799127" y="2986765"/>
            <a:ext cx="883429" cy="1762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40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6B95F08-8912-6FD9-E280-31ED6D48D430}"/>
              </a:ext>
            </a:extLst>
          </p:cNvPr>
          <p:cNvSpPr/>
          <p:nvPr/>
        </p:nvSpPr>
        <p:spPr>
          <a:xfrm>
            <a:off x="5431925" y="27237"/>
            <a:ext cx="1326853" cy="202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222C7767-1A43-ADBF-5CEF-FE8344387963}"/>
              </a:ext>
            </a:extLst>
          </p:cNvPr>
          <p:cNvSpPr/>
          <p:nvPr/>
        </p:nvSpPr>
        <p:spPr>
          <a:xfrm>
            <a:off x="405621" y="331041"/>
            <a:ext cx="11382188" cy="8401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Calibri" panose="020F0502020204030204"/>
                <a:ea typeface="+mn-ea"/>
                <a:cs typeface="+mn-cs"/>
              </a:rPr>
              <a:t>CSP.N Scaling &amp; Optimisation Solution Options: </a:t>
            </a:r>
            <a:r>
              <a:rPr kumimoji="0" lang="en-GB" sz="1600" b="0" i="0" u="none" strike="noStrike" kern="1200" cap="none" spc="0" normalizeH="0" baseline="0" noProof="0">
                <a:ln>
                  <a:noFill/>
                </a:ln>
                <a:solidFill>
                  <a:srgbClr val="000000"/>
                </a:solidFill>
                <a:effectLst/>
                <a:uLnTx/>
                <a:uFillTx/>
                <a:latin typeface="Calibri" panose="020F0502020204030204"/>
                <a:ea typeface="+mn-ea"/>
                <a:cs typeface="+mn-cs"/>
              </a:rPr>
              <a:t>Arqiva proposed a number of solution options as an output from Phase 1 with a Preliminary Assessment being created for each option. All options were reviewed and were then either progressed to Impact Assessment as a Phase 2 deliverable or put in a bucket of solutions for future consideration if required.</a:t>
            </a:r>
          </a:p>
        </p:txBody>
      </p:sp>
      <p:graphicFrame>
        <p:nvGraphicFramePr>
          <p:cNvPr id="4" name="Table 5">
            <a:extLst>
              <a:ext uri="{FF2B5EF4-FFF2-40B4-BE49-F238E27FC236}">
                <a16:creationId xmlns:a16="http://schemas.microsoft.com/office/drawing/2014/main" id="{E9D64966-68D0-2430-EA9F-BD66CFA0C301}"/>
              </a:ext>
            </a:extLst>
          </p:cNvPr>
          <p:cNvGraphicFramePr>
            <a:graphicFrameLocks noGrp="1"/>
          </p:cNvGraphicFramePr>
          <p:nvPr>
            <p:extLst>
              <p:ext uri="{D42A27DB-BD31-4B8C-83A1-F6EECF244321}">
                <p14:modId xmlns:p14="http://schemas.microsoft.com/office/powerpoint/2010/main" val="3181800949"/>
              </p:ext>
            </p:extLst>
          </p:nvPr>
        </p:nvGraphicFramePr>
        <p:xfrm>
          <a:off x="412647" y="1344567"/>
          <a:ext cx="11382187" cy="4752067"/>
        </p:xfrm>
        <a:graphic>
          <a:graphicData uri="http://schemas.openxmlformats.org/drawingml/2006/table">
            <a:tbl>
              <a:tblPr firstRow="1" bandRow="1">
                <a:tableStyleId>{5940675A-B579-460E-94D1-54222C63F5DA}</a:tableStyleId>
              </a:tblPr>
              <a:tblGrid>
                <a:gridCol w="578476">
                  <a:extLst>
                    <a:ext uri="{9D8B030D-6E8A-4147-A177-3AD203B41FA5}">
                      <a16:colId xmlns:a16="http://schemas.microsoft.com/office/drawing/2014/main" val="1599035782"/>
                    </a:ext>
                  </a:extLst>
                </a:gridCol>
                <a:gridCol w="5173846">
                  <a:extLst>
                    <a:ext uri="{9D8B030D-6E8A-4147-A177-3AD203B41FA5}">
                      <a16:colId xmlns:a16="http://schemas.microsoft.com/office/drawing/2014/main" val="3004482374"/>
                    </a:ext>
                  </a:extLst>
                </a:gridCol>
                <a:gridCol w="5629865">
                  <a:extLst>
                    <a:ext uri="{9D8B030D-6E8A-4147-A177-3AD203B41FA5}">
                      <a16:colId xmlns:a16="http://schemas.microsoft.com/office/drawing/2014/main" val="1024400708"/>
                    </a:ext>
                  </a:extLst>
                </a:gridCol>
              </a:tblGrid>
              <a:tr h="541771">
                <a:tc>
                  <a:txBody>
                    <a:bodyPr/>
                    <a:lstStyle/>
                    <a:p>
                      <a:pPr algn="ctr"/>
                      <a:r>
                        <a:rPr lang="en-GB" sz="1000" b="1">
                          <a:solidFill>
                            <a:schemeClr val="bg1"/>
                          </a:solidFill>
                        </a:rPr>
                        <a:t>Option</a:t>
                      </a:r>
                    </a:p>
                  </a:txBody>
                  <a:tcPr marL="36000" marR="36000" marT="36000" marB="36000" anchor="ctr">
                    <a:solidFill>
                      <a:srgbClr val="002060"/>
                    </a:solidFill>
                  </a:tcPr>
                </a:tc>
                <a:tc>
                  <a:txBody>
                    <a:bodyPr/>
                    <a:lstStyle/>
                    <a:p>
                      <a:pPr algn="l"/>
                      <a:r>
                        <a:rPr lang="en-GB" sz="1000" b="1">
                          <a:solidFill>
                            <a:schemeClr val="bg1"/>
                          </a:solidFill>
                        </a:rPr>
                        <a:t>Description</a:t>
                      </a:r>
                    </a:p>
                  </a:txBody>
                  <a:tcPr marL="36000" marR="36000" marT="36000" marB="36000" anchor="ctr">
                    <a:solidFill>
                      <a:srgbClr val="002060"/>
                    </a:solidFill>
                  </a:tcPr>
                </a:tc>
                <a:tc>
                  <a:txBody>
                    <a:bodyPr/>
                    <a:lstStyle/>
                    <a:p>
                      <a:pPr algn="l"/>
                      <a:r>
                        <a:rPr lang="en-GB" sz="1000" b="1">
                          <a:solidFill>
                            <a:schemeClr val="bg1"/>
                          </a:solidFill>
                        </a:rPr>
                        <a:t>Action (and status)</a:t>
                      </a:r>
                    </a:p>
                  </a:txBody>
                  <a:tcPr marL="36000" marR="36000" marT="36000" marB="36000" anchor="ctr">
                    <a:solidFill>
                      <a:srgbClr val="002060"/>
                    </a:solidFill>
                  </a:tcPr>
                </a:tc>
                <a:extLst>
                  <a:ext uri="{0D108BD9-81ED-4DB2-BD59-A6C34878D82A}">
                    <a16:rowId xmlns:a16="http://schemas.microsoft.com/office/drawing/2014/main" val="547560135"/>
                  </a:ext>
                </a:extLst>
              </a:tr>
              <a:tr h="322647">
                <a:tc>
                  <a:txBody>
                    <a:bodyPr/>
                    <a:lstStyle/>
                    <a:p>
                      <a:pPr algn="ctr"/>
                      <a:r>
                        <a:rPr lang="en-GB" sz="1200"/>
                        <a:t>1</a:t>
                      </a:r>
                    </a:p>
                  </a:txBody>
                  <a:tcPr marL="36000" marR="36000" marT="36000" marB="36000" anchor="ctr"/>
                </a:tc>
                <a:tc>
                  <a:txBody>
                    <a:bodyPr/>
                    <a:lstStyle/>
                    <a:p>
                      <a:pPr algn="l"/>
                      <a:r>
                        <a:rPr lang="en-GB" sz="1200"/>
                        <a:t>Increase RF Channels: New Channel Plan (Bulk Messaging Channels to 12 per TK)</a:t>
                      </a:r>
                    </a:p>
                  </a:txBody>
                  <a:tcPr marL="36000" marR="36000" marT="36000" marB="36000" anchor="ctr"/>
                </a:tc>
                <a:tc>
                  <a:txBody>
                    <a:bodyPr/>
                    <a:lstStyle/>
                    <a:p>
                      <a:pPr algn="l"/>
                      <a:r>
                        <a:rPr lang="en-GB" sz="1100" b="1" u="none">
                          <a:solidFill>
                            <a:srgbClr val="008E40"/>
                          </a:solidFill>
                        </a:rPr>
                        <a:t>Contracted for Delivery</a:t>
                      </a:r>
                      <a:r>
                        <a:rPr lang="en-GB" sz="1100" b="0" u="none">
                          <a:solidFill>
                            <a:srgbClr val="008E40"/>
                          </a:solidFill>
                        </a:rPr>
                        <a:t>: FIA Completed (CR4866). Development underway. Release September.</a:t>
                      </a:r>
                    </a:p>
                  </a:txBody>
                  <a:tcPr marL="36000" marR="36000" marT="36000" marB="36000" anchor="ctr">
                    <a:noFill/>
                  </a:tcPr>
                </a:tc>
                <a:extLst>
                  <a:ext uri="{0D108BD9-81ED-4DB2-BD59-A6C34878D82A}">
                    <a16:rowId xmlns:a16="http://schemas.microsoft.com/office/drawing/2014/main" val="1468589913"/>
                  </a:ext>
                </a:extLst>
              </a:tr>
              <a:tr h="322647">
                <a:tc>
                  <a:txBody>
                    <a:bodyPr/>
                    <a:lstStyle/>
                    <a:p>
                      <a:pPr algn="ctr"/>
                      <a:r>
                        <a:rPr lang="en-GB" sz="1200"/>
                        <a:t>2</a:t>
                      </a:r>
                    </a:p>
                  </a:txBody>
                  <a:tcPr marL="36000" marR="36000" marT="36000" marB="36000" anchor="ctr"/>
                </a:tc>
                <a:tc>
                  <a:txBody>
                    <a:bodyPr/>
                    <a:lstStyle/>
                    <a:p>
                      <a:pPr algn="l"/>
                      <a:r>
                        <a:rPr lang="en-GB" sz="1200"/>
                        <a:t>Increase Message Queue depth per TK Channel </a:t>
                      </a:r>
                    </a:p>
                  </a:txBody>
                  <a:tcPr marL="36000" marR="36000" marT="36000" marB="36000" anchor="ctr"/>
                </a:tc>
                <a:tc>
                  <a:txBody>
                    <a:bodyPr/>
                    <a:lstStyle/>
                    <a:p>
                      <a:pPr algn="l"/>
                      <a:r>
                        <a:rPr lang="en-GB" sz="1100" b="1" u="none">
                          <a:solidFill>
                            <a:schemeClr val="tx1"/>
                          </a:solidFill>
                        </a:rPr>
                        <a:t>Parked: </a:t>
                      </a:r>
                      <a:r>
                        <a:rPr lang="en-GB" sz="1100" u="none">
                          <a:solidFill>
                            <a:schemeClr val="tx1"/>
                          </a:solidFill>
                        </a:rPr>
                        <a:t>No current activity. Option 7 achieves the same outcome but is a better solution.</a:t>
                      </a:r>
                    </a:p>
                  </a:txBody>
                  <a:tcPr marL="36000" marR="36000" marT="36000" marB="36000" anchor="ctr">
                    <a:noFill/>
                  </a:tcPr>
                </a:tc>
                <a:extLst>
                  <a:ext uri="{0D108BD9-81ED-4DB2-BD59-A6C34878D82A}">
                    <a16:rowId xmlns:a16="http://schemas.microsoft.com/office/drawing/2014/main" val="2622815522"/>
                  </a:ext>
                </a:extLst>
              </a:tr>
              <a:tr h="322647">
                <a:tc>
                  <a:txBody>
                    <a:bodyPr/>
                    <a:lstStyle/>
                    <a:p>
                      <a:pPr algn="ctr"/>
                      <a:r>
                        <a:rPr lang="en-GB" sz="1200"/>
                        <a:t>3</a:t>
                      </a:r>
                    </a:p>
                  </a:txBody>
                  <a:tcPr marL="36000" marR="36000" marT="36000" marB="36000" anchor="ctr"/>
                </a:tc>
                <a:tc>
                  <a:txBody>
                    <a:bodyPr/>
                    <a:lstStyle/>
                    <a:p>
                      <a:pPr algn="l"/>
                      <a:r>
                        <a:rPr lang="en-GB" sz="1200"/>
                        <a:t>Message Compression</a:t>
                      </a:r>
                    </a:p>
                  </a:txBody>
                  <a:tcPr marL="36000" marR="36000" marT="36000" marB="36000" anchor="ctr"/>
                </a:tc>
                <a:tc>
                  <a:txBody>
                    <a:bodyPr/>
                    <a:lstStyle/>
                    <a:p>
                      <a:pPr algn="l"/>
                      <a:r>
                        <a:rPr lang="en-GB" sz="1100" b="1" u="none">
                          <a:solidFill>
                            <a:schemeClr val="tx1"/>
                          </a:solidFill>
                        </a:rPr>
                        <a:t>Parked: </a:t>
                      </a:r>
                      <a:r>
                        <a:rPr lang="en-GB" sz="1100" u="none">
                          <a:solidFill>
                            <a:schemeClr val="tx1"/>
                          </a:solidFill>
                        </a:rPr>
                        <a:t>No current activity. Complex and solution not favoured.</a:t>
                      </a:r>
                    </a:p>
                  </a:txBody>
                  <a:tcPr marL="36000" marR="36000" marT="36000" marB="36000" anchor="ctr">
                    <a:noFill/>
                  </a:tcPr>
                </a:tc>
                <a:extLst>
                  <a:ext uri="{0D108BD9-81ED-4DB2-BD59-A6C34878D82A}">
                    <a16:rowId xmlns:a16="http://schemas.microsoft.com/office/drawing/2014/main" val="1280237113"/>
                  </a:ext>
                </a:extLst>
              </a:tr>
              <a:tr h="322647">
                <a:tc>
                  <a:txBody>
                    <a:bodyPr/>
                    <a:lstStyle/>
                    <a:p>
                      <a:pPr algn="ctr"/>
                      <a:r>
                        <a:rPr lang="en-GB" sz="1200"/>
                        <a:t>4</a:t>
                      </a:r>
                    </a:p>
                  </a:txBody>
                  <a:tcPr marL="36000" marR="36000" marT="36000" marB="36000" anchor="ctr"/>
                </a:tc>
                <a:tc>
                  <a:txBody>
                    <a:bodyPr/>
                    <a:lstStyle/>
                    <a:p>
                      <a:pPr algn="l"/>
                      <a:r>
                        <a:rPr lang="en-GB" sz="1200"/>
                        <a:t>Modulation Rate Increases to 4FSK </a:t>
                      </a:r>
                    </a:p>
                  </a:txBody>
                  <a:tcPr marL="36000" marR="36000" marT="36000" marB="36000"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u="none" kern="1200">
                          <a:solidFill>
                            <a:srgbClr val="008E40"/>
                          </a:solidFill>
                          <a:latin typeface="+mn-lt"/>
                          <a:ea typeface="+mn-ea"/>
                          <a:cs typeface="+mn-cs"/>
                        </a:rPr>
                        <a:t>Progressing: F</a:t>
                      </a:r>
                      <a:r>
                        <a:rPr lang="en-GB" sz="1100" u="none">
                          <a:solidFill>
                            <a:srgbClr val="008E40"/>
                          </a:solidFill>
                        </a:rPr>
                        <a:t>IA in </a:t>
                      </a:r>
                      <a:r>
                        <a:rPr lang="en-GB" sz="1100" b="0" u="none">
                          <a:solidFill>
                            <a:srgbClr val="008E40"/>
                          </a:solidFill>
                        </a:rPr>
                        <a:t>progress (CR4939)</a:t>
                      </a:r>
                      <a:r>
                        <a:rPr lang="en-GB" sz="1100" u="none">
                          <a:solidFill>
                            <a:srgbClr val="008E40"/>
                          </a:solidFill>
                        </a:rPr>
                        <a:t>. FIA on hold as has dependency on RNI FIA. Now due 30 Nov.</a:t>
                      </a:r>
                    </a:p>
                  </a:txBody>
                  <a:tcPr marL="36000" marR="36000" marT="36000" marB="36000" anchor="ctr">
                    <a:noFill/>
                  </a:tcPr>
                </a:tc>
                <a:extLst>
                  <a:ext uri="{0D108BD9-81ED-4DB2-BD59-A6C34878D82A}">
                    <a16:rowId xmlns:a16="http://schemas.microsoft.com/office/drawing/2014/main" val="2321223047"/>
                  </a:ext>
                </a:extLst>
              </a:tr>
              <a:tr h="322647">
                <a:tc>
                  <a:txBody>
                    <a:bodyPr/>
                    <a:lstStyle/>
                    <a:p>
                      <a:pPr algn="ctr"/>
                      <a:r>
                        <a:rPr lang="en-GB" sz="1200"/>
                        <a:t>5</a:t>
                      </a:r>
                    </a:p>
                  </a:txBody>
                  <a:tcPr marL="36000" marR="36000" marT="36000" marB="36000" anchor="ctr"/>
                </a:tc>
                <a:tc>
                  <a:txBody>
                    <a:bodyPr/>
                    <a:lstStyle/>
                    <a:p>
                      <a:pPr algn="l"/>
                      <a:r>
                        <a:rPr lang="en-GB" sz="1200"/>
                        <a:t>Timeslot / Packet Size Redesign</a:t>
                      </a:r>
                    </a:p>
                  </a:txBody>
                  <a:tcPr marL="36000" marR="36000" marT="36000" marB="36000" anchor="ctr"/>
                </a:tc>
                <a:tc>
                  <a:txBody>
                    <a:bodyPr/>
                    <a:lstStyle/>
                    <a:p>
                      <a:pPr algn="l"/>
                      <a:r>
                        <a:rPr lang="en-GB" sz="1100" b="1" u="none">
                          <a:solidFill>
                            <a:schemeClr val="tx1"/>
                          </a:solidFill>
                        </a:rPr>
                        <a:t>Parked:</a:t>
                      </a:r>
                      <a:r>
                        <a:rPr lang="en-GB" sz="1100" u="none">
                          <a:solidFill>
                            <a:schemeClr val="tx1"/>
                          </a:solidFill>
                        </a:rPr>
                        <a:t> No current activity. No cost provided. Arqiva and SENSUS not recommending.</a:t>
                      </a:r>
                    </a:p>
                  </a:txBody>
                  <a:tcPr marL="36000" marR="36000" marT="36000" marB="36000" anchor="ctr">
                    <a:noFill/>
                  </a:tcPr>
                </a:tc>
                <a:extLst>
                  <a:ext uri="{0D108BD9-81ED-4DB2-BD59-A6C34878D82A}">
                    <a16:rowId xmlns:a16="http://schemas.microsoft.com/office/drawing/2014/main" val="455861213"/>
                  </a:ext>
                </a:extLst>
              </a:tr>
              <a:tr h="322647">
                <a:tc>
                  <a:txBody>
                    <a:bodyPr/>
                    <a:lstStyle/>
                    <a:p>
                      <a:pPr algn="ctr"/>
                      <a:r>
                        <a:rPr lang="en-GB" sz="1200"/>
                        <a:t>6</a:t>
                      </a:r>
                    </a:p>
                  </a:txBody>
                  <a:tcPr marL="36000" marR="36000" marT="36000" marB="36000" anchor="ctr"/>
                </a:tc>
                <a:tc>
                  <a:txBody>
                    <a:bodyPr/>
                    <a:lstStyle/>
                    <a:p>
                      <a:pPr algn="l"/>
                      <a:r>
                        <a:rPr lang="en-GB" sz="1200"/>
                        <a:t>Network Optimisation Activities</a:t>
                      </a:r>
                    </a:p>
                  </a:txBody>
                  <a:tcPr marL="36000" marR="36000" marT="36000" marB="36000" anchor="ctr"/>
                </a:tc>
                <a:tc>
                  <a:txBody>
                    <a:bodyPr/>
                    <a:lstStyle/>
                    <a:p>
                      <a:pPr algn="l"/>
                      <a:r>
                        <a:rPr lang="en-GB" sz="1100" b="1" u="none">
                          <a:solidFill>
                            <a:schemeClr val="tx1"/>
                          </a:solidFill>
                        </a:rPr>
                        <a:t>Parked but for later consideration :</a:t>
                      </a:r>
                      <a:r>
                        <a:rPr lang="en-GB" sz="1100" u="none">
                          <a:solidFill>
                            <a:schemeClr val="tx1"/>
                          </a:solidFill>
                        </a:rPr>
                        <a:t> No current activity. Needs breakdown by Arqiva. Revisit once priority actions complete.</a:t>
                      </a:r>
                    </a:p>
                  </a:txBody>
                  <a:tcPr marL="36000" marR="36000" marT="36000" marB="36000" anchor="ctr">
                    <a:noFill/>
                  </a:tcPr>
                </a:tc>
                <a:extLst>
                  <a:ext uri="{0D108BD9-81ED-4DB2-BD59-A6C34878D82A}">
                    <a16:rowId xmlns:a16="http://schemas.microsoft.com/office/drawing/2014/main" val="1106951890"/>
                  </a:ext>
                </a:extLst>
              </a:tr>
              <a:tr h="322647">
                <a:tc>
                  <a:txBody>
                    <a:bodyPr/>
                    <a:lstStyle/>
                    <a:p>
                      <a:pPr algn="ctr"/>
                      <a:r>
                        <a:rPr lang="en-GB" sz="1200"/>
                        <a:t>7</a:t>
                      </a:r>
                    </a:p>
                  </a:txBody>
                  <a:tcPr marL="36000" marR="36000" marT="36000" marB="36000" anchor="ctr"/>
                </a:tc>
                <a:tc>
                  <a:txBody>
                    <a:bodyPr/>
                    <a:lstStyle/>
                    <a:p>
                      <a:pPr algn="l"/>
                      <a:r>
                        <a:rPr lang="en-GB" sz="1200"/>
                        <a:t>Increased levels of Arqiva Scheduling </a:t>
                      </a:r>
                    </a:p>
                  </a:txBody>
                  <a:tcPr marL="36000" marR="36000" marT="36000" marB="36000" anchor="ctr"/>
                </a:tc>
                <a:tc>
                  <a:txBody>
                    <a:bodyPr/>
                    <a:lstStyle/>
                    <a:p>
                      <a:pPr algn="l"/>
                      <a:r>
                        <a:rPr lang="en-GB" sz="1100" b="1" u="none" kern="1200">
                          <a:solidFill>
                            <a:schemeClr val="tx1"/>
                          </a:solidFill>
                          <a:latin typeface="+mn-lt"/>
                          <a:ea typeface="+mn-ea"/>
                          <a:cs typeface="+mn-cs"/>
                        </a:rPr>
                        <a:t>Consider: </a:t>
                      </a:r>
                      <a:r>
                        <a:rPr lang="en-GB" sz="1100" u="none">
                          <a:solidFill>
                            <a:schemeClr val="tx1"/>
                          </a:solidFill>
                        </a:rPr>
                        <a:t>Outcome dependant on SRW conversation</a:t>
                      </a:r>
                    </a:p>
                  </a:txBody>
                  <a:tcPr marL="36000" marR="36000" marT="36000" marB="36000" anchor="ctr">
                    <a:noFill/>
                  </a:tcPr>
                </a:tc>
                <a:extLst>
                  <a:ext uri="{0D108BD9-81ED-4DB2-BD59-A6C34878D82A}">
                    <a16:rowId xmlns:a16="http://schemas.microsoft.com/office/drawing/2014/main" val="1297184831"/>
                  </a:ext>
                </a:extLst>
              </a:tr>
              <a:tr h="322647">
                <a:tc>
                  <a:txBody>
                    <a:bodyPr/>
                    <a:lstStyle/>
                    <a:p>
                      <a:pPr algn="ctr"/>
                      <a:r>
                        <a:rPr lang="en-GB" sz="1200"/>
                        <a:t>8</a:t>
                      </a:r>
                    </a:p>
                  </a:txBody>
                  <a:tcPr marL="36000" marR="36000" marT="36000" marB="36000" anchor="ctr"/>
                </a:tc>
                <a:tc>
                  <a:txBody>
                    <a:bodyPr/>
                    <a:lstStyle/>
                    <a:p>
                      <a:pPr algn="l"/>
                      <a:r>
                        <a:rPr lang="en-GB" sz="1200"/>
                        <a:t>Deploying additional RF Spectrum</a:t>
                      </a:r>
                    </a:p>
                  </a:txBody>
                  <a:tcPr marL="36000" marR="36000" marT="36000" marB="36000" anchor="ctr"/>
                </a:tc>
                <a:tc>
                  <a:txBody>
                    <a:bodyPr/>
                    <a:lstStyle/>
                    <a:p>
                      <a:pPr algn="l"/>
                      <a:r>
                        <a:rPr lang="en-GB" sz="1100" b="1" u="none">
                          <a:solidFill>
                            <a:schemeClr val="tx1"/>
                          </a:solidFill>
                        </a:rPr>
                        <a:t>Parked: </a:t>
                      </a:r>
                      <a:r>
                        <a:rPr lang="en-GB" sz="1100" u="none">
                          <a:solidFill>
                            <a:schemeClr val="tx1"/>
                          </a:solidFill>
                        </a:rPr>
                        <a:t>ROM is for acquisition of spectrum only. Costly and needs Options 1 and 11 before IA possible.</a:t>
                      </a:r>
                    </a:p>
                  </a:txBody>
                  <a:tcPr marL="36000" marR="36000" marT="36000" marB="36000" anchor="ctr">
                    <a:noFill/>
                  </a:tcPr>
                </a:tc>
                <a:extLst>
                  <a:ext uri="{0D108BD9-81ED-4DB2-BD59-A6C34878D82A}">
                    <a16:rowId xmlns:a16="http://schemas.microsoft.com/office/drawing/2014/main" val="1040034966"/>
                  </a:ext>
                </a:extLst>
              </a:tr>
              <a:tr h="322647">
                <a:tc>
                  <a:txBody>
                    <a:bodyPr/>
                    <a:lstStyle/>
                    <a:p>
                      <a:pPr algn="ctr"/>
                      <a:r>
                        <a:rPr lang="en-GB" sz="1200"/>
                        <a:t>9</a:t>
                      </a:r>
                    </a:p>
                  </a:txBody>
                  <a:tcPr marL="36000" marR="36000" marT="36000" marB="36000" anchor="ctr"/>
                </a:tc>
                <a:tc>
                  <a:txBody>
                    <a:bodyPr/>
                    <a:lstStyle/>
                    <a:p>
                      <a:pPr algn="l"/>
                      <a:r>
                        <a:rPr lang="en-GB" sz="1200"/>
                        <a:t>Other CSPN solution Improvements</a:t>
                      </a:r>
                    </a:p>
                  </a:txBody>
                  <a:tcPr marL="36000" marR="36000" marT="36000" marB="36000"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u="none">
                          <a:solidFill>
                            <a:schemeClr val="tx1"/>
                          </a:solidFill>
                        </a:rPr>
                        <a:t>Parked but for later consideration : </a:t>
                      </a:r>
                      <a:r>
                        <a:rPr lang="en-GB" sz="1100" u="none">
                          <a:solidFill>
                            <a:schemeClr val="tx1"/>
                          </a:solidFill>
                        </a:rPr>
                        <a:t>No current activity. Needs breakdown by Arqiva. Revisit once priority actions complete.</a:t>
                      </a:r>
                    </a:p>
                  </a:txBody>
                  <a:tcPr marL="36000" marR="36000" marT="36000" marB="36000" anchor="ctr">
                    <a:noFill/>
                  </a:tcPr>
                </a:tc>
                <a:extLst>
                  <a:ext uri="{0D108BD9-81ED-4DB2-BD59-A6C34878D82A}">
                    <a16:rowId xmlns:a16="http://schemas.microsoft.com/office/drawing/2014/main" val="2732287831"/>
                  </a:ext>
                </a:extLst>
              </a:tr>
              <a:tr h="322647">
                <a:tc>
                  <a:txBody>
                    <a:bodyPr/>
                    <a:lstStyle/>
                    <a:p>
                      <a:pPr algn="ctr"/>
                      <a:r>
                        <a:rPr lang="en-GB" sz="1200"/>
                        <a:t>10</a:t>
                      </a:r>
                    </a:p>
                  </a:txBody>
                  <a:tcPr marL="36000" marR="36000" marT="36000" marB="36000" anchor="ctr"/>
                </a:tc>
                <a:tc>
                  <a:txBody>
                    <a:bodyPr/>
                    <a:lstStyle/>
                    <a:p>
                      <a:pPr algn="l"/>
                      <a:r>
                        <a:rPr lang="en-GB" sz="1200"/>
                        <a:t>Scaling Bundled Response</a:t>
                      </a:r>
                    </a:p>
                  </a:txBody>
                  <a:tcPr marL="36000" marR="36000" marT="36000" marB="36000" anchor="ctr"/>
                </a:tc>
                <a:tc>
                  <a:txBody>
                    <a:bodyPr/>
                    <a:lstStyle/>
                    <a:p>
                      <a:pPr algn="l"/>
                      <a:r>
                        <a:rPr lang="en-GB" sz="1100" b="1" u="none">
                          <a:solidFill>
                            <a:schemeClr val="tx1"/>
                          </a:solidFill>
                        </a:rPr>
                        <a:t>Parked: </a:t>
                      </a:r>
                      <a:r>
                        <a:rPr lang="en-GB" sz="1100" u="none">
                          <a:solidFill>
                            <a:schemeClr val="tx1"/>
                          </a:solidFill>
                        </a:rPr>
                        <a:t>No current activity.</a:t>
                      </a:r>
                    </a:p>
                  </a:txBody>
                  <a:tcPr marL="36000" marR="36000" marT="36000" marB="36000" anchor="ctr">
                    <a:noFill/>
                  </a:tcPr>
                </a:tc>
                <a:extLst>
                  <a:ext uri="{0D108BD9-81ED-4DB2-BD59-A6C34878D82A}">
                    <a16:rowId xmlns:a16="http://schemas.microsoft.com/office/drawing/2014/main" val="2850528663"/>
                  </a:ext>
                </a:extLst>
              </a:tr>
              <a:tr h="322647">
                <a:tc>
                  <a:txBody>
                    <a:bodyPr/>
                    <a:lstStyle/>
                    <a:p>
                      <a:pPr algn="ctr"/>
                      <a:r>
                        <a:rPr lang="en-GB" sz="1200"/>
                        <a:t>11</a:t>
                      </a:r>
                    </a:p>
                  </a:txBody>
                  <a:tcPr marL="36000" marR="36000" marT="36000" marB="36000" anchor="ctr"/>
                </a:tc>
                <a:tc>
                  <a:txBody>
                    <a:bodyPr/>
                    <a:lstStyle/>
                    <a:p>
                      <a:pPr algn="l"/>
                      <a:r>
                        <a:rPr lang="en-GB" sz="1200"/>
                        <a:t>E2E CSP.N Solution capacity to support RAN increases (option 1)</a:t>
                      </a:r>
                    </a:p>
                  </a:txBody>
                  <a:tcPr marL="36000" marR="36000" marT="36000" marB="36000"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u="none" kern="1200">
                          <a:solidFill>
                            <a:srgbClr val="008E40"/>
                          </a:solidFill>
                          <a:latin typeface="+mn-lt"/>
                          <a:ea typeface="+mn-ea"/>
                          <a:cs typeface="+mn-cs"/>
                        </a:rPr>
                        <a:t>Progressing:</a:t>
                      </a:r>
                      <a:r>
                        <a:rPr lang="en-GB" sz="1100" b="0" u="none" kern="1200">
                          <a:solidFill>
                            <a:srgbClr val="008E40"/>
                          </a:solidFill>
                          <a:latin typeface="+mn-lt"/>
                          <a:ea typeface="+mn-ea"/>
                          <a:cs typeface="+mn-cs"/>
                        </a:rPr>
                        <a:t> F</a:t>
                      </a:r>
                      <a:r>
                        <a:rPr lang="en-GB" sz="1100" b="0" u="none">
                          <a:solidFill>
                            <a:srgbClr val="008E40"/>
                          </a:solidFill>
                        </a:rPr>
                        <a:t>IA </a:t>
                      </a:r>
                      <a:r>
                        <a:rPr lang="en-GB" sz="1100" u="none">
                          <a:solidFill>
                            <a:srgbClr val="008E40"/>
                          </a:solidFill>
                        </a:rPr>
                        <a:t>in </a:t>
                      </a:r>
                      <a:r>
                        <a:rPr lang="en-GB" sz="1100" b="0" u="none">
                          <a:solidFill>
                            <a:srgbClr val="008E40"/>
                          </a:solidFill>
                        </a:rPr>
                        <a:t>progress (CR4895). Due September.</a:t>
                      </a:r>
                    </a:p>
                  </a:txBody>
                  <a:tcPr marL="36000" marR="36000" marT="36000" marB="36000" anchor="ctr">
                    <a:noFill/>
                  </a:tcPr>
                </a:tc>
                <a:extLst>
                  <a:ext uri="{0D108BD9-81ED-4DB2-BD59-A6C34878D82A}">
                    <a16:rowId xmlns:a16="http://schemas.microsoft.com/office/drawing/2014/main" val="307719086"/>
                  </a:ext>
                </a:extLst>
              </a:tr>
              <a:tr h="322647">
                <a:tc>
                  <a:txBody>
                    <a:bodyPr/>
                    <a:lstStyle/>
                    <a:p>
                      <a:pPr algn="ctr"/>
                      <a:r>
                        <a:rPr lang="en-GB" sz="1200" b="0"/>
                        <a:t>N/A</a:t>
                      </a:r>
                    </a:p>
                  </a:txBody>
                  <a:tcPr marL="36000" marR="36000" marT="36000" marB="36000" anchor="ctr"/>
                </a:tc>
                <a:tc>
                  <a:txBody>
                    <a:bodyPr/>
                    <a:lstStyle/>
                    <a:p>
                      <a:pPr algn="l"/>
                      <a:r>
                        <a:rPr lang="en-GB" sz="1200" b="0"/>
                        <a:t>RNI Scale Testing </a:t>
                      </a:r>
                    </a:p>
                  </a:txBody>
                  <a:tcPr marL="36000" marR="36000" marT="36000" marB="36000"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b="1" u="none">
                          <a:solidFill>
                            <a:srgbClr val="008E40"/>
                          </a:solidFill>
                        </a:rPr>
                        <a:t>Contracted for Delivery</a:t>
                      </a:r>
                      <a:r>
                        <a:rPr lang="en-GB" sz="1100" b="0" u="none">
                          <a:solidFill>
                            <a:srgbClr val="008E40"/>
                          </a:solidFill>
                        </a:rPr>
                        <a:t>: (PR-7619). Due July.</a:t>
                      </a:r>
                    </a:p>
                  </a:txBody>
                  <a:tcPr marL="36000" marR="36000" marT="36000" marB="36000" anchor="ctr">
                    <a:noFill/>
                  </a:tcPr>
                </a:tc>
                <a:extLst>
                  <a:ext uri="{0D108BD9-81ED-4DB2-BD59-A6C34878D82A}">
                    <a16:rowId xmlns:a16="http://schemas.microsoft.com/office/drawing/2014/main" val="3938251920"/>
                  </a:ext>
                </a:extLst>
              </a:tr>
            </a:tbl>
          </a:graphicData>
        </a:graphic>
      </p:graphicFrame>
    </p:spTree>
    <p:extLst>
      <p:ext uri="{BB962C8B-B14F-4D97-AF65-F5344CB8AC3E}">
        <p14:creationId xmlns:p14="http://schemas.microsoft.com/office/powerpoint/2010/main" val="405500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952C36D-DC3D-5095-E518-334D82940BCE}"/>
              </a:ext>
            </a:extLst>
          </p:cNvPr>
          <p:cNvSpPr>
            <a:spLocks noGrp="1"/>
          </p:cNvSpPr>
          <p:nvPr>
            <p:ph type="title"/>
          </p:nvPr>
        </p:nvSpPr>
        <p:spPr>
          <a:xfrm>
            <a:off x="313427" y="284426"/>
            <a:ext cx="11370573" cy="720000"/>
          </a:xfrm>
        </p:spPr>
        <p:txBody>
          <a:bodyPr vert="horz" lIns="0" tIns="0" rIns="0" bIns="0" rtlCol="0" anchor="t" anchorCtr="0">
            <a:noAutofit/>
          </a:bodyPr>
          <a:lstStyle/>
          <a:p>
            <a:r>
              <a:rPr lang="en-GB" sz="2400"/>
              <a:t>Proposal - Scheduled Read Window (SRW) Trial </a:t>
            </a:r>
          </a:p>
        </p:txBody>
      </p:sp>
      <p:sp>
        <p:nvSpPr>
          <p:cNvPr id="8" name="Content Placeholder 4">
            <a:extLst>
              <a:ext uri="{FF2B5EF4-FFF2-40B4-BE49-F238E27FC236}">
                <a16:creationId xmlns:a16="http://schemas.microsoft.com/office/drawing/2014/main" id="{F0067F89-CFFF-41BE-F8D2-BFCE1D33DF55}"/>
              </a:ext>
            </a:extLst>
          </p:cNvPr>
          <p:cNvSpPr>
            <a:spLocks noGrp="1"/>
          </p:cNvSpPr>
          <p:nvPr>
            <p:ph sz="half" idx="1"/>
          </p:nvPr>
        </p:nvSpPr>
        <p:spPr>
          <a:xfrm>
            <a:off x="311568" y="848761"/>
            <a:ext cx="11455559" cy="5099457"/>
          </a:xfrm>
        </p:spPr>
        <p:txBody>
          <a:bodyPr/>
          <a:lstStyle/>
          <a:p>
            <a:pPr marL="800089" lvl="1" indent="-342900">
              <a:lnSpc>
                <a:spcPct val="100000"/>
              </a:lnSpc>
              <a:spcBef>
                <a:spcPts val="600"/>
              </a:spcBef>
              <a:spcAft>
                <a:spcPts val="600"/>
              </a:spcAft>
              <a:buFont typeface="Arial" panose="020B0604020202020204" pitchFamily="34" charset="0"/>
              <a:buChar char="•"/>
            </a:pPr>
            <a:endParaRPr lang="en-GB" sz="1600">
              <a:effectLst/>
              <a:latin typeface="Lato" panose="020F0502020204030203" pitchFamily="34" charset="0"/>
              <a:ea typeface="Lato" panose="020F0502020204030203" pitchFamily="34" charset="0"/>
              <a:cs typeface="Times New Roman" panose="02020603050405020304" pitchFamily="18" charset="0"/>
            </a:endParaRPr>
          </a:p>
          <a:p>
            <a:pPr marL="800089" lvl="1" indent="-342900">
              <a:lnSpc>
                <a:spcPct val="100000"/>
              </a:lnSpc>
              <a:spcBef>
                <a:spcPts val="600"/>
              </a:spcBef>
              <a:spcAft>
                <a:spcPts val="600"/>
              </a:spcAft>
              <a:buFont typeface="Arial" panose="020B0604020202020204" pitchFamily="34" charset="0"/>
              <a:buChar char="•"/>
            </a:pPr>
            <a:r>
              <a:rPr lang="en-GB" sz="1600">
                <a:effectLst/>
                <a:latin typeface="Lato" panose="020F0502020204030203" pitchFamily="34" charset="0"/>
                <a:ea typeface="Lato" panose="020F0502020204030203" pitchFamily="34" charset="0"/>
                <a:cs typeface="Times New Roman" panose="02020603050405020304" pitchFamily="18" charset="0"/>
              </a:rPr>
              <a:t>Placeholder Slide </a:t>
            </a:r>
            <a:endParaRPr lang="en-GB" sz="1600">
              <a:latin typeface="Lato" panose="020F0502020204030203" pitchFamily="34" charset="0"/>
              <a:ea typeface="Lato" panose="020F0502020204030203" pitchFamily="34" charset="0"/>
              <a:cs typeface="Times New Roman" panose="02020603050405020304" pitchFamily="18" charset="0"/>
            </a:endParaRPr>
          </a:p>
          <a:p>
            <a:pPr marL="800089" lvl="1" indent="-342900">
              <a:lnSpc>
                <a:spcPct val="100000"/>
              </a:lnSpc>
              <a:spcBef>
                <a:spcPts val="600"/>
              </a:spcBef>
              <a:spcAft>
                <a:spcPts val="600"/>
              </a:spcAft>
              <a:buFont typeface="Arial" panose="020B0604020202020204" pitchFamily="34" charset="0"/>
              <a:buChar char="•"/>
            </a:pPr>
            <a:r>
              <a:rPr lang="en-GB" sz="1600">
                <a:latin typeface="Lato" panose="020F0502020204030203" pitchFamily="34" charset="0"/>
                <a:ea typeface="Lato" panose="020F0502020204030203" pitchFamily="34" charset="0"/>
                <a:cs typeface="Times New Roman" panose="02020603050405020304" pitchFamily="18" charset="0"/>
              </a:rPr>
              <a:t>Content - </a:t>
            </a:r>
            <a:r>
              <a:rPr lang="en-US" sz="1600">
                <a:latin typeface="Lato" panose="020F0502020204030203" pitchFamily="34" charset="0"/>
                <a:ea typeface="Lato" panose="020F0502020204030203" pitchFamily="34" charset="0"/>
                <a:cs typeface="Times New Roman" panose="02020603050405020304" pitchFamily="18" charset="0"/>
              </a:rPr>
              <a:t>Trial proposal prepared for discussion with customers</a:t>
            </a:r>
          </a:p>
          <a:p>
            <a:pPr marL="800089" lvl="1" indent="-342900">
              <a:lnSpc>
                <a:spcPct val="100000"/>
              </a:lnSpc>
              <a:spcBef>
                <a:spcPts val="600"/>
              </a:spcBef>
              <a:spcAft>
                <a:spcPts val="600"/>
              </a:spcAft>
              <a:buFont typeface="Arial" panose="020B0604020202020204" pitchFamily="34" charset="0"/>
              <a:buChar char="•"/>
            </a:pPr>
            <a:r>
              <a:rPr lang="en-GB" sz="1600">
                <a:latin typeface="Lato" panose="020F0502020204030203" pitchFamily="34" charset="0"/>
                <a:ea typeface="Lato" panose="020F0502020204030203" pitchFamily="34" charset="0"/>
                <a:cs typeface="Times New Roman" panose="02020603050405020304" pitchFamily="18" charset="0"/>
              </a:rPr>
              <a:t>Placeholder slides expected to be replaced no later than 24hrs ahead of TABASC in agreement with TABASC Chair, Julian Hughes.</a:t>
            </a:r>
            <a:endParaRPr lang="en-US" sz="1600">
              <a:latin typeface="Lato" panose="020F0502020204030203" pitchFamily="34" charset="0"/>
              <a:ea typeface="Lato" panose="020F0502020204030203" pitchFamily="34" charset="0"/>
              <a:cs typeface="Times New Roman" panose="02020603050405020304" pitchFamily="18" charset="0"/>
            </a:endParaRPr>
          </a:p>
        </p:txBody>
      </p:sp>
    </p:spTree>
    <p:extLst>
      <p:ext uri="{BB962C8B-B14F-4D97-AF65-F5344CB8AC3E}">
        <p14:creationId xmlns:p14="http://schemas.microsoft.com/office/powerpoint/2010/main" val="3130141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CCDC2E-0A5D-4655-B8CA-DB2F459103D4}"/>
              </a:ext>
            </a:extLst>
          </p:cNvPr>
          <p:cNvSpPr>
            <a:spLocks noGrp="1"/>
          </p:cNvSpPr>
          <p:nvPr>
            <p:ph type="title"/>
          </p:nvPr>
        </p:nvSpPr>
        <p:spPr>
          <a:xfrm>
            <a:off x="282778" y="330707"/>
            <a:ext cx="10555603" cy="392090"/>
          </a:xfrm>
        </p:spPr>
        <p:txBody>
          <a:bodyPr/>
          <a:lstStyle/>
          <a:p>
            <a:pPr algn="just"/>
            <a:r>
              <a:rPr lang="en-GB" sz="2400">
                <a:solidFill>
                  <a:srgbClr val="002060"/>
                </a:solidFill>
              </a:rPr>
              <a:t>Customer Engagement Plan Proposal 2023*</a:t>
            </a:r>
          </a:p>
        </p:txBody>
      </p:sp>
      <p:sp>
        <p:nvSpPr>
          <p:cNvPr id="8" name="TextBox 7">
            <a:extLst>
              <a:ext uri="{FF2B5EF4-FFF2-40B4-BE49-F238E27FC236}">
                <a16:creationId xmlns:a16="http://schemas.microsoft.com/office/drawing/2014/main" id="{BB9002E3-9608-4DC7-A3B6-D51699F58146}"/>
              </a:ext>
            </a:extLst>
          </p:cNvPr>
          <p:cNvSpPr txBox="1"/>
          <p:nvPr/>
        </p:nvSpPr>
        <p:spPr>
          <a:xfrm>
            <a:off x="63374" y="5888982"/>
            <a:ext cx="9762575"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2060"/>
                </a:solidFill>
                <a:effectLst/>
                <a:uLnTx/>
                <a:uFillTx/>
                <a:latin typeface="Calibri" panose="020F0502020204030204"/>
                <a:ea typeface="+mn-ea"/>
                <a:cs typeface="+mn-cs"/>
              </a:rPr>
              <a:t>*to be iterated in line with maturation of programme plan and any alteration to Arqiva’s stated timelines.</a:t>
            </a:r>
          </a:p>
        </p:txBody>
      </p:sp>
      <p:graphicFrame>
        <p:nvGraphicFramePr>
          <p:cNvPr id="2" name="Table 1">
            <a:extLst>
              <a:ext uri="{FF2B5EF4-FFF2-40B4-BE49-F238E27FC236}">
                <a16:creationId xmlns:a16="http://schemas.microsoft.com/office/drawing/2014/main" id="{229B21EC-E3CF-4B35-872B-DFEF610BE999}"/>
              </a:ext>
            </a:extLst>
          </p:cNvPr>
          <p:cNvGraphicFramePr>
            <a:graphicFrameLocks noGrp="1"/>
          </p:cNvGraphicFramePr>
          <p:nvPr>
            <p:extLst>
              <p:ext uri="{D42A27DB-BD31-4B8C-83A1-F6EECF244321}">
                <p14:modId xmlns:p14="http://schemas.microsoft.com/office/powerpoint/2010/main" val="1709288449"/>
              </p:ext>
            </p:extLst>
          </p:nvPr>
        </p:nvGraphicFramePr>
        <p:xfrm>
          <a:off x="423266" y="987465"/>
          <a:ext cx="11345467" cy="4508363"/>
        </p:xfrm>
        <a:graphic>
          <a:graphicData uri="http://schemas.openxmlformats.org/drawingml/2006/table">
            <a:tbl>
              <a:tblPr firstRow="1" firstCol="1" bandRow="1">
                <a:tableStyleId>{5C22544A-7EE6-4342-B048-85BDC9FD1C3A}</a:tableStyleId>
              </a:tblPr>
              <a:tblGrid>
                <a:gridCol w="1224897">
                  <a:extLst>
                    <a:ext uri="{9D8B030D-6E8A-4147-A177-3AD203B41FA5}">
                      <a16:colId xmlns:a16="http://schemas.microsoft.com/office/drawing/2014/main" val="4089436227"/>
                    </a:ext>
                  </a:extLst>
                </a:gridCol>
                <a:gridCol w="1169373">
                  <a:extLst>
                    <a:ext uri="{9D8B030D-6E8A-4147-A177-3AD203B41FA5}">
                      <a16:colId xmlns:a16="http://schemas.microsoft.com/office/drawing/2014/main" val="3056839720"/>
                    </a:ext>
                  </a:extLst>
                </a:gridCol>
                <a:gridCol w="8951197">
                  <a:extLst>
                    <a:ext uri="{9D8B030D-6E8A-4147-A177-3AD203B41FA5}">
                      <a16:colId xmlns:a16="http://schemas.microsoft.com/office/drawing/2014/main" val="3926775439"/>
                    </a:ext>
                  </a:extLst>
                </a:gridCol>
              </a:tblGrid>
              <a:tr h="296731">
                <a:tc>
                  <a:txBody>
                    <a:bodyPr/>
                    <a:lstStyle/>
                    <a:p>
                      <a:pPr algn="ctr"/>
                      <a:r>
                        <a:rPr lang="en-GB" sz="1600">
                          <a:effectLst/>
                        </a:rPr>
                        <a:t>Date</a:t>
                      </a:r>
                      <a:endParaRPr lang="en-GB" sz="1600">
                        <a:effectLst/>
                        <a:latin typeface="Calibri" panose="020F0502020204030204" pitchFamily="34" charset="0"/>
                        <a:ea typeface="Calibri" panose="020F0502020204030204" pitchFamily="34" charset="0"/>
                      </a:endParaRPr>
                    </a:p>
                  </a:txBody>
                  <a:tcPr marL="52518" marR="52518" marT="7503" marB="0" anchor="ctr"/>
                </a:tc>
                <a:tc>
                  <a:txBody>
                    <a:bodyPr/>
                    <a:lstStyle/>
                    <a:p>
                      <a:pPr algn="ctr"/>
                      <a:r>
                        <a:rPr lang="en-GB" sz="1600">
                          <a:effectLst/>
                        </a:rPr>
                        <a:t>Forum</a:t>
                      </a:r>
                      <a:endParaRPr lang="en-GB" sz="1600">
                        <a:effectLst/>
                        <a:latin typeface="Calibri" panose="020F0502020204030204" pitchFamily="34" charset="0"/>
                        <a:ea typeface="Calibri" panose="020F0502020204030204" pitchFamily="34" charset="0"/>
                      </a:endParaRPr>
                    </a:p>
                  </a:txBody>
                  <a:tcPr marL="52518" marR="52518" marT="7503" marB="0" anchor="ctr"/>
                </a:tc>
                <a:tc>
                  <a:txBody>
                    <a:bodyPr/>
                    <a:lstStyle/>
                    <a:p>
                      <a:r>
                        <a:rPr lang="en-GB" sz="1600">
                          <a:effectLst/>
                        </a:rPr>
                        <a:t>Purpose</a:t>
                      </a:r>
                      <a:endParaRPr lang="en-GB" sz="1600">
                        <a:effectLst/>
                        <a:latin typeface="Calibri" panose="020F0502020204030204" pitchFamily="34" charset="0"/>
                        <a:ea typeface="Calibri" panose="020F0502020204030204" pitchFamily="34" charset="0"/>
                      </a:endParaRPr>
                    </a:p>
                  </a:txBody>
                  <a:tcPr marL="52518" marR="52518" marT="7503" marB="0" anchor="ctr"/>
                </a:tc>
                <a:extLst>
                  <a:ext uri="{0D108BD9-81ED-4DB2-BD59-A6C34878D82A}">
                    <a16:rowId xmlns:a16="http://schemas.microsoft.com/office/drawing/2014/main" val="3812674372"/>
                  </a:ext>
                </a:extLst>
              </a:tr>
              <a:tr h="681517">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25/4</a:t>
                      </a:r>
                    </a:p>
                  </a:txBody>
                  <a:tcPr marL="52518" marR="52518" marT="7503" marB="0" anchor="ctr"/>
                </a:tc>
                <a:tc>
                  <a:txBody>
                    <a:bodyPr/>
                    <a:lstStyle/>
                    <a:p>
                      <a:pPr algn="ctr"/>
                      <a:r>
                        <a:rPr lang="en-GB" sz="1600">
                          <a:effectLst/>
                        </a:rPr>
                        <a:t>SEC Panel</a:t>
                      </a:r>
                      <a:endParaRPr lang="en-GB" sz="1600">
                        <a:effectLst/>
                        <a:latin typeface="Calibri" panose="020F0502020204030204" pitchFamily="34" charset="0"/>
                        <a:ea typeface="Calibri" panose="020F0502020204030204" pitchFamily="34" charset="0"/>
                      </a:endParaRP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As part of a Continuity of Service update – DCC outlined the high-level approach for S&amp;O: the finalisation of a Strategic Outline Case that will be presented to SEC Panel and the discussion of a Scheduled Read Window trial as part of S&amp;O activity</a:t>
                      </a:r>
                      <a:endParaRPr lang="en-GB" sz="160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18" marR="52518" marT="7503" marB="0" anchor="ctr"/>
                </a:tc>
                <a:extLst>
                  <a:ext uri="{0D108BD9-81ED-4DB2-BD59-A6C34878D82A}">
                    <a16:rowId xmlns:a16="http://schemas.microsoft.com/office/drawing/2014/main" val="2659109275"/>
                  </a:ext>
                </a:extLst>
              </a:tr>
              <a:tr h="752854">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1/6</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TABASC</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Progress update on S&amp;O project plan including anticipated Arqiva response and customer engagement timelines</a:t>
                      </a:r>
                    </a:p>
                    <a:p>
                      <a:pPr marL="342900" lvl="0" indent="-342900" algn="l">
                        <a:buFont typeface="Arial" panose="020B0604020202020204" pitchFamily="34" charset="0"/>
                        <a:buChar char="•"/>
                        <a:tabLst>
                          <a:tab pos="457200" algn="l"/>
                        </a:tabLst>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Discussion of the Scheduled Read Window trial</a:t>
                      </a:r>
                    </a:p>
                  </a:txBody>
                  <a:tcPr marL="52518" marR="52518" marT="7503" marB="0" anchor="ctr"/>
                </a:tc>
                <a:extLst>
                  <a:ext uri="{0D108BD9-81ED-4DB2-BD59-A6C34878D82A}">
                    <a16:rowId xmlns:a16="http://schemas.microsoft.com/office/drawing/2014/main" val="2248594324"/>
                  </a:ext>
                </a:extLst>
              </a:tr>
              <a:tr h="542897">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8/6</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SMDG</a:t>
                      </a:r>
                    </a:p>
                  </a:txBody>
                  <a:tcPr marL="52518" marR="52518" marT="7503" marB="0" anchor="ctr"/>
                </a:tc>
                <a:tc>
                  <a:txBody>
                    <a:bodyPr/>
                    <a:lstStyle/>
                    <a:p>
                      <a:pPr marL="342900" marR="0" lvl="0" indent="-342900" algn="l" defTabSz="914377"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Progress update on S&amp;O project plan including anticipated Arqiva response and customer engagement timelines</a:t>
                      </a:r>
                    </a:p>
                    <a:p>
                      <a:pPr marL="342900" marR="0" lvl="0" indent="-342900" algn="l" defTabSz="914377"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Feedback from the discussion of the Scheduled Read Window trial at TABASC</a:t>
                      </a:r>
                    </a:p>
                  </a:txBody>
                  <a:tcPr marL="52518" marR="52518" marT="7503" marB="0" anchor="ctr"/>
                </a:tc>
                <a:extLst>
                  <a:ext uri="{0D108BD9-81ED-4DB2-BD59-A6C34878D82A}">
                    <a16:rowId xmlns:a16="http://schemas.microsoft.com/office/drawing/2014/main" val="3500975006"/>
                  </a:ext>
                </a:extLst>
              </a:tr>
              <a:tr h="489727">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13/6</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OPSG</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Progress update on S&amp;O project plan including anticipated Arqiva and customer engagement timelines</a:t>
                      </a:r>
                    </a:p>
                    <a:p>
                      <a:pPr marL="342900" lvl="0" indent="-342900" algn="l">
                        <a:buFont typeface="Arial" panose="020B0604020202020204" pitchFamily="34" charset="0"/>
                        <a:buChar char="•"/>
                        <a:tabLst>
                          <a:tab pos="457200" algn="l"/>
                        </a:tabLst>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Discussion of the Scheduled Read Window trial for Approval</a:t>
                      </a:r>
                    </a:p>
                  </a:txBody>
                  <a:tcPr marL="52518" marR="52518" marT="7503" marB="0" anchor="ctr"/>
                </a:tc>
                <a:extLst>
                  <a:ext uri="{0D108BD9-81ED-4DB2-BD59-A6C34878D82A}">
                    <a16:rowId xmlns:a16="http://schemas.microsoft.com/office/drawing/2014/main" val="2869403555"/>
                  </a:ext>
                </a:extLst>
              </a:tr>
              <a:tr h="489727">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26/6</a:t>
                      </a:r>
                    </a:p>
                  </a:txBody>
                  <a:tcPr marL="52518" marR="52518" marT="7503" marB="0" anchor="ctr"/>
                </a:tc>
                <a:tc>
                  <a:txBody>
                    <a:bodyPr/>
                    <a:lstStyle/>
                    <a:p>
                      <a:pPr algn="ctr"/>
                      <a:r>
                        <a:rPr lang="en-GB" sz="1600">
                          <a:solidFill>
                            <a:schemeClr val="tx1"/>
                          </a:solidFill>
                          <a:effectLst/>
                          <a:latin typeface="Calibri" panose="020F0502020204030204" pitchFamily="34" charset="0"/>
                          <a:ea typeface="Calibri" panose="020F0502020204030204" pitchFamily="34" charset="0"/>
                        </a:rPr>
                        <a:t>SEC Panel</a:t>
                      </a:r>
                    </a:p>
                  </a:txBody>
                  <a:tcPr marL="52518" marR="52518" marT="7503" marB="0" anchor="ctr"/>
                </a:tc>
                <a:tc>
                  <a:txBody>
                    <a:bodyPr/>
                    <a:lstStyle/>
                    <a:p>
                      <a:pPr marL="342900" marR="0" lvl="0" indent="-342900" algn="l" defTabSz="914377"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Outline the Strategic Outline Case and anticipated Arqiva response and customer engagement timelines</a:t>
                      </a:r>
                    </a:p>
                  </a:txBody>
                  <a:tcPr marL="52518" marR="52518" marT="7503" marB="0" anchor="ctr"/>
                </a:tc>
                <a:extLst>
                  <a:ext uri="{0D108BD9-81ED-4DB2-BD59-A6C34878D82A}">
                    <a16:rowId xmlns:a16="http://schemas.microsoft.com/office/drawing/2014/main" val="1247402163"/>
                  </a:ext>
                </a:extLst>
              </a:tr>
              <a:tr h="489727">
                <a:tc>
                  <a:txBody>
                    <a:bodyPr/>
                    <a:lstStyle/>
                    <a:p>
                      <a:pPr marL="0" algn="ctr" defTabSz="914377" rtl="0" eaLnBrk="1" latinLnBrk="0" hangingPunct="1"/>
                      <a:r>
                        <a:rPr lang="en-GB" sz="1600" b="0" kern="1200">
                          <a:solidFill>
                            <a:schemeClr val="bg1"/>
                          </a:solidFill>
                          <a:effectLst/>
                          <a:latin typeface="Lato" panose="020F0502020204030203" pitchFamily="34" charset="0"/>
                          <a:ea typeface="Lato" panose="020F0502020204030203" pitchFamily="34" charset="0"/>
                          <a:cs typeface="Lato" panose="020F0502020204030203" pitchFamily="34" charset="0"/>
                        </a:rPr>
                        <a:t>TBC  (Aug/Sep)</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TABASC</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Return to discuss Scheduled Read Window trial results to determine next steps</a:t>
                      </a:r>
                    </a:p>
                  </a:txBody>
                  <a:tcPr marL="52518" marR="52518" marT="7503" marB="0" anchor="ctr"/>
                </a:tc>
                <a:extLst>
                  <a:ext uri="{0D108BD9-81ED-4DB2-BD59-A6C34878D82A}">
                    <a16:rowId xmlns:a16="http://schemas.microsoft.com/office/drawing/2014/main" val="3888879095"/>
                  </a:ext>
                </a:extLst>
              </a:tr>
              <a:tr h="489727">
                <a:tc>
                  <a:txBody>
                    <a:bodyPr/>
                    <a:lstStyle/>
                    <a:p>
                      <a:pPr marL="0" algn="ctr" defTabSz="914377" rtl="0" eaLnBrk="1" latinLnBrk="0" hangingPunct="1"/>
                      <a:r>
                        <a:rPr lang="en-GB" sz="1600" b="0" kern="1200">
                          <a:solidFill>
                            <a:schemeClr val="bg1"/>
                          </a:solidFill>
                          <a:effectLst/>
                          <a:latin typeface="Lato" panose="020F0502020204030203" pitchFamily="34" charset="0"/>
                          <a:ea typeface="Lato" panose="020F0502020204030203" pitchFamily="34" charset="0"/>
                          <a:cs typeface="Lato" panose="020F0502020204030203" pitchFamily="34" charset="0"/>
                        </a:rPr>
                        <a:t>TBC  (Aug/Sep)</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OPSG</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Return to discuss Scheduled Read Window trial results to determine next steps</a:t>
                      </a:r>
                    </a:p>
                  </a:txBody>
                  <a:tcPr marL="52518" marR="52518" marT="7503" marB="0" anchor="ctr"/>
                </a:tc>
                <a:extLst>
                  <a:ext uri="{0D108BD9-81ED-4DB2-BD59-A6C34878D82A}">
                    <a16:rowId xmlns:a16="http://schemas.microsoft.com/office/drawing/2014/main" val="956467098"/>
                  </a:ext>
                </a:extLst>
              </a:tr>
            </a:tbl>
          </a:graphicData>
        </a:graphic>
      </p:graphicFrame>
    </p:spTree>
    <p:extLst>
      <p:ext uri="{BB962C8B-B14F-4D97-AF65-F5344CB8AC3E}">
        <p14:creationId xmlns:p14="http://schemas.microsoft.com/office/powerpoint/2010/main" val="1531602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CCDC2E-0A5D-4655-B8CA-DB2F459103D4}"/>
              </a:ext>
            </a:extLst>
          </p:cNvPr>
          <p:cNvSpPr>
            <a:spLocks noGrp="1"/>
          </p:cNvSpPr>
          <p:nvPr>
            <p:ph type="title"/>
          </p:nvPr>
        </p:nvSpPr>
        <p:spPr>
          <a:xfrm>
            <a:off x="292610" y="226274"/>
            <a:ext cx="10555603" cy="392090"/>
          </a:xfrm>
        </p:spPr>
        <p:txBody>
          <a:bodyPr/>
          <a:lstStyle/>
          <a:p>
            <a:pPr algn="just"/>
            <a:r>
              <a:rPr lang="en-GB" sz="2400">
                <a:solidFill>
                  <a:srgbClr val="002060"/>
                </a:solidFill>
              </a:rPr>
              <a:t>Customer Engagement Plan Proposal 2023*</a:t>
            </a:r>
          </a:p>
        </p:txBody>
      </p:sp>
      <p:sp>
        <p:nvSpPr>
          <p:cNvPr id="8" name="TextBox 7">
            <a:extLst>
              <a:ext uri="{FF2B5EF4-FFF2-40B4-BE49-F238E27FC236}">
                <a16:creationId xmlns:a16="http://schemas.microsoft.com/office/drawing/2014/main" id="{BB9002E3-9608-4DC7-A3B6-D51699F58146}"/>
              </a:ext>
            </a:extLst>
          </p:cNvPr>
          <p:cNvSpPr txBox="1"/>
          <p:nvPr/>
        </p:nvSpPr>
        <p:spPr>
          <a:xfrm>
            <a:off x="63374" y="5888982"/>
            <a:ext cx="9762575"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2060"/>
                </a:solidFill>
                <a:effectLst/>
                <a:uLnTx/>
                <a:uFillTx/>
                <a:latin typeface="Calibri" panose="020F0502020204030204"/>
                <a:ea typeface="+mn-ea"/>
                <a:cs typeface="+mn-cs"/>
              </a:rPr>
              <a:t>*to be iterated in line with maturation of programme plan and any alteration to Arqiva’s stated timelines.</a:t>
            </a:r>
          </a:p>
        </p:txBody>
      </p:sp>
      <p:graphicFrame>
        <p:nvGraphicFramePr>
          <p:cNvPr id="2" name="Table 1">
            <a:extLst>
              <a:ext uri="{FF2B5EF4-FFF2-40B4-BE49-F238E27FC236}">
                <a16:creationId xmlns:a16="http://schemas.microsoft.com/office/drawing/2014/main" id="{229B21EC-E3CF-4B35-872B-DFEF610BE999}"/>
              </a:ext>
            </a:extLst>
          </p:cNvPr>
          <p:cNvGraphicFramePr>
            <a:graphicFrameLocks noGrp="1"/>
          </p:cNvGraphicFramePr>
          <p:nvPr>
            <p:extLst>
              <p:ext uri="{D42A27DB-BD31-4B8C-83A1-F6EECF244321}">
                <p14:modId xmlns:p14="http://schemas.microsoft.com/office/powerpoint/2010/main" val="2430296881"/>
              </p:ext>
            </p:extLst>
          </p:nvPr>
        </p:nvGraphicFramePr>
        <p:xfrm>
          <a:off x="479502" y="722797"/>
          <a:ext cx="11274347" cy="4957318"/>
        </p:xfrm>
        <a:graphic>
          <a:graphicData uri="http://schemas.openxmlformats.org/drawingml/2006/table">
            <a:tbl>
              <a:tblPr firstRow="1" firstCol="1" bandRow="1">
                <a:tableStyleId>{5C22544A-7EE6-4342-B048-85BDC9FD1C3A}</a:tableStyleId>
              </a:tblPr>
              <a:tblGrid>
                <a:gridCol w="1350791">
                  <a:extLst>
                    <a:ext uri="{9D8B030D-6E8A-4147-A177-3AD203B41FA5}">
                      <a16:colId xmlns:a16="http://schemas.microsoft.com/office/drawing/2014/main" val="4089436227"/>
                    </a:ext>
                  </a:extLst>
                </a:gridCol>
                <a:gridCol w="1107276">
                  <a:extLst>
                    <a:ext uri="{9D8B030D-6E8A-4147-A177-3AD203B41FA5}">
                      <a16:colId xmlns:a16="http://schemas.microsoft.com/office/drawing/2014/main" val="3056839720"/>
                    </a:ext>
                  </a:extLst>
                </a:gridCol>
                <a:gridCol w="8816280">
                  <a:extLst>
                    <a:ext uri="{9D8B030D-6E8A-4147-A177-3AD203B41FA5}">
                      <a16:colId xmlns:a16="http://schemas.microsoft.com/office/drawing/2014/main" val="3926775439"/>
                    </a:ext>
                  </a:extLst>
                </a:gridCol>
              </a:tblGrid>
              <a:tr h="346532">
                <a:tc>
                  <a:txBody>
                    <a:bodyPr/>
                    <a:lstStyle/>
                    <a:p>
                      <a:pPr algn="ctr"/>
                      <a:r>
                        <a:rPr lang="en-GB" sz="1600">
                          <a:effectLst/>
                        </a:rPr>
                        <a:t>Date</a:t>
                      </a:r>
                      <a:endParaRPr lang="en-GB" sz="1600">
                        <a:effectLst/>
                        <a:latin typeface="Calibri" panose="020F0502020204030204" pitchFamily="34" charset="0"/>
                        <a:ea typeface="Calibri" panose="020F0502020204030204" pitchFamily="34" charset="0"/>
                      </a:endParaRPr>
                    </a:p>
                  </a:txBody>
                  <a:tcPr marL="52518" marR="52518" marT="7503" marB="0" anchor="ctr"/>
                </a:tc>
                <a:tc>
                  <a:txBody>
                    <a:bodyPr/>
                    <a:lstStyle/>
                    <a:p>
                      <a:pPr algn="ctr"/>
                      <a:r>
                        <a:rPr lang="en-GB" sz="1600">
                          <a:effectLst/>
                        </a:rPr>
                        <a:t>Forum</a:t>
                      </a:r>
                      <a:endParaRPr lang="en-GB" sz="1600">
                        <a:effectLst/>
                        <a:latin typeface="Calibri" panose="020F0502020204030204" pitchFamily="34" charset="0"/>
                        <a:ea typeface="Calibri" panose="020F0502020204030204" pitchFamily="34" charset="0"/>
                      </a:endParaRPr>
                    </a:p>
                  </a:txBody>
                  <a:tcPr marL="52518" marR="52518" marT="7503" marB="0" anchor="ctr"/>
                </a:tc>
                <a:tc>
                  <a:txBody>
                    <a:bodyPr/>
                    <a:lstStyle/>
                    <a:p>
                      <a:r>
                        <a:rPr lang="en-GB" sz="1600">
                          <a:effectLst/>
                        </a:rPr>
                        <a:t>Purpose</a:t>
                      </a:r>
                      <a:endParaRPr lang="en-GB" sz="1600">
                        <a:effectLst/>
                        <a:latin typeface="Calibri" panose="020F0502020204030204" pitchFamily="34" charset="0"/>
                        <a:ea typeface="Calibri" panose="020F0502020204030204" pitchFamily="34" charset="0"/>
                      </a:endParaRPr>
                    </a:p>
                  </a:txBody>
                  <a:tcPr marL="52518" marR="52518" marT="7503" marB="0" anchor="ctr"/>
                </a:tc>
                <a:extLst>
                  <a:ext uri="{0D108BD9-81ED-4DB2-BD59-A6C34878D82A}">
                    <a16:rowId xmlns:a16="http://schemas.microsoft.com/office/drawing/2014/main" val="3812674372"/>
                  </a:ext>
                </a:extLst>
              </a:tr>
              <a:tr h="589636">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7/9</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TABASC</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Update on the validation of the RNI Scale Testing Complete and Risk Zones activity (set for completion 30/07)</a:t>
                      </a:r>
                    </a:p>
                  </a:txBody>
                  <a:tcPr marL="52518" marR="52518" marT="7503" marB="0" anchor="ctr"/>
                </a:tc>
                <a:extLst>
                  <a:ext uri="{0D108BD9-81ED-4DB2-BD59-A6C34878D82A}">
                    <a16:rowId xmlns:a16="http://schemas.microsoft.com/office/drawing/2014/main" val="1462799908"/>
                  </a:ext>
                </a:extLst>
              </a:tr>
              <a:tr h="589636">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5/10</a:t>
                      </a:r>
                    </a:p>
                  </a:txBody>
                  <a:tcPr marL="52518" marR="52518" marT="7503" marB="0" anchor="ctr"/>
                </a:tc>
                <a:tc>
                  <a:txBody>
                    <a:bodyPr/>
                    <a:lstStyle/>
                    <a:p>
                      <a:pPr algn="ctr"/>
                      <a:r>
                        <a:rPr lang="en-GB" sz="1600">
                          <a:effectLst/>
                        </a:rPr>
                        <a:t>TABASC</a:t>
                      </a:r>
                      <a:endParaRPr lang="en-GB" sz="1600">
                        <a:effectLst/>
                        <a:latin typeface="Calibri" panose="020F0502020204030204" pitchFamily="34" charset="0"/>
                        <a:ea typeface="Calibri" panose="020F0502020204030204" pitchFamily="34" charset="0"/>
                      </a:endParaRP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Update on the delivery of Option 1 - the New Channel Plan (set for completion 20/09)</a:t>
                      </a:r>
                    </a:p>
                    <a:p>
                      <a:pPr marL="342900" lvl="0" indent="-342900" algn="l">
                        <a:buFont typeface="Arial" panose="020B0604020202020204" pitchFamily="34" charset="0"/>
                        <a:buChar char="•"/>
                        <a:tabLst>
                          <a:tab pos="457200" algn="l"/>
                        </a:tabLst>
                      </a:pPr>
                      <a:r>
                        <a:rPr lang="en-GB" sz="1600">
                          <a:effectLst/>
                        </a:rPr>
                        <a:t>Update on Option 11 - </a:t>
                      </a:r>
                      <a:r>
                        <a:rPr lang="en-GB" sz="1600"/>
                        <a:t>RNI Full Impact Assessment (set for completion on 14/9)</a:t>
                      </a:r>
                      <a:endParaRPr lang="en-GB" sz="1600">
                        <a:effectLst/>
                      </a:endParaRPr>
                    </a:p>
                  </a:txBody>
                  <a:tcPr marL="52518" marR="52518" marT="7503" marB="0" anchor="ctr"/>
                </a:tc>
                <a:extLst>
                  <a:ext uri="{0D108BD9-81ED-4DB2-BD59-A6C34878D82A}">
                    <a16:rowId xmlns:a16="http://schemas.microsoft.com/office/drawing/2014/main" val="2659109275"/>
                  </a:ext>
                </a:extLst>
              </a:tr>
              <a:tr h="571919">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7/12</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TABASC</a:t>
                      </a:r>
                    </a:p>
                  </a:txBody>
                  <a:tcPr marL="52518" marR="52518" marT="7503" marB="0" anchor="ctr"/>
                </a:tc>
                <a:tc>
                  <a:txBody>
                    <a:bodyPr/>
                    <a:lstStyle/>
                    <a:p>
                      <a:pPr marL="342900" marR="0" lvl="0" indent="-342900" algn="l" defTabSz="914377"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GB" sz="1600">
                          <a:effectLst/>
                        </a:rPr>
                        <a:t>Update on the deployment of Option 1 - the New Channel Plan (set for completion 31/10)</a:t>
                      </a:r>
                    </a:p>
                  </a:txBody>
                  <a:tcPr marL="52518" marR="52518" marT="7503" marB="0" anchor="ctr"/>
                </a:tc>
                <a:extLst>
                  <a:ext uri="{0D108BD9-81ED-4DB2-BD59-A6C34878D82A}">
                    <a16:rowId xmlns:a16="http://schemas.microsoft.com/office/drawing/2014/main" val="2737126739"/>
                  </a:ext>
                </a:extLst>
              </a:tr>
              <a:tr h="571919">
                <a:tc>
                  <a:txBody>
                    <a:bodyPr/>
                    <a:lstStyle/>
                    <a:p>
                      <a:pPr marL="0" algn="ctr" defTabSz="914377" rtl="0" eaLnBrk="1" latinLnBrk="0" hangingPunct="1"/>
                      <a:r>
                        <a:rPr lang="en-GB" sz="1600" b="0" kern="1200">
                          <a:solidFill>
                            <a:schemeClr val="lt1"/>
                          </a:solidFill>
                          <a:effectLst/>
                          <a:latin typeface="Lato" panose="020F0502020204030203" pitchFamily="34" charset="0"/>
                          <a:ea typeface="Lato" panose="020F0502020204030203" pitchFamily="34" charset="0"/>
                          <a:cs typeface="Lato" panose="020F0502020204030203" pitchFamily="34" charset="0"/>
                        </a:rPr>
                        <a:t>Jan 2024</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TABASC</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Update on Option 4 - 4FSK Full Impact Assessment (set for completion on 30/11)</a:t>
                      </a:r>
                    </a:p>
                  </a:txBody>
                  <a:tcPr marL="52518" marR="52518" marT="7503" marB="0" anchor="ctr"/>
                </a:tc>
                <a:extLst>
                  <a:ext uri="{0D108BD9-81ED-4DB2-BD59-A6C34878D82A}">
                    <a16:rowId xmlns:a16="http://schemas.microsoft.com/office/drawing/2014/main" val="544060477"/>
                  </a:ext>
                </a:extLst>
              </a:tr>
              <a:tr h="571919">
                <a:tc>
                  <a:txBody>
                    <a:bodyPr/>
                    <a:lstStyle/>
                    <a:p>
                      <a:pPr marL="0" algn="ctr" defTabSz="914377" rtl="0" eaLnBrk="1" latinLnBrk="0" hangingPunct="1"/>
                      <a:r>
                        <a:rPr lang="en-GB" sz="1600" b="0" kern="1200">
                          <a:solidFill>
                            <a:schemeClr val="bg1"/>
                          </a:solidFill>
                          <a:effectLst/>
                          <a:latin typeface="Lato" panose="020F0502020204030203" pitchFamily="34" charset="0"/>
                          <a:ea typeface="Lato" panose="020F0502020204030203" pitchFamily="34" charset="0"/>
                          <a:cs typeface="Lato" panose="020F0502020204030203" pitchFamily="34" charset="0"/>
                        </a:rPr>
                        <a:t>TBC</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SMDG</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Further updates to SMDG throughout 2023 as appropriate</a:t>
                      </a:r>
                    </a:p>
                  </a:txBody>
                  <a:tcPr marL="52518" marR="52518" marT="7503" marB="0" anchor="ctr"/>
                </a:tc>
                <a:extLst>
                  <a:ext uri="{0D108BD9-81ED-4DB2-BD59-A6C34878D82A}">
                    <a16:rowId xmlns:a16="http://schemas.microsoft.com/office/drawing/2014/main" val="2787405471"/>
                  </a:ext>
                </a:extLst>
              </a:tr>
              <a:tr h="571919">
                <a:tc>
                  <a:txBody>
                    <a:bodyPr/>
                    <a:lstStyle/>
                    <a:p>
                      <a:pPr marL="0" algn="ctr" defTabSz="914377" rtl="0" eaLnBrk="1" latinLnBrk="0" hangingPunct="1"/>
                      <a:r>
                        <a:rPr lang="en-GB" sz="1600" b="0" kern="1200">
                          <a:solidFill>
                            <a:schemeClr val="bg1"/>
                          </a:solidFill>
                          <a:effectLst/>
                          <a:latin typeface="Lato" panose="020F0502020204030203" pitchFamily="34" charset="0"/>
                          <a:ea typeface="Lato" panose="020F0502020204030203" pitchFamily="34" charset="0"/>
                          <a:cs typeface="Lato" panose="020F0502020204030203" pitchFamily="34" charset="0"/>
                        </a:rPr>
                        <a:t>TBC</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OPSG</a:t>
                      </a:r>
                    </a:p>
                  </a:txBody>
                  <a:tcPr marL="52518" marR="52518" marT="7503" marB="0" anchor="ctr"/>
                </a:tc>
                <a:tc>
                  <a:txBody>
                    <a:bodyPr/>
                    <a:lstStyle/>
                    <a:p>
                      <a:pPr marL="342900" marR="0" lvl="0" indent="-342900" algn="l" defTabSz="914377"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GB" sz="1600">
                          <a:effectLst/>
                        </a:rPr>
                        <a:t>Further updates to OPSG throughout 2023 as appropriate</a:t>
                      </a:r>
                    </a:p>
                  </a:txBody>
                  <a:tcPr marL="52518" marR="52518" marT="7503" marB="0" anchor="ctr"/>
                </a:tc>
                <a:extLst>
                  <a:ext uri="{0D108BD9-81ED-4DB2-BD59-A6C34878D82A}">
                    <a16:rowId xmlns:a16="http://schemas.microsoft.com/office/drawing/2014/main" val="1129639428"/>
                  </a:ext>
                </a:extLst>
              </a:tr>
              <a:tr h="571919">
                <a:tc>
                  <a:txBody>
                    <a:bodyPr/>
                    <a:lstStyle/>
                    <a:p>
                      <a:pPr marL="0" algn="ctr" defTabSz="914377" rtl="0" eaLnBrk="1" latinLnBrk="0" hangingPunct="1"/>
                      <a:r>
                        <a:rPr lang="en-GB" sz="1600" b="0" kern="1200">
                          <a:solidFill>
                            <a:schemeClr val="bg1"/>
                          </a:solidFill>
                          <a:effectLst/>
                          <a:latin typeface="Lato" panose="020F0502020204030203" pitchFamily="34" charset="0"/>
                          <a:ea typeface="Lato" panose="020F0502020204030203" pitchFamily="34" charset="0"/>
                          <a:cs typeface="Lato" panose="020F0502020204030203" pitchFamily="34" charset="0"/>
                        </a:rPr>
                        <a:t>TBC 2024</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SEC Panel</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Update on Outline Business Case (submission set for Dec ‘23)</a:t>
                      </a:r>
                    </a:p>
                  </a:txBody>
                  <a:tcPr marL="52518" marR="52518" marT="7503" marB="0" anchor="ctr"/>
                </a:tc>
                <a:extLst>
                  <a:ext uri="{0D108BD9-81ED-4DB2-BD59-A6C34878D82A}">
                    <a16:rowId xmlns:a16="http://schemas.microsoft.com/office/drawing/2014/main" val="2625045618"/>
                  </a:ext>
                </a:extLst>
              </a:tr>
              <a:tr h="571919">
                <a:tc>
                  <a:txBody>
                    <a:bodyPr/>
                    <a:lstStyle/>
                    <a:p>
                      <a:pPr marL="0" algn="ctr" defTabSz="914377" rtl="0" eaLnBrk="1" latinLnBrk="0" hangingPunct="1"/>
                      <a:r>
                        <a:rPr lang="en-GB" sz="1600" b="0" kern="1200">
                          <a:solidFill>
                            <a:schemeClr val="bg1"/>
                          </a:solidFill>
                          <a:effectLst/>
                          <a:latin typeface="Lato" panose="020F0502020204030203" pitchFamily="34" charset="0"/>
                          <a:ea typeface="Lato" panose="020F0502020204030203" pitchFamily="34" charset="0"/>
                          <a:cs typeface="Lato" panose="020F0502020204030203" pitchFamily="34" charset="0"/>
                        </a:rPr>
                        <a:t>TBC 2024</a:t>
                      </a:r>
                    </a:p>
                  </a:txBody>
                  <a:tcPr marL="52518" marR="52518" marT="7503" marB="0" anchor="ctr"/>
                </a:tc>
                <a:tc>
                  <a:txBody>
                    <a:bodyPr/>
                    <a:lstStyle/>
                    <a:p>
                      <a:pPr algn="ctr"/>
                      <a:r>
                        <a:rPr lang="en-GB" sz="1600">
                          <a:effectLst/>
                          <a:latin typeface="Calibri" panose="020F0502020204030204" pitchFamily="34" charset="0"/>
                          <a:ea typeface="Calibri" panose="020F0502020204030204" pitchFamily="34" charset="0"/>
                        </a:rPr>
                        <a:t>SEC Panel</a:t>
                      </a:r>
                    </a:p>
                  </a:txBody>
                  <a:tcPr marL="52518" marR="52518" marT="7503" marB="0" anchor="ctr"/>
                </a:tc>
                <a:tc>
                  <a:txBody>
                    <a:bodyPr/>
                    <a:lstStyle/>
                    <a:p>
                      <a:pPr marL="342900" lvl="0" indent="-342900" algn="l">
                        <a:buFont typeface="Arial" panose="020B0604020202020204" pitchFamily="34" charset="0"/>
                        <a:buChar char="•"/>
                        <a:tabLst>
                          <a:tab pos="457200" algn="l"/>
                        </a:tabLst>
                      </a:pPr>
                      <a:r>
                        <a:rPr lang="en-GB" sz="1600">
                          <a:effectLst/>
                        </a:rPr>
                        <a:t>Update on Full Business Case</a:t>
                      </a:r>
                    </a:p>
                  </a:txBody>
                  <a:tcPr marL="52518" marR="52518" marT="7503" marB="0" anchor="ctr"/>
                </a:tc>
                <a:extLst>
                  <a:ext uri="{0D108BD9-81ED-4DB2-BD59-A6C34878D82A}">
                    <a16:rowId xmlns:a16="http://schemas.microsoft.com/office/drawing/2014/main" val="1371331283"/>
                  </a:ext>
                </a:extLst>
              </a:tr>
            </a:tbl>
          </a:graphicData>
        </a:graphic>
      </p:graphicFrame>
    </p:spTree>
    <p:extLst>
      <p:ext uri="{BB962C8B-B14F-4D97-AF65-F5344CB8AC3E}">
        <p14:creationId xmlns:p14="http://schemas.microsoft.com/office/powerpoint/2010/main" val="3002297316"/>
      </p:ext>
    </p:extLst>
  </p:cSld>
  <p:clrMapOvr>
    <a:masterClrMapping/>
  </p:clrMapOvr>
</p:sld>
</file>

<file path=ppt/theme/theme1.xml><?xml version="1.0" encoding="utf-8"?>
<a:theme xmlns:a="http://schemas.openxmlformats.org/drawingml/2006/main" name="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8" ma:contentTypeDescription="Create a new document." ma:contentTypeScope="" ma:versionID="490b427eae7182f7d66796ba1aee66c8">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e234f0d2a8f26aebf2cb5072414c3c1d"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e11d1ff-3de3-40aa-b1cb-720a3f5ef5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Location" ma:index="24" nillable="true" ma:displayName="Location" ma:descrip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8e3084-6947-48ea-be46-cbabc134540f}" ma:internalName="TaxCatchAll" ma:showField="CatchAllData" ma:web="d5e8df70-7ba7-462a-92bc-0eb2af61e59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5e8df70-7ba7-462a-92bc-0eb2af61e599" xsi:nil="true"/>
    <lcf76f155ced4ddcb4097134ff3c332f xmlns="c7dccf3f-008e-465c-9e46-b3283d304c8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B7B17F9-3D38-4839-B99B-4A2AA9FDC0C2}"/>
</file>

<file path=customXml/itemProps2.xml><?xml version="1.0" encoding="utf-8"?>
<ds:datastoreItem xmlns:ds="http://schemas.openxmlformats.org/officeDocument/2006/customXml" ds:itemID="{AFE3B40A-157F-4E5D-A905-6966D6EC17CA}">
  <ds:schemaRefs>
    <ds:schemaRef ds:uri="http://schemas.microsoft.com/sharepoint/v3/contenttype/forms"/>
  </ds:schemaRefs>
</ds:datastoreItem>
</file>

<file path=customXml/itemProps3.xml><?xml version="1.0" encoding="utf-8"?>
<ds:datastoreItem xmlns:ds="http://schemas.openxmlformats.org/officeDocument/2006/customXml" ds:itemID="{901B2B10-FFFE-4A21-B0A8-E39175640131}">
  <ds:schemaRefs>
    <ds:schemaRef ds:uri="381ff94e-55e6-4848-9108-e3f15749e4d9"/>
    <ds:schemaRef ds:uri="487b8555-e00f-4e58-b27a-b469d1c7404d"/>
    <ds:schemaRef ds:uri="c7dccf3f-008e-465c-9e46-b3283d304c80"/>
    <ds:schemaRef ds:uri="d5e8df70-7ba7-462a-92bc-0eb2af61e59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1707</Words>
  <Application>Microsoft Office PowerPoint</Application>
  <PresentationFormat>Widescreen</PresentationFormat>
  <Paragraphs>217</Paragraphs>
  <Slides>10</Slides>
  <Notes>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10</vt:i4>
      </vt:variant>
    </vt:vector>
  </HeadingPairs>
  <TitlesOfParts>
    <vt:vector size="16" baseType="lpstr">
      <vt:lpstr>Arial</vt:lpstr>
      <vt:lpstr>Calibri</vt:lpstr>
      <vt:lpstr>Lato</vt:lpstr>
      <vt:lpstr>Smart DCC</vt:lpstr>
      <vt:lpstr>1_Smart DCC</vt:lpstr>
      <vt:lpstr>2_Smart DCC</vt:lpstr>
      <vt:lpstr> CSP.N Service  Scaling and Optimisation  </vt:lpstr>
      <vt:lpstr>The Ask</vt:lpstr>
      <vt:lpstr>CSP.N Scaling and Optimisation – Progress Update and next steps</vt:lpstr>
      <vt:lpstr>PowerPoint Presentation</vt:lpstr>
      <vt:lpstr>CSP.N S&amp;O - Development Roadmap – RNI Scale Risk</vt:lpstr>
      <vt:lpstr>PowerPoint Presentation</vt:lpstr>
      <vt:lpstr>Proposal - Scheduled Read Window (SRW) Trial </vt:lpstr>
      <vt:lpstr>Customer Engagement Plan Proposal 2023*</vt:lpstr>
      <vt:lpstr>Customer Engagement Plan Proposal 2023*</vt:lpstr>
      <vt:lpstr>Thank you.  Smart DCC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Darren Hann</dc:creator>
  <cp:lastModifiedBy>William Marshall</cp:lastModifiedBy>
  <cp:revision>1</cp:revision>
  <dcterms:created xsi:type="dcterms:W3CDTF">2019-01-31T11:09:37Z</dcterms:created>
  <dcterms:modified xsi:type="dcterms:W3CDTF">2023-06-06T13:17:43Z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MSIP_Label_d9a5ade1-753f-4b46-bd41-f41c4df5867a_Enabled">
    <vt:lpwstr>true</vt:lpwstr>
  </property>
  <property fmtid="{D5CDD505-2E9C-101B-9397-08002B2CF9AE}" pid="4" name="MSIP_Label_d9a5ade1-753f-4b46-bd41-f41c4df5867a_SetDate">
    <vt:lpwstr>2023-05-24T12:55:08Z</vt:lpwstr>
  </property>
  <property fmtid="{D5CDD505-2E9C-101B-9397-08002B2CF9AE}" pid="5" name="MSIP_Label_d9a5ade1-753f-4b46-bd41-f41c4df5867a_Method">
    <vt:lpwstr>Privileged</vt:lpwstr>
  </property>
  <property fmtid="{D5CDD505-2E9C-101B-9397-08002B2CF9AE}" pid="6" name="MSIP_Label_d9a5ade1-753f-4b46-bd41-f41c4df5867a_Name">
    <vt:lpwstr>DCC Controlled – SEC Parties</vt:lpwstr>
  </property>
  <property fmtid="{D5CDD505-2E9C-101B-9397-08002B2CF9AE}" pid="7" name="MSIP_Label_d9a5ade1-753f-4b46-bd41-f41c4df5867a_SiteId">
    <vt:lpwstr>d77ea84a-f7fd-4928-b8a3-64763b0a7710</vt:lpwstr>
  </property>
  <property fmtid="{D5CDD505-2E9C-101B-9397-08002B2CF9AE}" pid="8" name="MSIP_Label_d9a5ade1-753f-4b46-bd41-f41c4df5867a_ActionId">
    <vt:lpwstr>ac68ef06-1b50-4ee3-bba2-e821369d6de9</vt:lpwstr>
  </property>
  <property fmtid="{D5CDD505-2E9C-101B-9397-08002B2CF9AE}" pid="9" name="MSIP_Label_d9a5ade1-753f-4b46-bd41-f41c4df5867a_ContentBits">
    <vt:lpwstr>3</vt:lpwstr>
  </property>
  <property fmtid="{D5CDD505-2E9C-101B-9397-08002B2CF9AE}" pid="10" name="MediaServiceImageTags">
    <vt:lpwstr/>
  </property>
</Properties>
</file>