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 id="2147483705" r:id="rId5"/>
    <p:sldMasterId id="2147483733" r:id="rId6"/>
    <p:sldMasterId id="2147483775" r:id="rId7"/>
    <p:sldMasterId id="2147483779" r:id="rId8"/>
  </p:sldMasterIdLst>
  <p:notesMasterIdLst>
    <p:notesMasterId r:id="rId28"/>
  </p:notesMasterIdLst>
  <p:handoutMasterIdLst>
    <p:handoutMasterId r:id="rId29"/>
  </p:handoutMasterIdLst>
  <p:sldIdLst>
    <p:sldId id="713" r:id="rId9"/>
    <p:sldId id="25817" r:id="rId10"/>
    <p:sldId id="2147472397" r:id="rId11"/>
    <p:sldId id="2147472398" r:id="rId12"/>
    <p:sldId id="2147472399" r:id="rId13"/>
    <p:sldId id="25802" r:id="rId14"/>
    <p:sldId id="25821" r:id="rId15"/>
    <p:sldId id="2147472389" r:id="rId16"/>
    <p:sldId id="2147472391" r:id="rId17"/>
    <p:sldId id="2147472392" r:id="rId18"/>
    <p:sldId id="2147472393" r:id="rId19"/>
    <p:sldId id="2147472394" r:id="rId20"/>
    <p:sldId id="2147472396" r:id="rId21"/>
    <p:sldId id="2147472400" r:id="rId22"/>
    <p:sldId id="2147472401" r:id="rId23"/>
    <p:sldId id="2147472402" r:id="rId24"/>
    <p:sldId id="2147472403" r:id="rId25"/>
    <p:sldId id="2147472404" r:id="rId26"/>
    <p:sldId id="214684859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4" userDrawn="1">
          <p15:clr>
            <a:srgbClr val="A4A3A4"/>
          </p15:clr>
        </p15:guide>
        <p15:guide id="2" pos="50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064132B-A5DF-7EFC-FC27-EE157625788D}" name="Debra Brooks" initials="DB" userId="S::Debra.Brook@smartdcc.co.uk::eebe3f57-2fdd-41ff-822c-1c2791f4688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en, Chun (DCC)" initials="C(" lastIdx="3" clrIdx="0">
    <p:extLst>
      <p:ext uri="{19B8F6BF-5375-455C-9EA6-DF929625EA0E}">
        <p15:presenceInfo xmlns:p15="http://schemas.microsoft.com/office/powerpoint/2012/main" userId="S::chun.chen@smartdcc.co.uk::364db3f4-021c-478e-b0fa-bdacb16c7d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288C"/>
    <a:srgbClr val="FF9933"/>
    <a:srgbClr val="FF9900"/>
    <a:srgbClr val="F09510"/>
    <a:srgbClr val="FF6600"/>
    <a:srgbClr val="A865CD"/>
    <a:srgbClr val="660066"/>
    <a:srgbClr val="A41DA7"/>
    <a:srgbClr val="80008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98" autoAdjust="0"/>
  </p:normalViewPr>
  <p:slideViewPr>
    <p:cSldViewPr snapToGrid="0" showGuides="1">
      <p:cViewPr varScale="1">
        <p:scale>
          <a:sx n="60" d="100"/>
          <a:sy n="60" d="100"/>
        </p:scale>
        <p:origin x="32" y="65"/>
      </p:cViewPr>
      <p:guideLst>
        <p:guide orient="horz" pos="1774"/>
        <p:guide pos="506"/>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commentAuthors" Target="commentAuthors.xml"/><Relationship Id="rId35" Type="http://schemas.microsoft.com/office/2018/10/relationships/authors" Target="authors.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8257A41-EA39-144C-94F5-BB23EA0970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A5A6656-30D6-9942-82C1-6789D74F83B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98FA0B-A7FD-8842-B264-4CE4AB2019F3}" type="datetimeFigureOut">
              <a:rPr lang="en-US" smtClean="0"/>
              <a:t>5/24/2023</a:t>
            </a:fld>
            <a:endParaRPr lang="en-US" dirty="0"/>
          </a:p>
        </p:txBody>
      </p:sp>
      <p:sp>
        <p:nvSpPr>
          <p:cNvPr id="4" name="Footer Placeholder 3">
            <a:extLst>
              <a:ext uri="{FF2B5EF4-FFF2-40B4-BE49-F238E27FC236}">
                <a16:creationId xmlns:a16="http://schemas.microsoft.com/office/drawing/2014/main" id="{84DC6DD0-BC1F-3240-81A6-20D1FEC4BF5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A538D7B-1FC0-0546-92BA-89F0541929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61C44D-82E2-3641-A2C9-47657260E49A}" type="slidenum">
              <a:rPr lang="en-US" smtClean="0"/>
              <a:t>‹#›</a:t>
            </a:fld>
            <a:endParaRPr lang="en-US" dirty="0"/>
          </a:p>
        </p:txBody>
      </p:sp>
    </p:spTree>
    <p:extLst>
      <p:ext uri="{BB962C8B-B14F-4D97-AF65-F5344CB8AC3E}">
        <p14:creationId xmlns:p14="http://schemas.microsoft.com/office/powerpoint/2010/main" val="2246635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C2C167-253E-004B-941D-C39B95E4AF71}" type="datetimeFigureOut">
              <a:rPr lang="en-US" smtClean="0"/>
              <a:t>5/24/2023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3DEBFC-39BD-4A42-A0A8-B275C89BC6F7}" type="slidenum">
              <a:rPr lang="en-US" smtClean="0"/>
              <a:t>‹#›</a:t>
            </a:fld>
            <a:endParaRPr lang="en-US" dirty="0"/>
          </a:p>
        </p:txBody>
      </p:sp>
    </p:spTree>
    <p:extLst>
      <p:ext uri="{BB962C8B-B14F-4D97-AF65-F5344CB8AC3E}">
        <p14:creationId xmlns:p14="http://schemas.microsoft.com/office/powerpoint/2010/main" val="2031268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3DEBFC-39BD-4A42-A0A8-B275C89BC6F7}" type="slidenum">
              <a:rPr lang="en-US" smtClean="0"/>
              <a:t>2</a:t>
            </a:fld>
            <a:endParaRPr lang="en-US" dirty="0"/>
          </a:p>
        </p:txBody>
      </p:sp>
    </p:spTree>
    <p:extLst>
      <p:ext uri="{BB962C8B-B14F-4D97-AF65-F5344CB8AC3E}">
        <p14:creationId xmlns:p14="http://schemas.microsoft.com/office/powerpoint/2010/main" val="2215051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15</a:t>
            </a:fld>
            <a:endParaRPr lang="en-GB" dirty="0"/>
          </a:p>
        </p:txBody>
      </p:sp>
    </p:spTree>
    <p:extLst>
      <p:ext uri="{BB962C8B-B14F-4D97-AF65-F5344CB8AC3E}">
        <p14:creationId xmlns:p14="http://schemas.microsoft.com/office/powerpoint/2010/main" val="558119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16</a:t>
            </a:fld>
            <a:endParaRPr lang="en-GB" dirty="0"/>
          </a:p>
        </p:txBody>
      </p:sp>
    </p:spTree>
    <p:extLst>
      <p:ext uri="{BB962C8B-B14F-4D97-AF65-F5344CB8AC3E}">
        <p14:creationId xmlns:p14="http://schemas.microsoft.com/office/powerpoint/2010/main" val="1602715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17</a:t>
            </a:fld>
            <a:endParaRPr lang="en-GB" dirty="0"/>
          </a:p>
        </p:txBody>
      </p:sp>
    </p:spTree>
    <p:extLst>
      <p:ext uri="{BB962C8B-B14F-4D97-AF65-F5344CB8AC3E}">
        <p14:creationId xmlns:p14="http://schemas.microsoft.com/office/powerpoint/2010/main" val="2020308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18</a:t>
            </a:fld>
            <a:endParaRPr lang="en-GB" dirty="0"/>
          </a:p>
        </p:txBody>
      </p:sp>
    </p:spTree>
    <p:extLst>
      <p:ext uri="{BB962C8B-B14F-4D97-AF65-F5344CB8AC3E}">
        <p14:creationId xmlns:p14="http://schemas.microsoft.com/office/powerpoint/2010/main" val="180379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4</a:t>
            </a:fld>
            <a:endParaRPr lang="en-GB" dirty="0"/>
          </a:p>
        </p:txBody>
      </p:sp>
    </p:spTree>
    <p:extLst>
      <p:ext uri="{BB962C8B-B14F-4D97-AF65-F5344CB8AC3E}">
        <p14:creationId xmlns:p14="http://schemas.microsoft.com/office/powerpoint/2010/main" val="113123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5</a:t>
            </a:fld>
            <a:endParaRPr lang="en-GB" dirty="0"/>
          </a:p>
        </p:txBody>
      </p:sp>
    </p:spTree>
    <p:extLst>
      <p:ext uri="{BB962C8B-B14F-4D97-AF65-F5344CB8AC3E}">
        <p14:creationId xmlns:p14="http://schemas.microsoft.com/office/powerpoint/2010/main" val="3382518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3DEBFC-39BD-4A42-A0A8-B275C89BC6F7}" type="slidenum">
              <a:rPr lang="en-US" smtClean="0"/>
              <a:t>6</a:t>
            </a:fld>
            <a:endParaRPr lang="en-US" dirty="0"/>
          </a:p>
        </p:txBody>
      </p:sp>
    </p:spTree>
    <p:extLst>
      <p:ext uri="{BB962C8B-B14F-4D97-AF65-F5344CB8AC3E}">
        <p14:creationId xmlns:p14="http://schemas.microsoft.com/office/powerpoint/2010/main" val="928028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3DEBFC-39BD-4A42-A0A8-B275C89BC6F7}" type="slidenum">
              <a:rPr lang="en-US" smtClean="0"/>
              <a:t>7</a:t>
            </a:fld>
            <a:endParaRPr lang="en-US" dirty="0"/>
          </a:p>
        </p:txBody>
      </p:sp>
    </p:spTree>
    <p:extLst>
      <p:ext uri="{BB962C8B-B14F-4D97-AF65-F5344CB8AC3E}">
        <p14:creationId xmlns:p14="http://schemas.microsoft.com/office/powerpoint/2010/main" val="3692241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9</a:t>
            </a:fld>
            <a:endParaRPr lang="en-GB" dirty="0"/>
          </a:p>
        </p:txBody>
      </p:sp>
    </p:spTree>
    <p:extLst>
      <p:ext uri="{BB962C8B-B14F-4D97-AF65-F5344CB8AC3E}">
        <p14:creationId xmlns:p14="http://schemas.microsoft.com/office/powerpoint/2010/main" val="1115301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10</a:t>
            </a:fld>
            <a:endParaRPr lang="en-GB" dirty="0"/>
          </a:p>
        </p:txBody>
      </p:sp>
    </p:spTree>
    <p:extLst>
      <p:ext uri="{BB962C8B-B14F-4D97-AF65-F5344CB8AC3E}">
        <p14:creationId xmlns:p14="http://schemas.microsoft.com/office/powerpoint/2010/main" val="490857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11</a:t>
            </a:fld>
            <a:endParaRPr lang="en-GB" dirty="0"/>
          </a:p>
        </p:txBody>
      </p:sp>
    </p:spTree>
    <p:extLst>
      <p:ext uri="{BB962C8B-B14F-4D97-AF65-F5344CB8AC3E}">
        <p14:creationId xmlns:p14="http://schemas.microsoft.com/office/powerpoint/2010/main" val="1349903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7AF300-93CD-4F6C-BD4F-9DE50189808F}" type="slidenum">
              <a:rPr lang="en-GB" smtClean="0"/>
              <a:t>12</a:t>
            </a:fld>
            <a:endParaRPr lang="en-GB" dirty="0"/>
          </a:p>
        </p:txBody>
      </p:sp>
    </p:spTree>
    <p:extLst>
      <p:ext uri="{BB962C8B-B14F-4D97-AF65-F5344CB8AC3E}">
        <p14:creationId xmlns:p14="http://schemas.microsoft.com/office/powerpoint/2010/main" val="28067194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2.xml"/><Relationship Id="rId4" Type="http://schemas.openxmlformats.org/officeDocument/2006/relationships/image" Target="../media/image8.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fld id="{99F75370-880A-6045-902D-EA42064FA6B6}" type="datetime4">
              <a:rPr lang="en-GB" smtClean="0"/>
              <a:pPr/>
              <a:t>24 May 2023</a:t>
            </a:fld>
            <a:endParaRPr lang="en-US" dirty="0"/>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a:prstGeom prst="rect">
            <a:avLst/>
          </a:prstGeom>
        </p:spPr>
        <p:txBody>
          <a:bodyPr/>
          <a:lstStyle>
            <a:lvl1pPr>
              <a:defRPr>
                <a:solidFill>
                  <a:srgbClr val="1F144A"/>
                </a:solidFill>
              </a:defRPr>
            </a:lvl1pPr>
          </a:lstStyle>
          <a:p>
            <a:pPr algn="l"/>
            <a:r>
              <a:rPr lang="en-US" dirty="0"/>
              <a:t>Insert DCC category title here</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8747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2" y="2520288"/>
            <a:ext cx="4979201" cy="1219522"/>
          </a:xfrm>
        </p:spPr>
        <p:txBody>
          <a:bodyPr anchor="t" anchorCtr="0"/>
          <a:lstStyle>
            <a:lvl1pPr algn="ctr">
              <a:defRPr sz="3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319147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8" name="Rectangle 7"/>
          <p:cNvSpPr/>
          <p:nvPr userDrawn="1"/>
        </p:nvSpPr>
        <p:spPr>
          <a:xfrm>
            <a:off x="0" y="845093"/>
            <a:ext cx="12192000" cy="29635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Arial"/>
              <a:cs typeface="Arial"/>
            </a:endParaRPr>
          </a:p>
        </p:txBody>
      </p:sp>
      <p:pic>
        <p:nvPicPr>
          <p:cNvPr id="13" name="Picture 12"/>
          <p:cNvPicPr>
            <a:picLocks noChangeAspect="1"/>
          </p:cNvPicPr>
          <p:nvPr userDrawn="1"/>
        </p:nvPicPr>
        <p:blipFill>
          <a:blip r:embed="rId2"/>
          <a:stretch>
            <a:fillRect/>
          </a:stretch>
        </p:blipFill>
        <p:spPr>
          <a:xfrm>
            <a:off x="8875468" y="3778835"/>
            <a:ext cx="4181397" cy="3207886"/>
          </a:xfrm>
          <a:prstGeom prst="rect">
            <a:avLst/>
          </a:prstGeom>
        </p:spPr>
      </p:pic>
      <p:sp>
        <p:nvSpPr>
          <p:cNvPr id="10" name="Title Placeholder 1"/>
          <p:cNvSpPr>
            <a:spLocks noGrp="1"/>
          </p:cNvSpPr>
          <p:nvPr>
            <p:ph type="title" hasCustomPrompt="1"/>
          </p:nvPr>
        </p:nvSpPr>
        <p:spPr>
          <a:xfrm>
            <a:off x="577599" y="2701538"/>
            <a:ext cx="11307484" cy="727467"/>
          </a:xfrm>
          <a:prstGeom prst="rect">
            <a:avLst/>
          </a:prstGeom>
        </p:spPr>
        <p:txBody>
          <a:bodyPr vert="horz" wrap="square" lIns="0" tIns="0" rIns="0" bIns="0" rtlCol="0" anchor="b" anchorCtr="0">
            <a:noAutofit/>
          </a:bodyPr>
          <a:lstStyle>
            <a:lvl1pPr>
              <a:defRPr sz="3200" b="1" baseline="0">
                <a:solidFill>
                  <a:schemeClr val="tx2"/>
                </a:solidFill>
                <a:latin typeface="Arial Rounded MT Bold" panose="020F0704030504030204" pitchFamily="34" charset="0"/>
              </a:defRPr>
            </a:lvl1pPr>
          </a:lstStyle>
          <a:p>
            <a:r>
              <a:rPr lang="en-GB"/>
              <a:t>CLICK TO ADD HEADING</a:t>
            </a:r>
            <a:endParaRPr lang="en-US"/>
          </a:p>
        </p:txBody>
      </p:sp>
      <p:cxnSp>
        <p:nvCxnSpPr>
          <p:cNvPr id="11" name="Straight Connector 10"/>
          <p:cNvCxnSpPr/>
          <p:nvPr userDrawn="1"/>
        </p:nvCxnSpPr>
        <p:spPr>
          <a:xfrm>
            <a:off x="271540" y="836647"/>
            <a:ext cx="11505485" cy="0"/>
          </a:xfrm>
          <a:prstGeom prst="line">
            <a:avLst/>
          </a:prstGeom>
          <a:ln w="15875">
            <a:gradFill flip="none" rotWithShape="1">
              <a:gsLst>
                <a:gs pos="60000">
                  <a:schemeClr val="accent1"/>
                </a:gs>
                <a:gs pos="100000">
                  <a:schemeClr val="accent3"/>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2" name="Picture 11" descr="DCC_final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1537" y="240693"/>
            <a:ext cx="1783155" cy="423774"/>
          </a:xfrm>
          <a:prstGeom prst="rect">
            <a:avLst/>
          </a:prstGeom>
        </p:spPr>
      </p:pic>
      <p:sp>
        <p:nvSpPr>
          <p:cNvPr id="4" name="Text Placeholder 3"/>
          <p:cNvSpPr>
            <a:spLocks noGrp="1"/>
          </p:cNvSpPr>
          <p:nvPr>
            <p:ph type="body" sz="quarter" idx="10" hasCustomPrompt="1"/>
          </p:nvPr>
        </p:nvSpPr>
        <p:spPr>
          <a:xfrm>
            <a:off x="584202" y="3599772"/>
            <a:ext cx="6838951" cy="623887"/>
          </a:xfrm>
        </p:spPr>
        <p:txBody>
          <a:bodyPr/>
          <a:lstStyle>
            <a:lvl1pPr marL="0" indent="0">
              <a:spcBef>
                <a:spcPts val="600"/>
              </a:spcBef>
              <a:spcAft>
                <a:spcPts val="600"/>
              </a:spcAft>
              <a:buNone/>
              <a:defRPr sz="2400" b="1">
                <a:solidFill>
                  <a:schemeClr val="tx2"/>
                </a:solidFill>
                <a:latin typeface="Arial Rounded MT Bold" panose="020F0704030504030204" pitchFamily="34" charset="0"/>
              </a:defRPr>
            </a:lvl1pPr>
          </a:lstStyle>
          <a:p>
            <a:pPr lvl="0"/>
            <a:r>
              <a:rPr lang="en-US"/>
              <a:t>Subtitle</a:t>
            </a:r>
          </a:p>
          <a:p>
            <a:pPr lvl="0"/>
            <a:r>
              <a:rPr lang="en-US"/>
              <a:t>Date</a:t>
            </a:r>
            <a:endParaRPr lang="en-GB"/>
          </a:p>
        </p:txBody>
      </p:sp>
      <p:sp>
        <p:nvSpPr>
          <p:cNvPr id="15"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1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4"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2311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Text Placeholder 5"/>
          <p:cNvSpPr>
            <a:spLocks noGrp="1"/>
          </p:cNvSpPr>
          <p:nvPr>
            <p:ph type="body" sz="quarter" idx="12" hasCustomPrompt="1"/>
          </p:nvPr>
        </p:nvSpPr>
        <p:spPr>
          <a:xfrm>
            <a:off x="584203" y="1547818"/>
            <a:ext cx="11199284" cy="4452937"/>
          </a:xfrm>
        </p:spPr>
        <p:txBody>
          <a:bodyPr/>
          <a:lstStyle>
            <a:lvl1pPr marL="355600" indent="-355600">
              <a:buClr>
                <a:schemeClr val="tx1"/>
              </a:buClr>
              <a:buFont typeface="Wingdings" panose="05000000000000000000" pitchFamily="2" charset="2"/>
              <a:buChar char="§"/>
              <a:defRPr sz="2400">
                <a:solidFill>
                  <a:schemeClr val="tx1"/>
                </a:solidFill>
              </a:defRPr>
            </a:lvl1pPr>
            <a:lvl2pPr marL="720725" indent="-365125">
              <a:buClr>
                <a:schemeClr val="accent1"/>
              </a:buClr>
              <a:buFont typeface="Wingdings" panose="05000000000000000000" pitchFamily="2" charset="2"/>
              <a:buChar char="§"/>
              <a:defRPr sz="2400" b="0" baseline="0">
                <a:solidFill>
                  <a:schemeClr val="tx1"/>
                </a:solidFill>
              </a:defRPr>
            </a:lvl2pPr>
            <a:lvl3pPr marL="1079500" indent="-358775">
              <a:buClr>
                <a:schemeClr val="tx2"/>
              </a:buClr>
              <a:defRPr sz="2000">
                <a:solidFill>
                  <a:schemeClr val="tx2"/>
                </a:solidFill>
              </a:defRPr>
            </a:lvl3pPr>
            <a:lvl4pPr>
              <a:defRPr sz="2400"/>
            </a:lvl4pPr>
            <a:lvl5pPr>
              <a:defRPr sz="2400"/>
            </a:lvl5pPr>
          </a:lstStyle>
          <a:p>
            <a:pPr lvl="0"/>
            <a:r>
              <a:rPr lang="en-US"/>
              <a:t>Agenda level 1</a:t>
            </a:r>
          </a:p>
          <a:p>
            <a:pPr lvl="1"/>
            <a:r>
              <a:rPr lang="en-US"/>
              <a:t>Agenda level 2</a:t>
            </a:r>
          </a:p>
          <a:p>
            <a:pPr lvl="0"/>
            <a:r>
              <a:rPr lang="en-US"/>
              <a:t>Agenda Level 1</a:t>
            </a:r>
          </a:p>
          <a:p>
            <a:pPr lvl="0"/>
            <a:endParaRPr lang="en-US"/>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4" name="Title 3"/>
          <p:cNvSpPr>
            <a:spLocks noGrp="1"/>
          </p:cNvSpPr>
          <p:nvPr>
            <p:ph type="title" hasCustomPrompt="1"/>
          </p:nvPr>
        </p:nvSpPr>
        <p:spPr/>
        <p:txBody>
          <a:bodyPr/>
          <a:lstStyle>
            <a:lvl1pPr>
              <a:defRPr cap="none"/>
            </a:lvl1pPr>
          </a:lstStyle>
          <a:p>
            <a:r>
              <a:rPr lang="en-US"/>
              <a:t>Click to edit master title style</a:t>
            </a:r>
            <a:endParaRPr lang="en-GB"/>
          </a:p>
        </p:txBody>
      </p:sp>
      <p:sp>
        <p:nvSpPr>
          <p:cNvPr id="8"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795417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with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Text Placeholder 5"/>
          <p:cNvSpPr>
            <a:spLocks noGrp="1"/>
          </p:cNvSpPr>
          <p:nvPr>
            <p:ph type="body" sz="quarter" idx="12" hasCustomPrompt="1"/>
          </p:nvPr>
        </p:nvSpPr>
        <p:spPr>
          <a:xfrm>
            <a:off x="584199" y="1547818"/>
            <a:ext cx="11199285" cy="4452937"/>
          </a:xfrm>
        </p:spPr>
        <p:txBody>
          <a:bodyPr/>
          <a:lstStyle>
            <a:lvl1pPr marL="355600" indent="-355600">
              <a:buClr>
                <a:schemeClr val="tx1"/>
              </a:buClr>
              <a:buFont typeface="Wingdings" panose="05000000000000000000" pitchFamily="2" charset="2"/>
              <a:buChar char="§"/>
              <a:defRPr sz="2400"/>
            </a:lvl1pPr>
            <a:lvl2pPr marL="720725" indent="-365125">
              <a:buClr>
                <a:schemeClr val="accent1"/>
              </a:buClr>
              <a:buFont typeface="Wingdings" panose="05000000000000000000" pitchFamily="2" charset="2"/>
              <a:buChar char="§"/>
              <a:defRPr sz="2400" b="0" baseline="0">
                <a:solidFill>
                  <a:schemeClr val="accent4"/>
                </a:solidFill>
              </a:defRPr>
            </a:lvl2pPr>
            <a:lvl3pPr marL="1079500" indent="-358775">
              <a:buClr>
                <a:schemeClr val="tx2"/>
              </a:buClr>
              <a:defRPr sz="2000">
                <a:solidFill>
                  <a:schemeClr val="tx2"/>
                </a:solidFill>
              </a:defRPr>
            </a:lvl3pPr>
            <a:lvl4pPr>
              <a:defRPr sz="2400"/>
            </a:lvl4pPr>
            <a:lvl5pPr>
              <a:defRPr sz="2400"/>
            </a:lvl5pPr>
          </a:lstStyle>
          <a:p>
            <a:pPr lvl="0"/>
            <a:r>
              <a:rPr lang="en-US"/>
              <a:t>Agenda level 1</a:t>
            </a:r>
          </a:p>
          <a:p>
            <a:pPr lvl="1"/>
            <a:r>
              <a:rPr lang="en-US"/>
              <a:t>Agenda level 2</a:t>
            </a:r>
          </a:p>
          <a:p>
            <a:pPr lvl="0"/>
            <a:r>
              <a:rPr lang="en-US"/>
              <a:t>Agenda Level 1</a:t>
            </a:r>
          </a:p>
          <a:p>
            <a:pPr lvl="0"/>
            <a:endParaRPr lang="en-US"/>
          </a:p>
        </p:txBody>
      </p:sp>
      <p:sp>
        <p:nvSpPr>
          <p:cNvPr id="7"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9"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679344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4"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5"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7305171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6"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270767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P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8" name="Text Placeholder 7"/>
          <p:cNvSpPr>
            <a:spLocks noGrp="1"/>
          </p:cNvSpPr>
          <p:nvPr>
            <p:ph type="body" sz="quarter" idx="13"/>
          </p:nvPr>
        </p:nvSpPr>
        <p:spPr>
          <a:xfrm>
            <a:off x="584199" y="1547818"/>
            <a:ext cx="11199285"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6"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452152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Per Page - Vertical">
    <p:spTree>
      <p:nvGrpSpPr>
        <p:cNvPr id="1" name=""/>
        <p:cNvGrpSpPr/>
        <p:nvPr/>
      </p:nvGrpSpPr>
      <p:grpSpPr>
        <a:xfrm>
          <a:off x="0" y="0"/>
          <a:ext cx="0" cy="0"/>
          <a:chOff x="0" y="0"/>
          <a:chExt cx="0" cy="0"/>
        </a:xfrm>
      </p:grpSpPr>
      <p:sp>
        <p:nvSpPr>
          <p:cNvPr id="13" name="Content Placeholder 12"/>
          <p:cNvSpPr>
            <a:spLocks noGrp="1"/>
          </p:cNvSpPr>
          <p:nvPr>
            <p:ph sz="quarter" idx="16"/>
          </p:nvPr>
        </p:nvSpPr>
        <p:spPr>
          <a:xfrm>
            <a:off x="6253779" y="1547818"/>
            <a:ext cx="5520000" cy="445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5"/>
          </p:nvPr>
        </p:nvSpPr>
        <p:spPr>
          <a:xfrm>
            <a:off x="583912" y="1547818"/>
            <a:ext cx="5520000" cy="445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4169307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Per Page - Vertical w/subheading">
    <p:spTree>
      <p:nvGrpSpPr>
        <p:cNvPr id="1" name=""/>
        <p:cNvGrpSpPr/>
        <p:nvPr/>
      </p:nvGrpSpPr>
      <p:grpSpPr>
        <a:xfrm>
          <a:off x="0" y="0"/>
          <a:ext cx="0" cy="0"/>
          <a:chOff x="0" y="0"/>
          <a:chExt cx="0" cy="0"/>
        </a:xfrm>
      </p:grpSpPr>
      <p:sp>
        <p:nvSpPr>
          <p:cNvPr id="13" name="Content Placeholder 12"/>
          <p:cNvSpPr>
            <a:spLocks noGrp="1"/>
          </p:cNvSpPr>
          <p:nvPr>
            <p:ph sz="quarter" idx="16"/>
          </p:nvPr>
        </p:nvSpPr>
        <p:spPr>
          <a:xfrm>
            <a:off x="6246736" y="1547818"/>
            <a:ext cx="5520000"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5"/>
          </p:nvPr>
        </p:nvSpPr>
        <p:spPr>
          <a:xfrm>
            <a:off x="583912" y="1547818"/>
            <a:ext cx="5520000"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9"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42494033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P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Content Placeholder 9"/>
          <p:cNvSpPr>
            <a:spLocks noGrp="1"/>
          </p:cNvSpPr>
          <p:nvPr>
            <p:ph sz="quarter" idx="17"/>
          </p:nvPr>
        </p:nvSpPr>
        <p:spPr>
          <a:xfrm>
            <a:off x="583912"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1"/>
          <p:cNvSpPr>
            <a:spLocks noGrp="1"/>
          </p:cNvSpPr>
          <p:nvPr>
            <p:ph sz="quarter" idx="18"/>
          </p:nvPr>
        </p:nvSpPr>
        <p:spPr>
          <a:xfrm>
            <a:off x="6261080"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9"/>
          </p:nvPr>
        </p:nvSpPr>
        <p:spPr>
          <a:xfrm>
            <a:off x="6261080" y="3860800"/>
            <a:ext cx="5520000"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Content Placeholder 9"/>
          <p:cNvSpPr>
            <a:spLocks noGrp="1"/>
          </p:cNvSpPr>
          <p:nvPr>
            <p:ph sz="quarter" idx="20"/>
          </p:nvPr>
        </p:nvSpPr>
        <p:spPr>
          <a:xfrm>
            <a:off x="583912" y="3860800"/>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422663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02176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Content Placeholder 9"/>
          <p:cNvSpPr>
            <a:spLocks noGrp="1"/>
          </p:cNvSpPr>
          <p:nvPr>
            <p:ph sz="quarter" idx="17"/>
          </p:nvPr>
        </p:nvSpPr>
        <p:spPr>
          <a:xfrm>
            <a:off x="583912"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1"/>
          <p:cNvSpPr>
            <a:spLocks noGrp="1"/>
          </p:cNvSpPr>
          <p:nvPr>
            <p:ph sz="quarter" idx="18"/>
          </p:nvPr>
        </p:nvSpPr>
        <p:spPr>
          <a:xfrm>
            <a:off x="6261080"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9"/>
          </p:nvPr>
        </p:nvSpPr>
        <p:spPr>
          <a:xfrm>
            <a:off x="6261080" y="3860800"/>
            <a:ext cx="5520000"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Content Placeholder 9"/>
          <p:cNvSpPr>
            <a:spLocks noGrp="1"/>
          </p:cNvSpPr>
          <p:nvPr>
            <p:ph sz="quarter" idx="20"/>
          </p:nvPr>
        </p:nvSpPr>
        <p:spPr>
          <a:xfrm>
            <a:off x="583912" y="3860800"/>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9"/>
          <p:cNvSpPr>
            <a:spLocks noGrp="1"/>
          </p:cNvSpPr>
          <p:nvPr>
            <p:ph type="body" sz="quarter" idx="21" hasCustomPrompt="1"/>
          </p:nvPr>
        </p:nvSpPr>
        <p:spPr>
          <a:xfrm>
            <a:off x="584200" y="795338"/>
            <a:ext cx="11167533" cy="409518"/>
          </a:xfrm>
        </p:spPr>
        <p:txBody>
          <a:bodyPr/>
          <a:lstStyle>
            <a:lvl1pPr>
              <a:defRPr sz="2400"/>
            </a:lvl1pPr>
          </a:lstStyle>
          <a:p>
            <a:pPr lvl="0"/>
            <a:r>
              <a:rPr lang="en-US"/>
              <a:t>Subheading</a:t>
            </a:r>
            <a:endParaRPr lang="en-GB"/>
          </a:p>
        </p:txBody>
      </p:sp>
      <p:sp>
        <p:nvSpPr>
          <p:cNvPr id="13"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5"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38432713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Per Page - Horizontal">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584203" y="1547813"/>
            <a:ext cx="11199284"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9"/>
          <p:cNvSpPr>
            <a:spLocks noGrp="1"/>
          </p:cNvSpPr>
          <p:nvPr>
            <p:ph sz="quarter" idx="16"/>
          </p:nvPr>
        </p:nvSpPr>
        <p:spPr>
          <a:xfrm>
            <a:off x="584203" y="3860800"/>
            <a:ext cx="11199284"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567531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Per Page - Horizontal w/subheading">
    <p:spTree>
      <p:nvGrpSpPr>
        <p:cNvPr id="1" name=""/>
        <p:cNvGrpSpPr/>
        <p:nvPr/>
      </p:nvGrpSpPr>
      <p:grpSpPr>
        <a:xfrm>
          <a:off x="0" y="0"/>
          <a:ext cx="0" cy="0"/>
          <a:chOff x="0" y="0"/>
          <a:chExt cx="0" cy="0"/>
        </a:xfrm>
      </p:grpSpPr>
      <p:sp>
        <p:nvSpPr>
          <p:cNvPr id="7" name="Content Placeholder 6"/>
          <p:cNvSpPr>
            <a:spLocks noGrp="1"/>
          </p:cNvSpPr>
          <p:nvPr>
            <p:ph sz="quarter" idx="16"/>
          </p:nvPr>
        </p:nvSpPr>
        <p:spPr>
          <a:xfrm>
            <a:off x="584203" y="1547813"/>
            <a:ext cx="11199284"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p:cNvSpPr>
            <a:spLocks noGrp="1"/>
          </p:cNvSpPr>
          <p:nvPr>
            <p:ph sz="quarter" idx="17"/>
          </p:nvPr>
        </p:nvSpPr>
        <p:spPr>
          <a:xfrm>
            <a:off x="584203" y="3860800"/>
            <a:ext cx="11199284"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Text Placeholder 9"/>
          <p:cNvSpPr>
            <a:spLocks noGrp="1"/>
          </p:cNvSpPr>
          <p:nvPr>
            <p:ph type="body" sz="quarter" idx="14" hasCustomPrompt="1"/>
          </p:nvPr>
        </p:nvSpPr>
        <p:spPr>
          <a:xfrm>
            <a:off x="584201" y="795338"/>
            <a:ext cx="11167535" cy="409518"/>
          </a:xfrm>
        </p:spPr>
        <p:txBody>
          <a:bodyPr/>
          <a:lstStyle>
            <a:lvl1pPr>
              <a:defRPr sz="2400"/>
            </a:lvl1pPr>
          </a:lstStyle>
          <a:p>
            <a:pPr lvl="0"/>
            <a:r>
              <a:rPr lang="en-US"/>
              <a:t>Subheading</a:t>
            </a:r>
            <a:endParaRPr lang="en-GB"/>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6482218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Per Page">
    <p:spTree>
      <p:nvGrpSpPr>
        <p:cNvPr id="1" name=""/>
        <p:cNvGrpSpPr/>
        <p:nvPr/>
      </p:nvGrpSpPr>
      <p:grpSpPr>
        <a:xfrm>
          <a:off x="0" y="0"/>
          <a:ext cx="0" cy="0"/>
          <a:chOff x="0" y="0"/>
          <a:chExt cx="0" cy="0"/>
        </a:xfrm>
      </p:grpSpPr>
      <p:sp>
        <p:nvSpPr>
          <p:cNvPr id="10" name="Content Placeholder 9"/>
          <p:cNvSpPr>
            <a:spLocks noGrp="1"/>
          </p:cNvSpPr>
          <p:nvPr>
            <p:ph sz="quarter" idx="16"/>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quarter" idx="17"/>
          </p:nvPr>
        </p:nvSpPr>
        <p:spPr>
          <a:xfrm>
            <a:off x="4411128" y="1547818"/>
            <a:ext cx="35677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8"/>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790307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9" name="Text Placeholder 9"/>
          <p:cNvSpPr>
            <a:spLocks noGrp="1"/>
          </p:cNvSpPr>
          <p:nvPr>
            <p:ph type="body" sz="quarter" idx="16" hasCustomPrompt="1"/>
          </p:nvPr>
        </p:nvSpPr>
        <p:spPr>
          <a:xfrm>
            <a:off x="584201" y="795338"/>
            <a:ext cx="11167535" cy="409518"/>
          </a:xfrm>
        </p:spPr>
        <p:txBody>
          <a:bodyPr/>
          <a:lstStyle>
            <a:lvl1pPr>
              <a:defRPr sz="2400"/>
            </a:lvl1pPr>
          </a:lstStyle>
          <a:p>
            <a:pPr lvl="0"/>
            <a:r>
              <a:rPr lang="en-US"/>
              <a:t>Subheading</a:t>
            </a:r>
            <a:endParaRPr lang="en-GB"/>
          </a:p>
        </p:txBody>
      </p:sp>
      <p:sp>
        <p:nvSpPr>
          <p:cNvPr id="18" name="Content Placeholder 9"/>
          <p:cNvSpPr>
            <a:spLocks noGrp="1"/>
          </p:cNvSpPr>
          <p:nvPr>
            <p:ph sz="quarter" idx="17"/>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1"/>
          <p:cNvSpPr>
            <a:spLocks noGrp="1"/>
          </p:cNvSpPr>
          <p:nvPr>
            <p:ph sz="quarter" idx="18"/>
          </p:nvPr>
        </p:nvSpPr>
        <p:spPr>
          <a:xfrm>
            <a:off x="4411128" y="1547818"/>
            <a:ext cx="35677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0623213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 Per Page">
    <p:spTree>
      <p:nvGrpSpPr>
        <p:cNvPr id="1" name=""/>
        <p:cNvGrpSpPr/>
        <p:nvPr/>
      </p:nvGrpSpPr>
      <p:grpSpPr>
        <a:xfrm>
          <a:off x="0" y="0"/>
          <a:ext cx="0" cy="0"/>
          <a:chOff x="0" y="0"/>
          <a:chExt cx="0" cy="0"/>
        </a:xfrm>
      </p:grpSpPr>
      <p:sp>
        <p:nvSpPr>
          <p:cNvPr id="10" name="Content Placeholder 9"/>
          <p:cNvSpPr>
            <a:spLocks noGrp="1"/>
          </p:cNvSpPr>
          <p:nvPr>
            <p:ph sz="quarter" idx="16"/>
          </p:nvPr>
        </p:nvSpPr>
        <p:spPr>
          <a:xfrm>
            <a:off x="4446496" y="1547818"/>
            <a:ext cx="7336989"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2" name="Content Placeholder 9"/>
          <p:cNvSpPr>
            <a:spLocks noGrp="1"/>
          </p:cNvSpPr>
          <p:nvPr>
            <p:ph sz="quarter" idx="17"/>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7"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4837970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6" hasCustomPrompt="1"/>
          </p:nvPr>
        </p:nvSpPr>
        <p:spPr>
          <a:xfrm>
            <a:off x="584201" y="795338"/>
            <a:ext cx="11167535" cy="409518"/>
          </a:xfrm>
        </p:spPr>
        <p:txBody>
          <a:bodyPr/>
          <a:lstStyle>
            <a:lvl1pPr>
              <a:defRPr sz="2400"/>
            </a:lvl1pPr>
          </a:lstStyle>
          <a:p>
            <a:pPr lvl="0"/>
            <a:r>
              <a:rPr lang="en-US"/>
              <a:t>Subheading</a:t>
            </a:r>
            <a:endParaRPr lang="en-GB"/>
          </a:p>
        </p:txBody>
      </p:sp>
      <p:sp>
        <p:nvSpPr>
          <p:cNvPr id="13" name="Content Placeholder 9"/>
          <p:cNvSpPr>
            <a:spLocks noGrp="1"/>
          </p:cNvSpPr>
          <p:nvPr>
            <p:ph sz="quarter" idx="17"/>
          </p:nvPr>
        </p:nvSpPr>
        <p:spPr>
          <a:xfrm>
            <a:off x="4446496" y="1547818"/>
            <a:ext cx="7336989"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9"/>
          <p:cNvSpPr>
            <a:spLocks noGrp="1"/>
          </p:cNvSpPr>
          <p:nvPr>
            <p:ph sz="quarter" idx="18"/>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3041243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 Per Page">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584199" y="1547818"/>
            <a:ext cx="72961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2"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80354"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38802511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6" hasCustomPrompt="1"/>
          </p:nvPr>
        </p:nvSpPr>
        <p:spPr>
          <a:xfrm>
            <a:off x="584200" y="795338"/>
            <a:ext cx="11167533" cy="409518"/>
          </a:xfrm>
        </p:spPr>
        <p:txBody>
          <a:bodyPr/>
          <a:lstStyle>
            <a:lvl1pPr>
              <a:defRPr sz="2400"/>
            </a:lvl1pPr>
          </a:lstStyle>
          <a:p>
            <a:pPr lvl="0"/>
            <a:r>
              <a:rPr lang="en-US"/>
              <a:t>Subheading</a:t>
            </a:r>
            <a:endParaRPr lang="en-GB"/>
          </a:p>
        </p:txBody>
      </p:sp>
      <p:sp>
        <p:nvSpPr>
          <p:cNvPr id="13" name="Content Placeholder 6"/>
          <p:cNvSpPr>
            <a:spLocks noGrp="1"/>
          </p:cNvSpPr>
          <p:nvPr>
            <p:ph sz="quarter" idx="15"/>
          </p:nvPr>
        </p:nvSpPr>
        <p:spPr>
          <a:xfrm>
            <a:off x="584199" y="1547818"/>
            <a:ext cx="72961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4939776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ection Title 1">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8875469" y="3774366"/>
            <a:ext cx="4180089" cy="3207600"/>
          </a:xfrm>
          <a:prstGeom prst="rect">
            <a:avLst/>
          </a:prstGeom>
        </p:spPr>
      </p:pic>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8"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1089680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20239709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Section Title 1">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pic>
        <p:nvPicPr>
          <p:cNvPr id="8" name="Picture 7"/>
          <p:cNvPicPr>
            <a:picLocks noChangeAspect="1"/>
          </p:cNvPicPr>
          <p:nvPr userDrawn="1"/>
        </p:nvPicPr>
        <p:blipFill>
          <a:blip r:embed="rId2"/>
          <a:stretch>
            <a:fillRect/>
          </a:stretch>
        </p:blipFill>
        <p:spPr>
          <a:xfrm>
            <a:off x="8875468" y="3778835"/>
            <a:ext cx="4181397" cy="3207886"/>
          </a:xfrm>
          <a:prstGeom prst="rect">
            <a:avLst/>
          </a:prstGeom>
        </p:spPr>
      </p:pic>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9"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31891754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pic>
        <p:nvPicPr>
          <p:cNvPr id="8" name="Picture 7"/>
          <p:cNvPicPr>
            <a:picLocks noChangeAspect="1"/>
          </p:cNvPicPr>
          <p:nvPr userDrawn="1"/>
        </p:nvPicPr>
        <p:blipFill>
          <a:blip r:embed="rId2">
            <a:duotone>
              <a:schemeClr val="bg2">
                <a:shade val="45000"/>
                <a:satMod val="135000"/>
              </a:schemeClr>
              <a:prstClr val="white"/>
            </a:duotone>
            <a:lum bright="-40000" contrast="-40000"/>
          </a:blip>
          <a:stretch>
            <a:fillRect/>
          </a:stretch>
        </p:blipFill>
        <p:spPr>
          <a:xfrm>
            <a:off x="8875468" y="3778835"/>
            <a:ext cx="4181397" cy="3207886"/>
          </a:xfrm>
          <a:prstGeom prst="rect">
            <a:avLst/>
          </a:prstGeom>
        </p:spPr>
      </p:pic>
      <p:sp>
        <p:nvSpPr>
          <p:cNvPr id="3" name="Text Placeholder 2"/>
          <p:cNvSpPr>
            <a:spLocks noGrp="1"/>
          </p:cNvSpPr>
          <p:nvPr>
            <p:ph type="body" sz="quarter" idx="11" hasCustomPrompt="1"/>
          </p:nvPr>
        </p:nvSpPr>
        <p:spPr>
          <a:xfrm>
            <a:off x="584204" y="4776788"/>
            <a:ext cx="7850717" cy="1223962"/>
          </a:xfrm>
        </p:spPr>
        <p:txBody>
          <a:bodyPr anchor="b"/>
          <a:lstStyle>
            <a:lvl1pPr>
              <a:defRPr sz="1400" b="0" baseline="0">
                <a:solidFill>
                  <a:schemeClr val="tx2"/>
                </a:solidFill>
              </a:defRPr>
            </a:lvl1pPr>
          </a:lstStyle>
          <a:p>
            <a:pPr lvl="0"/>
            <a:r>
              <a:rPr lang="en-US"/>
              <a:t>Disclaimer &amp; any other info</a:t>
            </a:r>
            <a:endParaRPr lang="en-GB"/>
          </a:p>
        </p:txBody>
      </p:sp>
      <p:sp>
        <p:nvSpPr>
          <p:cNvPr id="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4"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9"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7703583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3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4"/>
            <a:ext cx="6644640" cy="978635"/>
          </a:xfrm>
        </p:spPr>
        <p:txBody>
          <a:bodyPr/>
          <a:lstStyle>
            <a:lvl1pPr marL="0" indent="0" algn="l">
              <a:buNone/>
              <a:defRPr sz="1800">
                <a:solidFill>
                  <a:srgbClr val="1F144A"/>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p:cNvSpPr>
            <a:spLocks noGrp="1"/>
          </p:cNvSpPr>
          <p:nvPr>
            <p:ph type="dt" sz="half" idx="10"/>
          </p:nvPr>
        </p:nvSpPr>
        <p:spPr>
          <a:xfrm>
            <a:off x="3960000" y="4956140"/>
            <a:ext cx="2743200" cy="365125"/>
          </a:xfrm>
        </p:spPr>
        <p:txBody>
          <a:bodyPr/>
          <a:lstStyle>
            <a:lvl1pPr algn="l">
              <a:defRPr sz="975">
                <a:solidFill>
                  <a:srgbClr val="1F144A"/>
                </a:solidFill>
              </a:defRPr>
            </a:lvl1pPr>
          </a:lstStyle>
          <a:p>
            <a:fld id="{99F75370-880A-6045-902D-EA42064FA6B6}" type="datetime4">
              <a:rPr lang="en-GB" smtClean="0"/>
              <a:pPr/>
              <a:t>24 May 2023</a:t>
            </a:fld>
            <a:endParaRPr lang="en-US" dirty="0"/>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p:spPr>
        <p:txBody>
          <a:bodyPr/>
          <a:lstStyle>
            <a:lvl1pPr>
              <a:defRPr>
                <a:solidFill>
                  <a:srgbClr val="1F144A"/>
                </a:solidFill>
              </a:defRPr>
            </a:lvl1pPr>
          </a:lstStyle>
          <a:p>
            <a:pPr algn="l"/>
            <a:r>
              <a:rPr lang="en-US" dirty="0"/>
              <a:t>Insert DCC category title here</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1"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8" y="5047580"/>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4811037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4" name="Footer Placeholder 3"/>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200" b="1">
                <a:solidFill>
                  <a:srgbClr val="1F144A"/>
                </a:solidFill>
              </a:defRPr>
            </a:lvl1pPr>
            <a:lvl2pPr marL="342892" indent="0">
              <a:buFontTx/>
              <a:buNone/>
              <a:tabLst/>
              <a:defRPr sz="1050">
                <a:solidFill>
                  <a:srgbClr val="1F144A"/>
                </a:solidFill>
              </a:defRPr>
            </a:lvl2pPr>
            <a:lvl3pPr marL="685783" indent="0">
              <a:buFontTx/>
              <a:buNone/>
              <a:defRPr>
                <a:solidFill>
                  <a:srgbClr val="1F144A"/>
                </a:solidFill>
              </a:defRPr>
            </a:lvl3pPr>
            <a:lvl4pPr marL="1028675" indent="0">
              <a:buFontTx/>
              <a:buNone/>
              <a:defRPr>
                <a:solidFill>
                  <a:srgbClr val="1F144A"/>
                </a:solidFill>
              </a:defRPr>
            </a:lvl4pPr>
            <a:lvl5pPr marL="1371566"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85177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26498777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454799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2" y="2520288"/>
            <a:ext cx="4979201" cy="1219522"/>
          </a:xfrm>
        </p:spPr>
        <p:txBody>
          <a:bodyPr anchor="t" anchorCtr="0"/>
          <a:lstStyle>
            <a:lvl1pPr algn="ctr">
              <a:defRPr sz="3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2348694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8" name="Rectangle 7"/>
          <p:cNvSpPr/>
          <p:nvPr userDrawn="1"/>
        </p:nvSpPr>
        <p:spPr>
          <a:xfrm>
            <a:off x="0" y="845093"/>
            <a:ext cx="12192000" cy="29635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Arial"/>
              <a:cs typeface="Arial"/>
            </a:endParaRPr>
          </a:p>
        </p:txBody>
      </p:sp>
      <p:pic>
        <p:nvPicPr>
          <p:cNvPr id="13" name="Picture 12"/>
          <p:cNvPicPr>
            <a:picLocks noChangeAspect="1"/>
          </p:cNvPicPr>
          <p:nvPr userDrawn="1"/>
        </p:nvPicPr>
        <p:blipFill>
          <a:blip r:embed="rId2"/>
          <a:stretch>
            <a:fillRect/>
          </a:stretch>
        </p:blipFill>
        <p:spPr>
          <a:xfrm>
            <a:off x="8875468" y="3778835"/>
            <a:ext cx="4181397" cy="3207886"/>
          </a:xfrm>
          <a:prstGeom prst="rect">
            <a:avLst/>
          </a:prstGeom>
        </p:spPr>
      </p:pic>
      <p:sp>
        <p:nvSpPr>
          <p:cNvPr id="10" name="Title Placeholder 1"/>
          <p:cNvSpPr>
            <a:spLocks noGrp="1"/>
          </p:cNvSpPr>
          <p:nvPr>
            <p:ph type="title" hasCustomPrompt="1"/>
          </p:nvPr>
        </p:nvSpPr>
        <p:spPr>
          <a:xfrm>
            <a:off x="577599" y="2701538"/>
            <a:ext cx="11307484" cy="727467"/>
          </a:xfrm>
          <a:prstGeom prst="rect">
            <a:avLst/>
          </a:prstGeom>
        </p:spPr>
        <p:txBody>
          <a:bodyPr vert="horz" wrap="square" lIns="0" tIns="0" rIns="0" bIns="0" rtlCol="0" anchor="b" anchorCtr="0">
            <a:noAutofit/>
          </a:bodyPr>
          <a:lstStyle>
            <a:lvl1pPr>
              <a:defRPr sz="3200" b="1" baseline="0">
                <a:solidFill>
                  <a:schemeClr val="tx2"/>
                </a:solidFill>
                <a:latin typeface="Arial Rounded MT Bold" panose="020F0704030504030204" pitchFamily="34" charset="0"/>
              </a:defRPr>
            </a:lvl1pPr>
          </a:lstStyle>
          <a:p>
            <a:r>
              <a:rPr lang="en-GB"/>
              <a:t>CLICK TO ADD HEADING</a:t>
            </a:r>
            <a:endParaRPr lang="en-US"/>
          </a:p>
        </p:txBody>
      </p:sp>
      <p:cxnSp>
        <p:nvCxnSpPr>
          <p:cNvPr id="11" name="Straight Connector 10"/>
          <p:cNvCxnSpPr/>
          <p:nvPr userDrawn="1"/>
        </p:nvCxnSpPr>
        <p:spPr>
          <a:xfrm>
            <a:off x="271540" y="836647"/>
            <a:ext cx="11505485" cy="0"/>
          </a:xfrm>
          <a:prstGeom prst="line">
            <a:avLst/>
          </a:prstGeom>
          <a:ln w="15875">
            <a:gradFill flip="none" rotWithShape="1">
              <a:gsLst>
                <a:gs pos="60000">
                  <a:schemeClr val="accent1"/>
                </a:gs>
                <a:gs pos="100000">
                  <a:schemeClr val="accent3"/>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2" name="Picture 11" descr="DCC_final_Logo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1537" y="240693"/>
            <a:ext cx="1783155" cy="423774"/>
          </a:xfrm>
          <a:prstGeom prst="rect">
            <a:avLst/>
          </a:prstGeom>
        </p:spPr>
      </p:pic>
      <p:sp>
        <p:nvSpPr>
          <p:cNvPr id="4" name="Text Placeholder 3"/>
          <p:cNvSpPr>
            <a:spLocks noGrp="1"/>
          </p:cNvSpPr>
          <p:nvPr>
            <p:ph type="body" sz="quarter" idx="10" hasCustomPrompt="1"/>
          </p:nvPr>
        </p:nvSpPr>
        <p:spPr>
          <a:xfrm>
            <a:off x="584202" y="3599772"/>
            <a:ext cx="6838951" cy="623887"/>
          </a:xfrm>
        </p:spPr>
        <p:txBody>
          <a:bodyPr/>
          <a:lstStyle>
            <a:lvl1pPr marL="0" indent="0">
              <a:spcBef>
                <a:spcPts val="600"/>
              </a:spcBef>
              <a:spcAft>
                <a:spcPts val="600"/>
              </a:spcAft>
              <a:buNone/>
              <a:defRPr sz="2400" b="1">
                <a:solidFill>
                  <a:schemeClr val="tx2"/>
                </a:solidFill>
                <a:latin typeface="Arial Rounded MT Bold" panose="020F0704030504030204" pitchFamily="34" charset="0"/>
              </a:defRPr>
            </a:lvl1pPr>
          </a:lstStyle>
          <a:p>
            <a:pPr lvl="0"/>
            <a:r>
              <a:rPr lang="en-US"/>
              <a:t>Subtitle</a:t>
            </a:r>
          </a:p>
          <a:p>
            <a:pPr lvl="0"/>
            <a:r>
              <a:rPr lang="en-US"/>
              <a:t>Date</a:t>
            </a:r>
            <a:endParaRPr lang="en-GB"/>
          </a:p>
        </p:txBody>
      </p:sp>
      <p:sp>
        <p:nvSpPr>
          <p:cNvPr id="15"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1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4"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503390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Text Placeholder 5"/>
          <p:cNvSpPr>
            <a:spLocks noGrp="1"/>
          </p:cNvSpPr>
          <p:nvPr>
            <p:ph type="body" sz="quarter" idx="12" hasCustomPrompt="1"/>
          </p:nvPr>
        </p:nvSpPr>
        <p:spPr>
          <a:xfrm>
            <a:off x="584203" y="1547818"/>
            <a:ext cx="11199284" cy="4452937"/>
          </a:xfrm>
        </p:spPr>
        <p:txBody>
          <a:bodyPr/>
          <a:lstStyle>
            <a:lvl1pPr marL="355600" indent="-355600">
              <a:buClr>
                <a:schemeClr val="tx1"/>
              </a:buClr>
              <a:buFont typeface="Wingdings" panose="05000000000000000000" pitchFamily="2" charset="2"/>
              <a:buChar char="§"/>
              <a:defRPr sz="2400">
                <a:solidFill>
                  <a:schemeClr val="tx1"/>
                </a:solidFill>
              </a:defRPr>
            </a:lvl1pPr>
            <a:lvl2pPr marL="720725" indent="-365125">
              <a:buClr>
                <a:schemeClr val="accent1"/>
              </a:buClr>
              <a:buFont typeface="Wingdings" panose="05000000000000000000" pitchFamily="2" charset="2"/>
              <a:buChar char="§"/>
              <a:defRPr sz="2400" b="0" baseline="0">
                <a:solidFill>
                  <a:schemeClr val="tx1"/>
                </a:solidFill>
              </a:defRPr>
            </a:lvl2pPr>
            <a:lvl3pPr marL="1079500" indent="-358775">
              <a:buClr>
                <a:schemeClr val="tx2"/>
              </a:buClr>
              <a:defRPr sz="2000">
                <a:solidFill>
                  <a:schemeClr val="tx2"/>
                </a:solidFill>
              </a:defRPr>
            </a:lvl3pPr>
            <a:lvl4pPr>
              <a:defRPr sz="2400"/>
            </a:lvl4pPr>
            <a:lvl5pPr>
              <a:defRPr sz="2400"/>
            </a:lvl5pPr>
          </a:lstStyle>
          <a:p>
            <a:pPr lvl="0"/>
            <a:r>
              <a:rPr lang="en-US"/>
              <a:t>Agenda level 1</a:t>
            </a:r>
          </a:p>
          <a:p>
            <a:pPr lvl="1"/>
            <a:r>
              <a:rPr lang="en-US"/>
              <a:t>Agenda level 2</a:t>
            </a:r>
          </a:p>
          <a:p>
            <a:pPr lvl="0"/>
            <a:r>
              <a:rPr lang="en-US"/>
              <a:t>Agenda Level 1</a:t>
            </a:r>
          </a:p>
          <a:p>
            <a:pPr lvl="0"/>
            <a:endParaRPr lang="en-US"/>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4" name="Title 3"/>
          <p:cNvSpPr>
            <a:spLocks noGrp="1"/>
          </p:cNvSpPr>
          <p:nvPr>
            <p:ph type="title" hasCustomPrompt="1"/>
          </p:nvPr>
        </p:nvSpPr>
        <p:spPr/>
        <p:txBody>
          <a:bodyPr/>
          <a:lstStyle>
            <a:lvl1pPr>
              <a:defRPr cap="none"/>
            </a:lvl1pPr>
          </a:lstStyle>
          <a:p>
            <a:r>
              <a:rPr lang="en-US"/>
              <a:t>Click to edit master title style</a:t>
            </a:r>
            <a:endParaRPr lang="en-GB"/>
          </a:p>
        </p:txBody>
      </p:sp>
      <p:sp>
        <p:nvSpPr>
          <p:cNvPr id="8"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9015574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with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Text Placeholder 5"/>
          <p:cNvSpPr>
            <a:spLocks noGrp="1"/>
          </p:cNvSpPr>
          <p:nvPr>
            <p:ph type="body" sz="quarter" idx="12" hasCustomPrompt="1"/>
          </p:nvPr>
        </p:nvSpPr>
        <p:spPr>
          <a:xfrm>
            <a:off x="584199" y="1547818"/>
            <a:ext cx="11199285" cy="4452937"/>
          </a:xfrm>
        </p:spPr>
        <p:txBody>
          <a:bodyPr/>
          <a:lstStyle>
            <a:lvl1pPr marL="355600" indent="-355600">
              <a:buClr>
                <a:schemeClr val="tx1"/>
              </a:buClr>
              <a:buFont typeface="Wingdings" panose="05000000000000000000" pitchFamily="2" charset="2"/>
              <a:buChar char="§"/>
              <a:defRPr sz="2400"/>
            </a:lvl1pPr>
            <a:lvl2pPr marL="720725" indent="-365125">
              <a:buClr>
                <a:schemeClr val="accent1"/>
              </a:buClr>
              <a:buFont typeface="Wingdings" panose="05000000000000000000" pitchFamily="2" charset="2"/>
              <a:buChar char="§"/>
              <a:defRPr sz="2400" b="0" baseline="0">
                <a:solidFill>
                  <a:schemeClr val="accent4"/>
                </a:solidFill>
              </a:defRPr>
            </a:lvl2pPr>
            <a:lvl3pPr marL="1079500" indent="-358775">
              <a:buClr>
                <a:schemeClr val="tx2"/>
              </a:buClr>
              <a:defRPr sz="2000">
                <a:solidFill>
                  <a:schemeClr val="tx2"/>
                </a:solidFill>
              </a:defRPr>
            </a:lvl3pPr>
            <a:lvl4pPr>
              <a:defRPr sz="2400"/>
            </a:lvl4pPr>
            <a:lvl5pPr>
              <a:defRPr sz="2400"/>
            </a:lvl5pPr>
          </a:lstStyle>
          <a:p>
            <a:pPr lvl="0"/>
            <a:r>
              <a:rPr lang="en-US"/>
              <a:t>Agenda level 1</a:t>
            </a:r>
          </a:p>
          <a:p>
            <a:pPr lvl="1"/>
            <a:r>
              <a:rPr lang="en-US"/>
              <a:t>Agenda level 2</a:t>
            </a:r>
          </a:p>
          <a:p>
            <a:pPr lvl="0"/>
            <a:r>
              <a:rPr lang="en-US"/>
              <a:t>Agenda Level 1</a:t>
            </a:r>
          </a:p>
          <a:p>
            <a:pPr lvl="0"/>
            <a:endParaRPr lang="en-US"/>
          </a:p>
        </p:txBody>
      </p:sp>
      <p:sp>
        <p:nvSpPr>
          <p:cNvPr id="7"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9"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106115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dirty="0"/>
              <a:t>Insert DCC category title here</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24752803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4"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5"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3874120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6"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060571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 P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8" name="Text Placeholder 7"/>
          <p:cNvSpPr>
            <a:spLocks noGrp="1"/>
          </p:cNvSpPr>
          <p:nvPr>
            <p:ph type="body" sz="quarter" idx="13"/>
          </p:nvPr>
        </p:nvSpPr>
        <p:spPr>
          <a:xfrm>
            <a:off x="584199" y="1547818"/>
            <a:ext cx="11199285"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6"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3152580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 Per Page - Vertical">
    <p:spTree>
      <p:nvGrpSpPr>
        <p:cNvPr id="1" name=""/>
        <p:cNvGrpSpPr/>
        <p:nvPr/>
      </p:nvGrpSpPr>
      <p:grpSpPr>
        <a:xfrm>
          <a:off x="0" y="0"/>
          <a:ext cx="0" cy="0"/>
          <a:chOff x="0" y="0"/>
          <a:chExt cx="0" cy="0"/>
        </a:xfrm>
      </p:grpSpPr>
      <p:sp>
        <p:nvSpPr>
          <p:cNvPr id="13" name="Content Placeholder 12"/>
          <p:cNvSpPr>
            <a:spLocks noGrp="1"/>
          </p:cNvSpPr>
          <p:nvPr>
            <p:ph sz="quarter" idx="16"/>
          </p:nvPr>
        </p:nvSpPr>
        <p:spPr>
          <a:xfrm>
            <a:off x="6253779" y="1547818"/>
            <a:ext cx="5520000" cy="445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5"/>
          </p:nvPr>
        </p:nvSpPr>
        <p:spPr>
          <a:xfrm>
            <a:off x="583912" y="1547818"/>
            <a:ext cx="5520000" cy="445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7848838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 Per Page - Vertical w/subheading">
    <p:spTree>
      <p:nvGrpSpPr>
        <p:cNvPr id="1" name=""/>
        <p:cNvGrpSpPr/>
        <p:nvPr/>
      </p:nvGrpSpPr>
      <p:grpSpPr>
        <a:xfrm>
          <a:off x="0" y="0"/>
          <a:ext cx="0" cy="0"/>
          <a:chOff x="0" y="0"/>
          <a:chExt cx="0" cy="0"/>
        </a:xfrm>
      </p:grpSpPr>
      <p:sp>
        <p:nvSpPr>
          <p:cNvPr id="13" name="Content Placeholder 12"/>
          <p:cNvSpPr>
            <a:spLocks noGrp="1"/>
          </p:cNvSpPr>
          <p:nvPr>
            <p:ph sz="quarter" idx="16"/>
          </p:nvPr>
        </p:nvSpPr>
        <p:spPr>
          <a:xfrm>
            <a:off x="6246736" y="1547818"/>
            <a:ext cx="5520000"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5"/>
          </p:nvPr>
        </p:nvSpPr>
        <p:spPr>
          <a:xfrm>
            <a:off x="583912" y="1547818"/>
            <a:ext cx="5520000"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4" hasCustomPrompt="1"/>
          </p:nvPr>
        </p:nvSpPr>
        <p:spPr>
          <a:xfrm>
            <a:off x="584200" y="795338"/>
            <a:ext cx="11167533" cy="409518"/>
          </a:xfrm>
        </p:spPr>
        <p:txBody>
          <a:bodyPr/>
          <a:lstStyle>
            <a:lvl1pPr>
              <a:defRPr sz="2400"/>
            </a:lvl1pPr>
          </a:lstStyle>
          <a:p>
            <a:pPr lvl="0"/>
            <a:r>
              <a:rPr lang="en-US"/>
              <a:t>Subheading</a:t>
            </a:r>
            <a:endParaRPr lang="en-GB"/>
          </a:p>
        </p:txBody>
      </p:sp>
      <p:sp>
        <p:nvSpPr>
          <p:cNvPr id="9"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7989822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Per Pag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Content Placeholder 9"/>
          <p:cNvSpPr>
            <a:spLocks noGrp="1"/>
          </p:cNvSpPr>
          <p:nvPr>
            <p:ph sz="quarter" idx="17"/>
          </p:nvPr>
        </p:nvSpPr>
        <p:spPr>
          <a:xfrm>
            <a:off x="583912"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1"/>
          <p:cNvSpPr>
            <a:spLocks noGrp="1"/>
          </p:cNvSpPr>
          <p:nvPr>
            <p:ph sz="quarter" idx="18"/>
          </p:nvPr>
        </p:nvSpPr>
        <p:spPr>
          <a:xfrm>
            <a:off x="6261080"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9"/>
          </p:nvPr>
        </p:nvSpPr>
        <p:spPr>
          <a:xfrm>
            <a:off x="6261080" y="3860800"/>
            <a:ext cx="5520000"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Content Placeholder 9"/>
          <p:cNvSpPr>
            <a:spLocks noGrp="1"/>
          </p:cNvSpPr>
          <p:nvPr>
            <p:ph sz="quarter" idx="20"/>
          </p:nvPr>
        </p:nvSpPr>
        <p:spPr>
          <a:xfrm>
            <a:off x="583912" y="3860800"/>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10080001"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849150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Content Placeholder 9"/>
          <p:cNvSpPr>
            <a:spLocks noGrp="1"/>
          </p:cNvSpPr>
          <p:nvPr>
            <p:ph sz="quarter" idx="17"/>
          </p:nvPr>
        </p:nvSpPr>
        <p:spPr>
          <a:xfrm>
            <a:off x="583912"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1"/>
          <p:cNvSpPr>
            <a:spLocks noGrp="1"/>
          </p:cNvSpPr>
          <p:nvPr>
            <p:ph sz="quarter" idx="18"/>
          </p:nvPr>
        </p:nvSpPr>
        <p:spPr>
          <a:xfrm>
            <a:off x="6261080" y="1547813"/>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9"/>
          </p:nvPr>
        </p:nvSpPr>
        <p:spPr>
          <a:xfrm>
            <a:off x="6261080" y="3860800"/>
            <a:ext cx="5520000"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Content Placeholder 9"/>
          <p:cNvSpPr>
            <a:spLocks noGrp="1"/>
          </p:cNvSpPr>
          <p:nvPr>
            <p:ph sz="quarter" idx="20"/>
          </p:nvPr>
        </p:nvSpPr>
        <p:spPr>
          <a:xfrm>
            <a:off x="583912" y="3860800"/>
            <a:ext cx="5520000"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9"/>
          <p:cNvSpPr>
            <a:spLocks noGrp="1"/>
          </p:cNvSpPr>
          <p:nvPr>
            <p:ph type="body" sz="quarter" idx="21" hasCustomPrompt="1"/>
          </p:nvPr>
        </p:nvSpPr>
        <p:spPr>
          <a:xfrm>
            <a:off x="584200" y="795338"/>
            <a:ext cx="11167533" cy="409518"/>
          </a:xfrm>
        </p:spPr>
        <p:txBody>
          <a:bodyPr/>
          <a:lstStyle>
            <a:lvl1pPr>
              <a:defRPr sz="2400"/>
            </a:lvl1pPr>
          </a:lstStyle>
          <a:p>
            <a:pPr lvl="0"/>
            <a:r>
              <a:rPr lang="en-US"/>
              <a:t>Subheading</a:t>
            </a:r>
            <a:endParaRPr lang="en-GB"/>
          </a:p>
        </p:txBody>
      </p:sp>
      <p:sp>
        <p:nvSpPr>
          <p:cNvPr id="13"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5"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626276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Per Page - Horizontal">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584203" y="1547813"/>
            <a:ext cx="11199284"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9"/>
          <p:cNvSpPr>
            <a:spLocks noGrp="1"/>
          </p:cNvSpPr>
          <p:nvPr>
            <p:ph sz="quarter" idx="16"/>
          </p:nvPr>
        </p:nvSpPr>
        <p:spPr>
          <a:xfrm>
            <a:off x="584203" y="3860800"/>
            <a:ext cx="11199284"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6302129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Per Page - Horizontal w/subheading">
    <p:spTree>
      <p:nvGrpSpPr>
        <p:cNvPr id="1" name=""/>
        <p:cNvGrpSpPr/>
        <p:nvPr/>
      </p:nvGrpSpPr>
      <p:grpSpPr>
        <a:xfrm>
          <a:off x="0" y="0"/>
          <a:ext cx="0" cy="0"/>
          <a:chOff x="0" y="0"/>
          <a:chExt cx="0" cy="0"/>
        </a:xfrm>
      </p:grpSpPr>
      <p:sp>
        <p:nvSpPr>
          <p:cNvPr id="7" name="Content Placeholder 6"/>
          <p:cNvSpPr>
            <a:spLocks noGrp="1"/>
          </p:cNvSpPr>
          <p:nvPr>
            <p:ph sz="quarter" idx="16"/>
          </p:nvPr>
        </p:nvSpPr>
        <p:spPr>
          <a:xfrm>
            <a:off x="584203" y="1547813"/>
            <a:ext cx="11199284" cy="210820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Content Placeholder 10"/>
          <p:cNvSpPr>
            <a:spLocks noGrp="1"/>
          </p:cNvSpPr>
          <p:nvPr>
            <p:ph sz="quarter" idx="17"/>
          </p:nvPr>
        </p:nvSpPr>
        <p:spPr>
          <a:xfrm>
            <a:off x="584203" y="3860800"/>
            <a:ext cx="11199284" cy="2139950"/>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0" name="Text Placeholder 9"/>
          <p:cNvSpPr>
            <a:spLocks noGrp="1"/>
          </p:cNvSpPr>
          <p:nvPr>
            <p:ph type="body" sz="quarter" idx="14" hasCustomPrompt="1"/>
          </p:nvPr>
        </p:nvSpPr>
        <p:spPr>
          <a:xfrm>
            <a:off x="584201" y="795338"/>
            <a:ext cx="11167535" cy="409518"/>
          </a:xfrm>
        </p:spPr>
        <p:txBody>
          <a:bodyPr/>
          <a:lstStyle>
            <a:lvl1pPr>
              <a:defRPr sz="2400"/>
            </a:lvl1pPr>
          </a:lstStyle>
          <a:p>
            <a:pPr lvl="0"/>
            <a:r>
              <a:rPr lang="en-US"/>
              <a:t>Subheading</a:t>
            </a:r>
            <a:endParaRPr lang="en-GB"/>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4379670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Per Page">
    <p:spTree>
      <p:nvGrpSpPr>
        <p:cNvPr id="1" name=""/>
        <p:cNvGrpSpPr/>
        <p:nvPr/>
      </p:nvGrpSpPr>
      <p:grpSpPr>
        <a:xfrm>
          <a:off x="0" y="0"/>
          <a:ext cx="0" cy="0"/>
          <a:chOff x="0" y="0"/>
          <a:chExt cx="0" cy="0"/>
        </a:xfrm>
      </p:grpSpPr>
      <p:sp>
        <p:nvSpPr>
          <p:cNvPr id="10" name="Content Placeholder 9"/>
          <p:cNvSpPr>
            <a:spLocks noGrp="1"/>
          </p:cNvSpPr>
          <p:nvPr>
            <p:ph sz="quarter" idx="16"/>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quarter" idx="17"/>
          </p:nvPr>
        </p:nvSpPr>
        <p:spPr>
          <a:xfrm>
            <a:off x="4411128" y="1547818"/>
            <a:ext cx="35677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8"/>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719861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dirty="0"/>
              <a:t>Insert DCC category title here</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16814342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9" name="Text Placeholder 9"/>
          <p:cNvSpPr>
            <a:spLocks noGrp="1"/>
          </p:cNvSpPr>
          <p:nvPr>
            <p:ph type="body" sz="quarter" idx="16" hasCustomPrompt="1"/>
          </p:nvPr>
        </p:nvSpPr>
        <p:spPr>
          <a:xfrm>
            <a:off x="584201" y="795338"/>
            <a:ext cx="11167535" cy="409518"/>
          </a:xfrm>
        </p:spPr>
        <p:txBody>
          <a:bodyPr/>
          <a:lstStyle>
            <a:lvl1pPr>
              <a:defRPr sz="2400"/>
            </a:lvl1pPr>
          </a:lstStyle>
          <a:p>
            <a:pPr lvl="0"/>
            <a:r>
              <a:rPr lang="en-US"/>
              <a:t>Subheading</a:t>
            </a:r>
            <a:endParaRPr lang="en-GB"/>
          </a:p>
        </p:txBody>
      </p:sp>
      <p:sp>
        <p:nvSpPr>
          <p:cNvPr id="18" name="Content Placeholder 9"/>
          <p:cNvSpPr>
            <a:spLocks noGrp="1"/>
          </p:cNvSpPr>
          <p:nvPr>
            <p:ph sz="quarter" idx="17"/>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1"/>
          <p:cNvSpPr>
            <a:spLocks noGrp="1"/>
          </p:cNvSpPr>
          <p:nvPr>
            <p:ph sz="quarter" idx="18"/>
          </p:nvPr>
        </p:nvSpPr>
        <p:spPr>
          <a:xfrm>
            <a:off x="4411128" y="1547818"/>
            <a:ext cx="35677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10"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2574249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2 Per Page">
    <p:spTree>
      <p:nvGrpSpPr>
        <p:cNvPr id="1" name=""/>
        <p:cNvGrpSpPr/>
        <p:nvPr/>
      </p:nvGrpSpPr>
      <p:grpSpPr>
        <a:xfrm>
          <a:off x="0" y="0"/>
          <a:ext cx="0" cy="0"/>
          <a:chOff x="0" y="0"/>
          <a:chExt cx="0" cy="0"/>
        </a:xfrm>
      </p:grpSpPr>
      <p:sp>
        <p:nvSpPr>
          <p:cNvPr id="10" name="Content Placeholder 9"/>
          <p:cNvSpPr>
            <a:spLocks noGrp="1"/>
          </p:cNvSpPr>
          <p:nvPr>
            <p:ph sz="quarter" idx="16"/>
          </p:nvPr>
        </p:nvSpPr>
        <p:spPr>
          <a:xfrm>
            <a:off x="4446496" y="1547818"/>
            <a:ext cx="7336989"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2" name="Content Placeholder 9"/>
          <p:cNvSpPr>
            <a:spLocks noGrp="1"/>
          </p:cNvSpPr>
          <p:nvPr>
            <p:ph sz="quarter" idx="17"/>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7"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606443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2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6" hasCustomPrompt="1"/>
          </p:nvPr>
        </p:nvSpPr>
        <p:spPr>
          <a:xfrm>
            <a:off x="584201" y="795338"/>
            <a:ext cx="11167535" cy="409518"/>
          </a:xfrm>
        </p:spPr>
        <p:txBody>
          <a:bodyPr/>
          <a:lstStyle>
            <a:lvl1pPr>
              <a:defRPr sz="2400"/>
            </a:lvl1pPr>
          </a:lstStyle>
          <a:p>
            <a:pPr lvl="0"/>
            <a:r>
              <a:rPr lang="en-US"/>
              <a:t>Subheading</a:t>
            </a:r>
            <a:endParaRPr lang="en-GB"/>
          </a:p>
        </p:txBody>
      </p:sp>
      <p:sp>
        <p:nvSpPr>
          <p:cNvPr id="13" name="Content Placeholder 9"/>
          <p:cNvSpPr>
            <a:spLocks noGrp="1"/>
          </p:cNvSpPr>
          <p:nvPr>
            <p:ph sz="quarter" idx="17"/>
          </p:nvPr>
        </p:nvSpPr>
        <p:spPr>
          <a:xfrm>
            <a:off x="4446496" y="1547818"/>
            <a:ext cx="7336989"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9"/>
          <p:cNvSpPr>
            <a:spLocks noGrp="1"/>
          </p:cNvSpPr>
          <p:nvPr>
            <p:ph sz="quarter" idx="18"/>
          </p:nvPr>
        </p:nvSpPr>
        <p:spPr>
          <a:xfrm>
            <a:off x="588092" y="1547818"/>
            <a:ext cx="3551368"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8465056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1 Per Page">
    <p:spTree>
      <p:nvGrpSpPr>
        <p:cNvPr id="1" name=""/>
        <p:cNvGrpSpPr/>
        <p:nvPr/>
      </p:nvGrpSpPr>
      <p:grpSpPr>
        <a:xfrm>
          <a:off x="0" y="0"/>
          <a:ext cx="0" cy="0"/>
          <a:chOff x="0" y="0"/>
          <a:chExt cx="0" cy="0"/>
        </a:xfrm>
      </p:grpSpPr>
      <p:sp>
        <p:nvSpPr>
          <p:cNvPr id="7" name="Content Placeholder 6"/>
          <p:cNvSpPr>
            <a:spLocks noGrp="1"/>
          </p:cNvSpPr>
          <p:nvPr>
            <p:ph sz="quarter" idx="15"/>
          </p:nvPr>
        </p:nvSpPr>
        <p:spPr>
          <a:xfrm>
            <a:off x="584199" y="1547818"/>
            <a:ext cx="72961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12"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8" name="Slide Number Placeholder 5"/>
          <p:cNvSpPr>
            <a:spLocks noGrp="1"/>
          </p:cNvSpPr>
          <p:nvPr>
            <p:ph type="sldNum" sz="quarter" idx="4"/>
          </p:nvPr>
        </p:nvSpPr>
        <p:spPr>
          <a:xfrm>
            <a:off x="7880354"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6429818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1 Per Page w/subhea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cap="none"/>
            </a:lvl1pPr>
          </a:lstStyle>
          <a:p>
            <a:r>
              <a:rPr lang="en-US"/>
              <a:t>Click to edit master title style</a:t>
            </a:r>
            <a:endParaRPr lang="en-GB"/>
          </a:p>
        </p:txBody>
      </p:sp>
      <p:sp>
        <p:nvSpPr>
          <p:cNvPr id="7" name="Text Placeholder 9"/>
          <p:cNvSpPr>
            <a:spLocks noGrp="1"/>
          </p:cNvSpPr>
          <p:nvPr>
            <p:ph type="body" sz="quarter" idx="16" hasCustomPrompt="1"/>
          </p:nvPr>
        </p:nvSpPr>
        <p:spPr>
          <a:xfrm>
            <a:off x="584200" y="795338"/>
            <a:ext cx="11167533" cy="409518"/>
          </a:xfrm>
        </p:spPr>
        <p:txBody>
          <a:bodyPr/>
          <a:lstStyle>
            <a:lvl1pPr>
              <a:defRPr sz="2400"/>
            </a:lvl1pPr>
          </a:lstStyle>
          <a:p>
            <a:pPr lvl="0"/>
            <a:r>
              <a:rPr lang="en-US"/>
              <a:t>Subheading</a:t>
            </a:r>
            <a:endParaRPr lang="en-GB"/>
          </a:p>
        </p:txBody>
      </p:sp>
      <p:sp>
        <p:nvSpPr>
          <p:cNvPr id="13" name="Content Placeholder 6"/>
          <p:cNvSpPr>
            <a:spLocks noGrp="1"/>
          </p:cNvSpPr>
          <p:nvPr>
            <p:ph sz="quarter" idx="15"/>
          </p:nvPr>
        </p:nvSpPr>
        <p:spPr>
          <a:xfrm>
            <a:off x="584199" y="1547818"/>
            <a:ext cx="7296152"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9"/>
          </p:nvPr>
        </p:nvSpPr>
        <p:spPr>
          <a:xfrm>
            <a:off x="8250548" y="1547818"/>
            <a:ext cx="3532936" cy="4452937"/>
          </a:xfrm>
        </p:spPr>
        <p:txBody>
          <a:bodyPr/>
          <a:lstStyle>
            <a:lvl2pPr>
              <a:defRPr>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9" name="Slide Number Placeholder 5"/>
          <p:cNvSpPr>
            <a:spLocks noGrp="1"/>
          </p:cNvSpPr>
          <p:nvPr>
            <p:ph type="sldNum" sz="quarter" idx="4"/>
          </p:nvPr>
        </p:nvSpPr>
        <p:spPr>
          <a:xfrm>
            <a:off x="7870318" y="6290595"/>
            <a:ext cx="1410049" cy="365125"/>
          </a:xfrm>
          <a:prstGeom prst="rect">
            <a:avLst/>
          </a:prstGeom>
        </p:spPr>
        <p:txBody>
          <a:bodyPr vert="horz" lIns="91440" tIns="45720" rIns="91440" bIns="45720" rtlCol="0" anchor="ctr"/>
          <a:lstStyle>
            <a:lvl1pPr algn="r">
              <a:defRPr sz="900">
                <a:solidFill>
                  <a:schemeClr val="tx2"/>
                </a:solidFill>
                <a:latin typeface="+mn-lt"/>
                <a:cs typeface="Arial"/>
              </a:defRPr>
            </a:lvl1pPr>
          </a:lstStyle>
          <a:p>
            <a:fld id="{0CAA2D99-2BEB-4844-9679-E13373967C1A}" type="slidenum">
              <a:rPr lang="en-US" smtClean="0"/>
              <a:pPr/>
              <a:t>‹#›</a:t>
            </a:fld>
            <a:endParaRPr lang="en-US" dirty="0"/>
          </a:p>
        </p:txBody>
      </p:sp>
    </p:spTree>
    <p:extLst>
      <p:ext uri="{BB962C8B-B14F-4D97-AF65-F5344CB8AC3E}">
        <p14:creationId xmlns:p14="http://schemas.microsoft.com/office/powerpoint/2010/main" val="17477201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ection Title 1">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8875469" y="3774366"/>
            <a:ext cx="4180089" cy="3207600"/>
          </a:xfrm>
          <a:prstGeom prst="rect">
            <a:avLst/>
          </a:prstGeom>
        </p:spPr>
      </p:pic>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8"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7153630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_Section Title 1">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pic>
        <p:nvPicPr>
          <p:cNvPr id="8" name="Picture 7"/>
          <p:cNvPicPr>
            <a:picLocks noChangeAspect="1"/>
          </p:cNvPicPr>
          <p:nvPr userDrawn="1"/>
        </p:nvPicPr>
        <p:blipFill>
          <a:blip r:embed="rId2"/>
          <a:stretch>
            <a:fillRect/>
          </a:stretch>
        </p:blipFill>
        <p:spPr>
          <a:xfrm>
            <a:off x="8875468" y="3778835"/>
            <a:ext cx="4181397" cy="3207886"/>
          </a:xfrm>
          <a:prstGeom prst="rect">
            <a:avLst/>
          </a:prstGeom>
        </p:spPr>
      </p:pic>
      <p:sp>
        <p:nvSpPr>
          <p:cNvPr id="6" name="Footer Placeholder 4"/>
          <p:cNvSpPr>
            <a:spLocks noGrp="1"/>
          </p:cNvSpPr>
          <p:nvPr>
            <p:ph type="ftr" sz="quarter" idx="3"/>
          </p:nvPr>
        </p:nvSpPr>
        <p:spPr>
          <a:xfrm>
            <a:off x="4321688" y="6290595"/>
            <a:ext cx="3548629" cy="365125"/>
          </a:xfrm>
          <a:prstGeom prst="rect">
            <a:avLst/>
          </a:prstGeom>
        </p:spPr>
        <p:txBody>
          <a:bodyPr anchor="ctr"/>
          <a:lstStyle>
            <a:lvl1pPr algn="ctr">
              <a:defRPr sz="1100">
                <a:solidFill>
                  <a:schemeClr val="tx2"/>
                </a:solidFill>
                <a:latin typeface="+mn-lt"/>
              </a:defRPr>
            </a:lvl1pPr>
          </a:lstStyle>
          <a:p>
            <a:r>
              <a:rPr lang="en-GB" dirty="0"/>
              <a:t>DCC Confidential</a:t>
            </a:r>
          </a:p>
        </p:txBody>
      </p:sp>
      <p:sp>
        <p:nvSpPr>
          <p:cNvPr id="7"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9"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15277840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584199" y="2701538"/>
            <a:ext cx="11300884" cy="727467"/>
          </a:xfrm>
          <a:prstGeom prst="rect">
            <a:avLst/>
          </a:prstGeom>
        </p:spPr>
        <p:txBody>
          <a:bodyPr vert="horz" wrap="square" lIns="0" tIns="0" rIns="0" bIns="0" rtlCol="0" anchor="b" anchorCtr="0">
            <a:noAutofit/>
          </a:bodyPr>
          <a:lstStyle>
            <a:lvl1pPr>
              <a:defRPr sz="3200" b="1" cap="all" baseline="0">
                <a:solidFill>
                  <a:schemeClr val="tx2"/>
                </a:solidFill>
                <a:latin typeface="Arial Rounded MT Bold" panose="020F0704030504030204" pitchFamily="34" charset="0"/>
              </a:defRPr>
            </a:lvl1pPr>
          </a:lstStyle>
          <a:p>
            <a:r>
              <a:rPr lang="en-GB"/>
              <a:t>CLICK TO ADD HEADING</a:t>
            </a:r>
            <a:endParaRPr lang="en-US"/>
          </a:p>
        </p:txBody>
      </p:sp>
      <p:pic>
        <p:nvPicPr>
          <p:cNvPr id="8" name="Picture 7"/>
          <p:cNvPicPr>
            <a:picLocks noChangeAspect="1"/>
          </p:cNvPicPr>
          <p:nvPr userDrawn="1"/>
        </p:nvPicPr>
        <p:blipFill>
          <a:blip r:embed="rId2">
            <a:duotone>
              <a:schemeClr val="bg2">
                <a:shade val="45000"/>
                <a:satMod val="135000"/>
              </a:schemeClr>
              <a:prstClr val="white"/>
            </a:duotone>
            <a:lum bright="-40000" contrast="-40000"/>
          </a:blip>
          <a:stretch>
            <a:fillRect/>
          </a:stretch>
        </p:blipFill>
        <p:spPr>
          <a:xfrm>
            <a:off x="8875468" y="3778835"/>
            <a:ext cx="4181397" cy="3207886"/>
          </a:xfrm>
          <a:prstGeom prst="rect">
            <a:avLst/>
          </a:prstGeom>
        </p:spPr>
      </p:pic>
      <p:sp>
        <p:nvSpPr>
          <p:cNvPr id="3" name="Text Placeholder 2"/>
          <p:cNvSpPr>
            <a:spLocks noGrp="1"/>
          </p:cNvSpPr>
          <p:nvPr>
            <p:ph type="body" sz="quarter" idx="11" hasCustomPrompt="1"/>
          </p:nvPr>
        </p:nvSpPr>
        <p:spPr>
          <a:xfrm>
            <a:off x="584204" y="4776788"/>
            <a:ext cx="7850717" cy="1223962"/>
          </a:xfrm>
        </p:spPr>
        <p:txBody>
          <a:bodyPr anchor="b"/>
          <a:lstStyle>
            <a:lvl1pPr>
              <a:defRPr sz="1400" b="0" baseline="0">
                <a:solidFill>
                  <a:schemeClr val="tx2"/>
                </a:solidFill>
              </a:defRPr>
            </a:lvl1pPr>
          </a:lstStyle>
          <a:p>
            <a:pPr lvl="0"/>
            <a:r>
              <a:rPr lang="en-US"/>
              <a:t>Disclaimer &amp; any other info</a:t>
            </a:r>
            <a:endParaRPr lang="en-GB"/>
          </a:p>
        </p:txBody>
      </p:sp>
      <p:sp>
        <p:nvSpPr>
          <p:cNvPr id="7" name="Footer Placeholder 4"/>
          <p:cNvSpPr>
            <a:spLocks noGrp="1"/>
          </p:cNvSpPr>
          <p:nvPr>
            <p:ph type="ftr" sz="quarter" idx="3"/>
          </p:nvPr>
        </p:nvSpPr>
        <p:spPr>
          <a:xfrm>
            <a:off x="4321688" y="6290595"/>
            <a:ext cx="3548629" cy="365125"/>
          </a:xfrm>
          <a:prstGeom prst="rect">
            <a:avLst/>
          </a:prstGeom>
        </p:spPr>
        <p:txBody>
          <a:bodyPr anchor="ctr"/>
          <a:lstStyle>
            <a:lvl1pPr algn="ctr">
              <a:defRPr sz="1200">
                <a:solidFill>
                  <a:schemeClr val="tx2"/>
                </a:solidFill>
                <a:latin typeface="+mn-lt"/>
              </a:defRPr>
            </a:lvl1pPr>
          </a:lstStyle>
          <a:p>
            <a:r>
              <a:rPr lang="en-GB" dirty="0"/>
              <a:t>DCC Confidential</a:t>
            </a:r>
          </a:p>
        </p:txBody>
      </p:sp>
      <p:sp>
        <p:nvSpPr>
          <p:cNvPr id="4" name="Text Placeholder 3"/>
          <p:cNvSpPr>
            <a:spLocks noGrp="1"/>
          </p:cNvSpPr>
          <p:nvPr>
            <p:ph type="body" sz="quarter" idx="12" hasCustomPrompt="1"/>
          </p:nvPr>
        </p:nvSpPr>
        <p:spPr>
          <a:xfrm>
            <a:off x="584203" y="6291268"/>
            <a:ext cx="3340100" cy="365125"/>
          </a:xfrm>
        </p:spPr>
        <p:txBody>
          <a:bodyPr anchor="ctr"/>
          <a:lstStyle>
            <a:lvl1pPr>
              <a:defRPr sz="1200">
                <a:solidFill>
                  <a:schemeClr val="tx2"/>
                </a:solidFill>
              </a:defRPr>
            </a:lvl1pPr>
          </a:lstStyle>
          <a:p>
            <a:pPr lvl="0"/>
            <a:r>
              <a:rPr lang="en-US"/>
              <a:t>Version </a:t>
            </a:r>
            <a:endParaRPr lang="en-GB"/>
          </a:p>
        </p:txBody>
      </p:sp>
      <p:sp>
        <p:nvSpPr>
          <p:cNvPr id="9" name="Slide Number Placeholder 3"/>
          <p:cNvSpPr>
            <a:spLocks noGrp="1"/>
          </p:cNvSpPr>
          <p:nvPr>
            <p:ph type="sldNum" sz="quarter" idx="13"/>
          </p:nvPr>
        </p:nvSpPr>
        <p:spPr>
          <a:xfrm>
            <a:off x="7870318" y="6290595"/>
            <a:ext cx="1410049" cy="365125"/>
          </a:xfrm>
          <a:prstGeom prst="rect">
            <a:avLst/>
          </a:prstGeom>
        </p:spPr>
        <p:txBody>
          <a:bodyPr/>
          <a:lstStyle/>
          <a:p>
            <a:fld id="{4D1A449A-9C50-443A-868C-512E390C37B8}" type="slidenum">
              <a:rPr lang="en-GB" smtClean="0"/>
              <a:t>‹#›</a:t>
            </a:fld>
            <a:endParaRPr lang="en-GB" dirty="0"/>
          </a:p>
        </p:txBody>
      </p:sp>
    </p:spTree>
    <p:extLst>
      <p:ext uri="{BB962C8B-B14F-4D97-AF65-F5344CB8AC3E}">
        <p14:creationId xmlns:p14="http://schemas.microsoft.com/office/powerpoint/2010/main" val="14632780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rmal Style">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9FB2F9DF-FE40-4CE7-B5BF-EF3C64E98BDC}"/>
              </a:ext>
            </a:extLst>
          </p:cNvPr>
          <p:cNvSpPr>
            <a:spLocks noGrp="1"/>
          </p:cNvSpPr>
          <p:nvPr>
            <p:ph type="sldNum" sz="quarter" idx="12"/>
          </p:nvPr>
        </p:nvSpPr>
        <p:spPr>
          <a:xfrm>
            <a:off x="11135448" y="6390479"/>
            <a:ext cx="770951" cy="192287"/>
          </a:xfrm>
        </p:spPr>
        <p:txBody>
          <a:bodyPr/>
          <a:lstStyle/>
          <a:p>
            <a:fld id="{0D558541-60C9-42A2-8392-FF12533A6B7A}" type="slidenum">
              <a:rPr lang="en-US" smtClean="0"/>
              <a:pPr/>
              <a:t>‹#›</a:t>
            </a:fld>
            <a:endParaRPr lang="en-US" dirty="0"/>
          </a:p>
        </p:txBody>
      </p:sp>
      <p:pic>
        <p:nvPicPr>
          <p:cNvPr id="7" name="Picture 6" descr="DCC_final_Logo_RGB.png">
            <a:extLst>
              <a:ext uri="{FF2B5EF4-FFF2-40B4-BE49-F238E27FC236}">
                <a16:creationId xmlns:a16="http://schemas.microsoft.com/office/drawing/2014/main" id="{9EDD4FA0-2227-4D3B-9D6F-E530AC13DB8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292" y="6190802"/>
            <a:ext cx="1263145" cy="406765"/>
          </a:xfrm>
          <a:prstGeom prst="rect">
            <a:avLst/>
          </a:prstGeom>
        </p:spPr>
      </p:pic>
    </p:spTree>
    <p:extLst>
      <p:ext uri="{BB962C8B-B14F-4D97-AF65-F5344CB8AC3E}">
        <p14:creationId xmlns:p14="http://schemas.microsoft.com/office/powerpoint/2010/main" val="40724439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Pages">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1"/>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5" name="Object 4" hidden="1"/>
                      <p:cNvPicPr/>
                      <p:nvPr/>
                    </p:nvPicPr>
                    <p:blipFill>
                      <a:blip r:embed="rId4"/>
                      <a:stretch>
                        <a:fillRect/>
                      </a:stretch>
                    </p:blipFill>
                    <p:spPr>
                      <a:xfrm>
                        <a:off x="2118" y="2118"/>
                        <a:ext cx="2116" cy="2116"/>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EA1AF0FA-24D8-4824-8A5D-30E455FE1A56}"/>
              </a:ext>
            </a:extLst>
          </p:cNvPr>
          <p:cNvSpPr>
            <a:spLocks noGrp="1"/>
          </p:cNvSpPr>
          <p:nvPr>
            <p:ph type="sldNum" sz="quarter" idx="12"/>
          </p:nvPr>
        </p:nvSpPr>
        <p:spPr>
          <a:xfrm>
            <a:off x="11135448" y="6390479"/>
            <a:ext cx="770951" cy="192287"/>
          </a:xfrm>
        </p:spPr>
        <p:txBody>
          <a:bodyPr/>
          <a:lstStyle/>
          <a:p>
            <a:fld id="{0D558541-60C9-42A2-8392-FF12533A6B7A}" type="slidenum">
              <a:rPr lang="en-US" smtClean="0"/>
              <a:pPr/>
              <a:t>‹#›</a:t>
            </a:fld>
            <a:endParaRPr lang="en-US" dirty="0"/>
          </a:p>
        </p:txBody>
      </p:sp>
    </p:spTree>
    <p:extLst>
      <p:ext uri="{BB962C8B-B14F-4D97-AF65-F5344CB8AC3E}">
        <p14:creationId xmlns:p14="http://schemas.microsoft.com/office/powerpoint/2010/main" val="4052120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3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4"/>
            <a:ext cx="6644640" cy="978635"/>
          </a:xfrm>
        </p:spPr>
        <p:txBody>
          <a:bodyPr/>
          <a:lstStyle>
            <a:lvl1pPr marL="0" indent="0" algn="l">
              <a:buNone/>
              <a:defRPr sz="1800">
                <a:solidFill>
                  <a:srgbClr val="1F144A"/>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p:cNvSpPr>
            <a:spLocks noGrp="1"/>
          </p:cNvSpPr>
          <p:nvPr>
            <p:ph type="dt" sz="half" idx="10"/>
          </p:nvPr>
        </p:nvSpPr>
        <p:spPr>
          <a:xfrm>
            <a:off x="3960000" y="4956140"/>
            <a:ext cx="2743200" cy="365125"/>
          </a:xfrm>
        </p:spPr>
        <p:txBody>
          <a:bodyPr/>
          <a:lstStyle>
            <a:lvl1pPr algn="l">
              <a:defRPr sz="975">
                <a:solidFill>
                  <a:srgbClr val="1F144A"/>
                </a:solidFill>
              </a:defRPr>
            </a:lvl1pPr>
          </a:lstStyle>
          <a:p>
            <a:fld id="{99F75370-880A-6045-902D-EA42064FA6B6}" type="datetime4">
              <a:rPr lang="en-GB" smtClean="0"/>
              <a:pPr/>
              <a:t>24 May 2023</a:t>
            </a:fld>
            <a:endParaRPr lang="en-US" dirty="0"/>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p:spPr>
        <p:txBody>
          <a:bodyPr/>
          <a:lstStyle>
            <a:lvl1pPr>
              <a:defRPr>
                <a:solidFill>
                  <a:srgbClr val="1F144A"/>
                </a:solidFill>
              </a:defRPr>
            </a:lvl1pPr>
          </a:lstStyle>
          <a:p>
            <a:pPr algn="l"/>
            <a:r>
              <a:rPr lang="en-US" dirty="0"/>
              <a:t>Insert DCC category title here</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1"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8" y="5047580"/>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1493638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02176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dirty="0"/>
              <a:t>DCC Confidential</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25329542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dirty="0"/>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r>
              <a:rPr lang="en-GB" dirty="0"/>
              <a:t>12 November 2020</a:t>
            </a:r>
            <a:endParaRPr lang="en-US" dirty="0"/>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305873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endParaRPr lang="en-GB" dirty="0"/>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900" b="1" i="0" dirty="0">
                <a:solidFill>
                  <a:schemeClr val="bg1"/>
                </a:solidFill>
                <a:latin typeface="Lato" panose="020F0502020204030203" pitchFamily="34" charset="77"/>
              </a:rPr>
              <a:t>|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1213956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4" name="Footer Placeholder 3"/>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200" b="1">
                <a:solidFill>
                  <a:srgbClr val="1F144A"/>
                </a:solidFill>
              </a:defRPr>
            </a:lvl1pPr>
            <a:lvl2pPr marL="342892" indent="0">
              <a:buFontTx/>
              <a:buNone/>
              <a:tabLst/>
              <a:defRPr sz="1050">
                <a:solidFill>
                  <a:srgbClr val="1F144A"/>
                </a:solidFill>
              </a:defRPr>
            </a:lvl2pPr>
            <a:lvl3pPr marL="685783" indent="0">
              <a:buFontTx/>
              <a:buNone/>
              <a:defRPr>
                <a:solidFill>
                  <a:srgbClr val="1F144A"/>
                </a:solidFill>
              </a:defRPr>
            </a:lvl3pPr>
            <a:lvl4pPr marL="1028675" indent="0">
              <a:buFontTx/>
              <a:buNone/>
              <a:defRPr>
                <a:solidFill>
                  <a:srgbClr val="1F144A"/>
                </a:solidFill>
              </a:defRPr>
            </a:lvl4pPr>
            <a:lvl5pPr marL="1371566"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8154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4202186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2"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20001" y="6482648"/>
            <a:ext cx="10897879" cy="143408"/>
          </a:xfrm>
        </p:spPr>
        <p:txBody>
          <a:bodyPr/>
          <a:lstStyle>
            <a:lvl1pPr>
              <a:defRPr>
                <a:solidFill>
                  <a:srgbClr val="F5F5F5"/>
                </a:solidFill>
              </a:defRPr>
            </a:lvl1pPr>
          </a:lstStyle>
          <a:p>
            <a:r>
              <a:rPr lang="en-US" dirty="0"/>
              <a:t>Insert DCC category title here</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1"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675" b="1" i="0" dirty="0">
                <a:solidFill>
                  <a:schemeClr val="bg1"/>
                </a:solidFill>
                <a:latin typeface="Lato" panose="020F0502020204030203" pitchFamily="34" charset="77"/>
              </a:rPr>
              <a:t> </a:t>
            </a:r>
            <a:fld id="{68F1BF3E-5F0E-D24A-8AA5-A9EEC54EF19C}" type="datetime4">
              <a:rPr lang="en-GB" sz="675" b="1" i="0" smtClean="0">
                <a:solidFill>
                  <a:schemeClr val="bg1"/>
                </a:solidFill>
                <a:latin typeface="Lato" panose="020F0502020204030203" pitchFamily="34" charset="77"/>
              </a:rPr>
              <a:pPr algn="r"/>
              <a:t>24 May 2023</a:t>
            </a:fld>
            <a:r>
              <a:rPr lang="en-GB" sz="675" b="1" i="0" dirty="0">
                <a:solidFill>
                  <a:schemeClr val="bg1"/>
                </a:solidFill>
                <a:latin typeface="Lato" panose="020F0502020204030203" pitchFamily="34" charset="77"/>
              </a:rPr>
              <a:t>    |    </a:t>
            </a:r>
            <a:fld id="{2B613C8D-C864-C543-AF89-04A4A766BF11}" type="slidenum">
              <a:rPr lang="en-US" sz="675" b="1" i="0" smtClean="0">
                <a:solidFill>
                  <a:schemeClr val="bg1"/>
                </a:solidFill>
                <a:latin typeface="Lato" panose="020F0502020204030203" pitchFamily="34" charset="77"/>
              </a:rPr>
              <a:pPr algn="r"/>
              <a:t>‹#›</a:t>
            </a:fld>
            <a:endParaRPr lang="en-US" sz="675"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14574090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image" Target="../media/image8.emf"/><Relationship Id="rId5" Type="http://schemas.openxmlformats.org/officeDocument/2006/relationships/oleObject" Target="../embeddings/oleObject1.bin"/><Relationship Id="rId4" Type="http://schemas.openxmlformats.org/officeDocument/2006/relationships/tags" Target="../tags/tag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5" Type="http://schemas.openxmlformats.org/officeDocument/2006/relationships/theme" Target="../theme/theme5.xml"/><Relationship Id="rId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fld id="{2F08B631-9013-FF42-A20A-B42CB755ABD1}" type="datetime4">
              <a:rPr lang="en-GB" smtClean="0"/>
              <a:pPr/>
              <a:t>24 May 2023</a:t>
            </a:fld>
            <a:r>
              <a:rPr lang="en-GB" dirty="0"/>
              <a:t> |    </a:t>
            </a:r>
            <a:fld id="{2B613C8D-C864-C543-AF89-04A4A766BF11}" type="slidenum">
              <a:rPr lang="en-US" smtClean="0"/>
              <a:pPr/>
              <a:t>‹#›</a:t>
            </a:fld>
            <a:endParaRPr lang="en-US" dirty="0"/>
          </a:p>
        </p:txBody>
      </p:sp>
      <p:sp>
        <p:nvSpPr>
          <p:cNvPr id="5"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562E1DFF-DEB9-D691-823B-4EAABA512FFE}"/>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
        <p:nvSpPr>
          <p:cNvPr id="6"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53BCDB89-DF3E-2D6B-60EA-6D8C510ABADC}"/>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975256445"/>
      </p:ext>
    </p:extLst>
  </p:cSld>
  <p:clrMap bg1="lt1" tx1="dk1" bg2="lt2" tx2="dk2" accent1="accent1" accent2="accent2" accent3="accent3" accent4="accent4" accent5="accent5" accent6="accent6" hlink="hlink" folHlink="folHlink"/>
  <p:sldLayoutIdLst>
    <p:sldLayoutId id="2147483685" r:id="rId1"/>
    <p:sldLayoutId id="2147483702" r:id="rId2"/>
    <p:sldLayoutId id="2147483688" r:id="rId3"/>
    <p:sldLayoutId id="2147483667" r:id="rId4"/>
    <p:sldLayoutId id="2147483703" r:id="rId5"/>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20000" y="6483600"/>
            <a:ext cx="10897200" cy="144000"/>
          </a:xfrm>
          <a:prstGeom prst="rect">
            <a:avLst/>
          </a:prstGeom>
        </p:spPr>
        <p:txBody>
          <a:bodyPr vert="horz" lIns="0" tIns="0" rIns="0" bIns="0" rtlCol="0" anchor="t" anchorCtr="0"/>
          <a:lstStyle>
            <a:lvl1pPr algn="ctr">
              <a:defRPr sz="675">
                <a:solidFill>
                  <a:srgbClr val="1F144A"/>
                </a:solidFill>
                <a:latin typeface="Lato" panose="020F0502020204030203" pitchFamily="34" charset="77"/>
              </a:defRPr>
            </a:lvl1pPr>
          </a:lstStyle>
          <a:p>
            <a:r>
              <a:rPr lang="en-US" dirty="0"/>
              <a:t>Insert DCC category title here</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675" b="1">
                <a:solidFill>
                  <a:srgbClr val="1F144A"/>
                </a:solidFill>
                <a:latin typeface="Lato" panose="020F0502020204030203" pitchFamily="34" charset="77"/>
              </a:defRPr>
            </a:lvl1pPr>
          </a:lstStyle>
          <a:p>
            <a:fld id="{2F08B631-9013-FF42-A20A-B42CB755ABD1}" type="datetime4">
              <a:rPr lang="en-GB" smtClean="0"/>
              <a:pPr/>
              <a:t>24 May 2023</a:t>
            </a:fld>
            <a:r>
              <a:rPr lang="en-GB" dirty="0"/>
              <a:t> |    </a:t>
            </a:r>
            <a:fld id="{2B613C8D-C864-C543-AF89-04A4A766BF11}" type="slidenum">
              <a:rPr lang="en-US" smtClean="0"/>
              <a:pPr/>
              <a:t>‹#›</a:t>
            </a:fld>
            <a:endParaRPr lang="en-US" dirty="0"/>
          </a:p>
        </p:txBody>
      </p:sp>
      <p:sp>
        <p:nvSpPr>
          <p:cNvPr id="6"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4A705614-E938-7334-19AF-DD65CC340EED}"/>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
        <p:nvSpPr>
          <p:cNvPr id="7"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1EE532B6-2922-BC45-121D-B41B0651DB6E}"/>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7616106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80" r:id="rId3"/>
    <p:sldLayoutId id="2147483709" r:id="rId4"/>
    <p:sldLayoutId id="2147483710"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Lst>
  <p:hf sldNum="0" hdr="0"/>
  <p:txStyles>
    <p:titleStyle>
      <a:lvl1pPr algn="l" defTabSz="685783" rtl="0" eaLnBrk="1" latinLnBrk="0" hangingPunct="1">
        <a:lnSpc>
          <a:spcPct val="90000"/>
        </a:lnSpc>
        <a:spcBef>
          <a:spcPct val="0"/>
        </a:spcBef>
        <a:buNone/>
        <a:defRPr sz="1950" b="1" kern="1200">
          <a:solidFill>
            <a:schemeClr val="accent1"/>
          </a:solidFill>
          <a:latin typeface="Lato" panose="020F0502020204030203" pitchFamily="34" charset="77"/>
          <a:ea typeface="+mj-ea"/>
          <a:cs typeface="+mj-cs"/>
        </a:defRPr>
      </a:lvl1pPr>
    </p:titleStyle>
    <p:bodyStyle>
      <a:lvl1pPr marL="0" indent="0" algn="l" defTabSz="685783" rtl="0" eaLnBrk="1" latinLnBrk="0" hangingPunct="1">
        <a:lnSpc>
          <a:spcPct val="90000"/>
        </a:lnSpc>
        <a:spcBef>
          <a:spcPts val="750"/>
        </a:spcBef>
        <a:buFontTx/>
        <a:buNone/>
        <a:defRPr sz="1200" b="1" kern="1200">
          <a:solidFill>
            <a:srgbClr val="1F144A"/>
          </a:solidFill>
          <a:latin typeface="Lato" panose="020F0502020204030203" pitchFamily="34" charset="77"/>
          <a:ea typeface="+mn-ea"/>
          <a:cs typeface="+mn-cs"/>
        </a:defRPr>
      </a:lvl1pPr>
      <a:lvl2pPr marL="342892" indent="0" algn="l" defTabSz="685783" rtl="0" eaLnBrk="1" latinLnBrk="0" hangingPunct="1">
        <a:lnSpc>
          <a:spcPct val="90000"/>
        </a:lnSpc>
        <a:spcBef>
          <a:spcPts val="375"/>
        </a:spcBef>
        <a:buFontTx/>
        <a:buNone/>
        <a:defRPr sz="1050" kern="1200">
          <a:solidFill>
            <a:srgbClr val="1F144A"/>
          </a:solidFill>
          <a:latin typeface="Lato" panose="020F0502020204030203" pitchFamily="34" charset="77"/>
          <a:ea typeface="+mn-ea"/>
          <a:cs typeface="+mn-cs"/>
        </a:defRPr>
      </a:lvl2pPr>
      <a:lvl3pPr marL="685783" indent="0" algn="l" defTabSz="685783" rtl="0" eaLnBrk="1" latinLnBrk="0" hangingPunct="1">
        <a:lnSpc>
          <a:spcPct val="90000"/>
        </a:lnSpc>
        <a:spcBef>
          <a:spcPts val="375"/>
        </a:spcBef>
        <a:buFontTx/>
        <a:buNone/>
        <a:defRPr sz="900" kern="1200">
          <a:solidFill>
            <a:srgbClr val="1F144A"/>
          </a:solidFill>
          <a:latin typeface="Lato" panose="020F0502020204030203" pitchFamily="34" charset="77"/>
          <a:ea typeface="+mn-ea"/>
          <a:cs typeface="+mn-cs"/>
        </a:defRPr>
      </a:lvl3pPr>
      <a:lvl4pPr marL="1028675" indent="0" algn="l" defTabSz="685783" rtl="0" eaLnBrk="1" latinLnBrk="0" hangingPunct="1">
        <a:lnSpc>
          <a:spcPct val="90000"/>
        </a:lnSpc>
        <a:spcBef>
          <a:spcPts val="375"/>
        </a:spcBef>
        <a:buFontTx/>
        <a:buNone/>
        <a:defRPr sz="825" kern="1200">
          <a:solidFill>
            <a:srgbClr val="1F144A"/>
          </a:solidFill>
          <a:latin typeface="Lato" panose="020F0502020204030203" pitchFamily="34" charset="77"/>
          <a:ea typeface="+mn-ea"/>
          <a:cs typeface="+mn-cs"/>
        </a:defRPr>
      </a:lvl4pPr>
      <a:lvl5pPr marL="1371566" indent="0" algn="l" defTabSz="685783" rtl="0" eaLnBrk="1" latinLnBrk="0" hangingPunct="1">
        <a:lnSpc>
          <a:spcPct val="90000"/>
        </a:lnSpc>
        <a:spcBef>
          <a:spcPts val="375"/>
        </a:spcBef>
        <a:buFontTx/>
        <a:buNone/>
        <a:defRPr sz="750" kern="1200">
          <a:solidFill>
            <a:srgbClr val="1F144A"/>
          </a:solidFill>
          <a:latin typeface="Lato" panose="020F0502020204030203" pitchFamily="34" charset="77"/>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20000" y="6483600"/>
            <a:ext cx="10897200" cy="144000"/>
          </a:xfrm>
          <a:prstGeom prst="rect">
            <a:avLst/>
          </a:prstGeom>
        </p:spPr>
        <p:txBody>
          <a:bodyPr vert="horz" lIns="0" tIns="0" rIns="0" bIns="0" rtlCol="0" anchor="t" anchorCtr="0"/>
          <a:lstStyle>
            <a:lvl1pPr algn="ctr">
              <a:defRPr sz="675">
                <a:solidFill>
                  <a:srgbClr val="1F144A"/>
                </a:solidFill>
                <a:latin typeface="Lato" panose="020F0502020204030203" pitchFamily="34" charset="77"/>
              </a:defRPr>
            </a:lvl1pPr>
          </a:lstStyle>
          <a:p>
            <a:r>
              <a:rPr lang="en-US" dirty="0"/>
              <a:t>Insert DCC category title here</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675" b="1">
                <a:solidFill>
                  <a:srgbClr val="1F144A"/>
                </a:solidFill>
                <a:latin typeface="Lato" panose="020F0502020204030203" pitchFamily="34" charset="77"/>
              </a:defRPr>
            </a:lvl1pPr>
          </a:lstStyle>
          <a:p>
            <a:fld id="{2F08B631-9013-FF42-A20A-B42CB755ABD1}" type="datetime4">
              <a:rPr lang="en-GB" smtClean="0"/>
              <a:pPr/>
              <a:t>24 May 2023</a:t>
            </a:fld>
            <a:r>
              <a:rPr lang="en-GB" dirty="0"/>
              <a:t> |    </a:t>
            </a:r>
            <a:fld id="{2B613C8D-C864-C543-AF89-04A4A766BF11}" type="slidenum">
              <a:rPr lang="en-US" smtClean="0"/>
              <a:pPr/>
              <a:t>‹#›</a:t>
            </a:fld>
            <a:endParaRPr lang="en-US" dirty="0"/>
          </a:p>
        </p:txBody>
      </p:sp>
      <p:sp>
        <p:nvSpPr>
          <p:cNvPr id="6"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DFE212E7-9196-833A-A39E-C62C8F843E61}"/>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
        <p:nvSpPr>
          <p:cNvPr id="7"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8C08DD38-AFD3-7EB7-A367-C3CBED8969D3}"/>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296735553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55" r:id="rId21"/>
    <p:sldLayoutId id="2147483756" r:id="rId22"/>
    <p:sldLayoutId id="2147483757" r:id="rId23"/>
    <p:sldLayoutId id="2147483758" r:id="rId24"/>
    <p:sldLayoutId id="2147483759" r:id="rId25"/>
    <p:sldLayoutId id="2147483760" r:id="rId26"/>
  </p:sldLayoutIdLst>
  <p:hf sldNum="0" hdr="0"/>
  <p:txStyles>
    <p:titleStyle>
      <a:lvl1pPr algn="l" defTabSz="685783" rtl="0" eaLnBrk="1" latinLnBrk="0" hangingPunct="1">
        <a:lnSpc>
          <a:spcPct val="90000"/>
        </a:lnSpc>
        <a:spcBef>
          <a:spcPct val="0"/>
        </a:spcBef>
        <a:buNone/>
        <a:defRPr sz="1950" b="1" kern="1200">
          <a:solidFill>
            <a:schemeClr val="accent1"/>
          </a:solidFill>
          <a:latin typeface="Lato" panose="020F0502020204030203" pitchFamily="34" charset="77"/>
          <a:ea typeface="+mj-ea"/>
          <a:cs typeface="+mj-cs"/>
        </a:defRPr>
      </a:lvl1pPr>
    </p:titleStyle>
    <p:bodyStyle>
      <a:lvl1pPr marL="0" indent="0" algn="l" defTabSz="685783" rtl="0" eaLnBrk="1" latinLnBrk="0" hangingPunct="1">
        <a:lnSpc>
          <a:spcPct val="90000"/>
        </a:lnSpc>
        <a:spcBef>
          <a:spcPts val="750"/>
        </a:spcBef>
        <a:buFontTx/>
        <a:buNone/>
        <a:defRPr sz="1200" b="1" kern="1200">
          <a:solidFill>
            <a:srgbClr val="1F144A"/>
          </a:solidFill>
          <a:latin typeface="Lato" panose="020F0502020204030203" pitchFamily="34" charset="77"/>
          <a:ea typeface="+mn-ea"/>
          <a:cs typeface="+mn-cs"/>
        </a:defRPr>
      </a:lvl1pPr>
      <a:lvl2pPr marL="342892" indent="0" algn="l" defTabSz="685783" rtl="0" eaLnBrk="1" latinLnBrk="0" hangingPunct="1">
        <a:lnSpc>
          <a:spcPct val="90000"/>
        </a:lnSpc>
        <a:spcBef>
          <a:spcPts val="375"/>
        </a:spcBef>
        <a:buFontTx/>
        <a:buNone/>
        <a:defRPr sz="1050" kern="1200">
          <a:solidFill>
            <a:srgbClr val="1F144A"/>
          </a:solidFill>
          <a:latin typeface="Lato" panose="020F0502020204030203" pitchFamily="34" charset="77"/>
          <a:ea typeface="+mn-ea"/>
          <a:cs typeface="+mn-cs"/>
        </a:defRPr>
      </a:lvl2pPr>
      <a:lvl3pPr marL="685783" indent="0" algn="l" defTabSz="685783" rtl="0" eaLnBrk="1" latinLnBrk="0" hangingPunct="1">
        <a:lnSpc>
          <a:spcPct val="90000"/>
        </a:lnSpc>
        <a:spcBef>
          <a:spcPts val="375"/>
        </a:spcBef>
        <a:buFontTx/>
        <a:buNone/>
        <a:defRPr sz="900" kern="1200">
          <a:solidFill>
            <a:srgbClr val="1F144A"/>
          </a:solidFill>
          <a:latin typeface="Lato" panose="020F0502020204030203" pitchFamily="34" charset="77"/>
          <a:ea typeface="+mn-ea"/>
          <a:cs typeface="+mn-cs"/>
        </a:defRPr>
      </a:lvl3pPr>
      <a:lvl4pPr marL="1028675" indent="0" algn="l" defTabSz="685783" rtl="0" eaLnBrk="1" latinLnBrk="0" hangingPunct="1">
        <a:lnSpc>
          <a:spcPct val="90000"/>
        </a:lnSpc>
        <a:spcBef>
          <a:spcPts val="375"/>
        </a:spcBef>
        <a:buFontTx/>
        <a:buNone/>
        <a:defRPr sz="825" kern="1200">
          <a:solidFill>
            <a:srgbClr val="1F144A"/>
          </a:solidFill>
          <a:latin typeface="Lato" panose="020F0502020204030203" pitchFamily="34" charset="77"/>
          <a:ea typeface="+mn-ea"/>
          <a:cs typeface="+mn-cs"/>
        </a:defRPr>
      </a:lvl4pPr>
      <a:lvl5pPr marL="1371566" indent="0" algn="l" defTabSz="685783" rtl="0" eaLnBrk="1" latinLnBrk="0" hangingPunct="1">
        <a:lnSpc>
          <a:spcPct val="90000"/>
        </a:lnSpc>
        <a:spcBef>
          <a:spcPts val="375"/>
        </a:spcBef>
        <a:buFontTx/>
        <a:buNone/>
        <a:defRPr sz="750" kern="1200">
          <a:solidFill>
            <a:srgbClr val="1F144A"/>
          </a:solidFill>
          <a:latin typeface="Lato" panose="020F0502020204030203" pitchFamily="34" charset="77"/>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072619" y="6372161"/>
            <a:ext cx="770951" cy="192287"/>
          </a:xfrm>
          <a:prstGeom prst="rect">
            <a:avLst/>
          </a:prstGeom>
        </p:spPr>
        <p:txBody>
          <a:bodyPr vert="horz" lIns="0" tIns="0" rIns="0" bIns="0" rtlCol="0" anchor="ctr" anchorCtr="0"/>
          <a:lstStyle>
            <a:lvl1pPr algn="r">
              <a:defRPr sz="1333" b="1" i="0">
                <a:solidFill>
                  <a:schemeClr val="tx2"/>
                </a:solidFill>
                <a:latin typeface="Arial Bold" charset="0"/>
              </a:defRPr>
            </a:lvl1pPr>
          </a:lstStyle>
          <a:p>
            <a:pPr defTabSz="685783" fontAlgn="base">
              <a:spcBef>
                <a:spcPct val="0"/>
              </a:spcBef>
              <a:spcAft>
                <a:spcPct val="0"/>
              </a:spcAft>
              <a:defRPr/>
            </a:pPr>
            <a:fld id="{C770596A-1B65-413B-B48A-54964BA2A2BA}" type="slidenum">
              <a:rPr lang="en-US" smtClean="0">
                <a:cs typeface="Arial" charset="0"/>
              </a:rPr>
              <a:pPr defTabSz="685783" fontAlgn="base">
                <a:spcBef>
                  <a:spcPct val="0"/>
                </a:spcBef>
                <a:spcAft>
                  <a:spcPct val="0"/>
                </a:spcAft>
                <a:defRPr/>
              </a:pPr>
              <a:t>‹#›</a:t>
            </a:fld>
            <a:endParaRPr lang="en-US" dirty="0">
              <a:cs typeface="Arial" charset="0"/>
            </a:endParaRPr>
          </a:p>
        </p:txBody>
      </p:sp>
      <p:graphicFrame>
        <p:nvGraphicFramePr>
          <p:cNvPr id="7" name="Object 6" hidden="1"/>
          <p:cNvGraphicFramePr>
            <a:graphicFrameLocks noChangeAspect="1"/>
          </p:cNvGraphicFramePr>
          <p:nvPr userDrawn="1">
            <p:custDataLst>
              <p:tags r:id="rId4"/>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9" y="1589"/>
                        <a:ext cx="1587" cy="1587"/>
                      </a:xfrm>
                      <a:prstGeom prst="rect">
                        <a:avLst/>
                      </a:prstGeom>
                    </p:spPr>
                  </p:pic>
                </p:oleObj>
              </mc:Fallback>
            </mc:AlternateContent>
          </a:graphicData>
        </a:graphic>
      </p:graphicFrame>
      <p:sp>
        <p:nvSpPr>
          <p:cNvPr id="2"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C242F489-B1BB-FB13-9BDF-B02EB4C527FE}"/>
              </a:ext>
            </a:extLst>
          </p:cNvPr>
          <p:cNvSpPr txBox="1"/>
          <p:nvPr userDrawn="1"/>
        </p:nvSpPr>
        <p:spPr>
          <a:xfrm>
            <a:off x="5204202" y="0"/>
            <a:ext cx="1783595" cy="262344"/>
          </a:xfrm>
          <a:prstGeom prst="rect">
            <a:avLst/>
          </a:prstGeom>
        </p:spPr>
        <p:txBody>
          <a:bodyPr vert="horz" wrap="square" lIns="0" tIns="0" rIns="0" bIns="0" rtlCol="0" anchor="ctr" anchorCtr="1">
            <a:no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
        <p:nvSpPr>
          <p:cNvPr id="3"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2378D253-56B0-3B75-23D3-229B944DFDD9}"/>
              </a:ext>
            </a:extLst>
          </p:cNvPr>
          <p:cNvSpPr txBox="1"/>
          <p:nvPr userDrawn="1"/>
        </p:nvSpPr>
        <p:spPr>
          <a:xfrm>
            <a:off x="5204202" y="6595656"/>
            <a:ext cx="1783595" cy="262344"/>
          </a:xfrm>
          <a:prstGeom prst="rect">
            <a:avLst/>
          </a:prstGeom>
        </p:spPr>
        <p:txBody>
          <a:bodyPr vert="horz" wrap="square" lIns="0" tIns="0" rIns="0" bIns="0" rtlCol="0" anchor="ctr" anchorCtr="1">
            <a:no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48576518"/>
      </p:ext>
    </p:extLst>
  </p:cSld>
  <p:clrMap bg1="lt1" tx1="dk1" bg2="lt2" tx2="dk2" accent1="accent1" accent2="accent2" accent3="accent3" accent4="accent4" accent5="accent5" accent6="accent6" hlink="hlink" folHlink="folHlink"/>
  <p:sldLayoutIdLst>
    <p:sldLayoutId id="2147483776" r:id="rId1"/>
    <p:sldLayoutId id="2147483777" r:id="rId2"/>
  </p:sldLayoutIdLst>
  <p:hf hdr="0" ftr="0" dt="0"/>
  <p:txStyles>
    <p:titleStyle>
      <a:lvl1pPr algn="l" defTabSz="1734634" rtl="0" eaLnBrk="1" latinLnBrk="0" hangingPunct="1">
        <a:lnSpc>
          <a:spcPct val="80000"/>
        </a:lnSpc>
        <a:spcBef>
          <a:spcPct val="0"/>
        </a:spcBef>
        <a:buNone/>
        <a:defRPr sz="3200" b="0" i="0" kern="1200" cap="all" spc="-133" baseline="0">
          <a:solidFill>
            <a:schemeClr val="tx1"/>
          </a:solidFill>
          <a:latin typeface="Arial Black" charset="0"/>
          <a:ea typeface="Arial Black" charset="0"/>
          <a:cs typeface="Arial Black" charset="0"/>
        </a:defRPr>
      </a:lvl1pPr>
    </p:titleStyle>
    <p:bodyStyle>
      <a:lvl1pPr marL="0" indent="0" algn="l" defTabSz="1734634" rtl="0" eaLnBrk="1" latinLnBrk="0" hangingPunct="1">
        <a:lnSpc>
          <a:spcPct val="90000"/>
        </a:lnSpc>
        <a:spcBef>
          <a:spcPts val="800"/>
        </a:spcBef>
        <a:buFont typeface="Arial" charset="0"/>
        <a:buNone/>
        <a:defRPr sz="2133" b="1" i="0" kern="1200" cap="none" baseline="0">
          <a:solidFill>
            <a:schemeClr val="tx1"/>
          </a:solidFill>
          <a:latin typeface="Arial Bold" charset="0"/>
          <a:ea typeface="Arial Black" charset="0"/>
          <a:cs typeface="Arial Black" charset="0"/>
        </a:defRPr>
      </a:lvl1pPr>
      <a:lvl2pPr marL="182875" indent="-182875" algn="l" defTabSz="1734634" rtl="0" eaLnBrk="1" latinLnBrk="0" hangingPunct="1">
        <a:lnSpc>
          <a:spcPct val="90000"/>
        </a:lnSpc>
        <a:spcBef>
          <a:spcPts val="800"/>
        </a:spcBef>
        <a:buFont typeface="Arial" charset="0"/>
        <a:buChar char="•"/>
        <a:defRPr sz="2133" b="1" i="0" kern="1200" cap="none" baseline="0">
          <a:solidFill>
            <a:schemeClr val="tx1"/>
          </a:solidFill>
          <a:latin typeface="Arial Bold" charset="0"/>
          <a:ea typeface="Arial Black" charset="0"/>
          <a:cs typeface="Arial Black" charset="0"/>
        </a:defRPr>
      </a:lvl2pPr>
      <a:lvl3pPr marL="365751" indent="-182875" algn="l" defTabSz="1734634" rtl="0" eaLnBrk="1" latinLnBrk="0" hangingPunct="1">
        <a:lnSpc>
          <a:spcPct val="90000"/>
        </a:lnSpc>
        <a:spcBef>
          <a:spcPts val="800"/>
        </a:spcBef>
        <a:buFont typeface="Arial" charset="0"/>
        <a:buChar char="•"/>
        <a:defRPr sz="2133" b="1" i="0" kern="1200" cap="none" baseline="0">
          <a:solidFill>
            <a:schemeClr val="tx1"/>
          </a:solidFill>
          <a:latin typeface="Arial Bold" charset="0"/>
          <a:ea typeface="Arial Black" charset="0"/>
          <a:cs typeface="Arial Black" charset="0"/>
        </a:defRPr>
      </a:lvl3pPr>
      <a:lvl4pPr marL="0" indent="0" algn="l" defTabSz="1734634" rtl="0" eaLnBrk="1" latinLnBrk="0" hangingPunct="1">
        <a:lnSpc>
          <a:spcPct val="90000"/>
        </a:lnSpc>
        <a:spcBef>
          <a:spcPts val="800"/>
        </a:spcBef>
        <a:buFont typeface="Arial" charset="0"/>
        <a:buNone/>
        <a:defRPr sz="2133" b="1" i="0" kern="1200" cap="none" baseline="0">
          <a:solidFill>
            <a:schemeClr val="tx2"/>
          </a:solidFill>
          <a:latin typeface="Arial Bold" charset="0"/>
          <a:ea typeface="Arial Black" charset="0"/>
          <a:cs typeface="Arial Black" charset="0"/>
        </a:defRPr>
      </a:lvl4pPr>
      <a:lvl5pPr marL="182875" indent="-182875" algn="l" defTabSz="1734634" rtl="0" eaLnBrk="1" latinLnBrk="0" hangingPunct="1">
        <a:lnSpc>
          <a:spcPct val="90000"/>
        </a:lnSpc>
        <a:spcBef>
          <a:spcPts val="800"/>
        </a:spcBef>
        <a:buFont typeface="Arial" charset="0"/>
        <a:buChar char="•"/>
        <a:defRPr sz="2133" b="1" i="0" kern="1200" cap="none" baseline="0">
          <a:solidFill>
            <a:schemeClr val="tx2"/>
          </a:solidFill>
          <a:latin typeface="Arial Bold" charset="0"/>
          <a:ea typeface="Arial Black" charset="0"/>
          <a:cs typeface="Arial Black" charset="0"/>
        </a:defRPr>
      </a:lvl5pPr>
      <a:lvl6pPr marL="365751" indent="-182875" algn="l" defTabSz="1734634" rtl="0" eaLnBrk="1" latinLnBrk="0" hangingPunct="1">
        <a:lnSpc>
          <a:spcPct val="90000"/>
        </a:lnSpc>
        <a:spcBef>
          <a:spcPts val="800"/>
        </a:spcBef>
        <a:buFont typeface="Arial" charset="0"/>
        <a:buChar char="•"/>
        <a:defRPr sz="2133" b="1" i="0" kern="1200" cap="none" baseline="0">
          <a:solidFill>
            <a:schemeClr val="tx2"/>
          </a:solidFill>
          <a:latin typeface="Arial Bold" charset="0"/>
          <a:ea typeface="Arial Bold" charset="0"/>
          <a:cs typeface="Arial Bold" charset="0"/>
        </a:defRPr>
      </a:lvl6pPr>
      <a:lvl7pPr marL="0" indent="0" algn="l" defTabSz="1734634" rtl="0" eaLnBrk="1" latinLnBrk="0" hangingPunct="1">
        <a:lnSpc>
          <a:spcPct val="90000"/>
        </a:lnSpc>
        <a:spcBef>
          <a:spcPts val="800"/>
        </a:spcBef>
        <a:buFont typeface="Arial" charset="0"/>
        <a:buNone/>
        <a:defRPr sz="1867" b="1" i="0" kern="1200" cap="none" baseline="0">
          <a:solidFill>
            <a:schemeClr val="tx1"/>
          </a:solidFill>
          <a:latin typeface="Arial Bold" charset="0"/>
          <a:ea typeface="Arial Bold" charset="0"/>
          <a:cs typeface="Arial Bold" charset="0"/>
        </a:defRPr>
      </a:lvl7pPr>
      <a:lvl8pPr marL="182875" indent="-182875" algn="l" defTabSz="1734634" rtl="0" eaLnBrk="1" latinLnBrk="0" hangingPunct="1">
        <a:lnSpc>
          <a:spcPct val="90000"/>
        </a:lnSpc>
        <a:spcBef>
          <a:spcPts val="800"/>
        </a:spcBef>
        <a:buFont typeface="Arial" charset="0"/>
        <a:buChar char="•"/>
        <a:defRPr sz="1867" b="1" i="0" kern="1200" cap="none" baseline="0">
          <a:solidFill>
            <a:schemeClr val="tx1"/>
          </a:solidFill>
          <a:latin typeface="Arial Bold" charset="0"/>
          <a:ea typeface="Arial Bold" charset="0"/>
          <a:cs typeface="Arial Bold" charset="0"/>
        </a:defRPr>
      </a:lvl8pPr>
      <a:lvl9pPr marL="365751" indent="-182875" algn="l" defTabSz="1734634" rtl="0" eaLnBrk="1" latinLnBrk="0" hangingPunct="1">
        <a:lnSpc>
          <a:spcPct val="90000"/>
        </a:lnSpc>
        <a:spcBef>
          <a:spcPts val="800"/>
        </a:spcBef>
        <a:buFont typeface="Arial" charset="0"/>
        <a:buChar char="•"/>
        <a:defRPr sz="1867" b="1" i="0" kern="1200" cap="none" baseline="0">
          <a:solidFill>
            <a:schemeClr val="tx1"/>
          </a:solidFill>
          <a:latin typeface="Arial Bold" charset="0"/>
          <a:ea typeface="Arial Black" charset="0"/>
          <a:cs typeface="Arial Black" charset="0"/>
        </a:defRPr>
      </a:lvl9pPr>
    </p:bodyStyle>
    <p:otherStyle>
      <a:defPPr>
        <a:defRPr lang="en-US"/>
      </a:defPPr>
      <a:lvl1pPr marL="0" algn="l" defTabSz="1734634" rtl="0" eaLnBrk="1" latinLnBrk="0" hangingPunct="1">
        <a:defRPr sz="3467" kern="1200">
          <a:solidFill>
            <a:schemeClr val="tx1"/>
          </a:solidFill>
          <a:latin typeface="+mn-lt"/>
          <a:ea typeface="+mn-ea"/>
          <a:cs typeface="+mn-cs"/>
        </a:defRPr>
      </a:lvl1pPr>
      <a:lvl2pPr marL="867317" algn="l" defTabSz="1734634" rtl="0" eaLnBrk="1" latinLnBrk="0" hangingPunct="1">
        <a:defRPr sz="3467" kern="1200">
          <a:solidFill>
            <a:schemeClr val="tx1"/>
          </a:solidFill>
          <a:latin typeface="+mn-lt"/>
          <a:ea typeface="+mn-ea"/>
          <a:cs typeface="+mn-cs"/>
        </a:defRPr>
      </a:lvl2pPr>
      <a:lvl3pPr marL="1734634" algn="l" defTabSz="1734634" rtl="0" eaLnBrk="1" latinLnBrk="0" hangingPunct="1">
        <a:defRPr sz="3467" kern="1200">
          <a:solidFill>
            <a:schemeClr val="tx1"/>
          </a:solidFill>
          <a:latin typeface="+mn-lt"/>
          <a:ea typeface="+mn-ea"/>
          <a:cs typeface="+mn-cs"/>
        </a:defRPr>
      </a:lvl3pPr>
      <a:lvl4pPr marL="2601951" algn="l" defTabSz="1734634" rtl="0" eaLnBrk="1" latinLnBrk="0" hangingPunct="1">
        <a:defRPr sz="3467" kern="1200">
          <a:solidFill>
            <a:schemeClr val="tx1"/>
          </a:solidFill>
          <a:latin typeface="+mn-lt"/>
          <a:ea typeface="+mn-ea"/>
          <a:cs typeface="+mn-cs"/>
        </a:defRPr>
      </a:lvl4pPr>
      <a:lvl5pPr marL="3469269" algn="l" defTabSz="1734634" rtl="0" eaLnBrk="1" latinLnBrk="0" hangingPunct="1">
        <a:defRPr sz="3467" kern="1200">
          <a:solidFill>
            <a:schemeClr val="tx1"/>
          </a:solidFill>
          <a:latin typeface="+mn-lt"/>
          <a:ea typeface="+mn-ea"/>
          <a:cs typeface="+mn-cs"/>
        </a:defRPr>
      </a:lvl5pPr>
      <a:lvl6pPr marL="4336586" algn="l" defTabSz="1734634" rtl="0" eaLnBrk="1" latinLnBrk="0" hangingPunct="1">
        <a:defRPr sz="3467" kern="1200">
          <a:solidFill>
            <a:schemeClr val="tx1"/>
          </a:solidFill>
          <a:latin typeface="+mn-lt"/>
          <a:ea typeface="+mn-ea"/>
          <a:cs typeface="+mn-cs"/>
        </a:defRPr>
      </a:lvl6pPr>
      <a:lvl7pPr marL="5203903" algn="l" defTabSz="1734634" rtl="0" eaLnBrk="1" latinLnBrk="0" hangingPunct="1">
        <a:defRPr sz="3467" kern="1200">
          <a:solidFill>
            <a:schemeClr val="tx1"/>
          </a:solidFill>
          <a:latin typeface="+mn-lt"/>
          <a:ea typeface="+mn-ea"/>
          <a:cs typeface="+mn-cs"/>
        </a:defRPr>
      </a:lvl7pPr>
      <a:lvl8pPr marL="6071220" algn="l" defTabSz="1734634" rtl="0" eaLnBrk="1" latinLnBrk="0" hangingPunct="1">
        <a:defRPr sz="3467" kern="1200">
          <a:solidFill>
            <a:schemeClr val="tx1"/>
          </a:solidFill>
          <a:latin typeface="+mn-lt"/>
          <a:ea typeface="+mn-ea"/>
          <a:cs typeface="+mn-cs"/>
        </a:defRPr>
      </a:lvl8pPr>
      <a:lvl9pPr marL="6938537" algn="l" defTabSz="1734634" rtl="0" eaLnBrk="1" latinLnBrk="0" hangingPunct="1">
        <a:defRPr sz="346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96">
          <p15:clr>
            <a:srgbClr val="F26B43"/>
          </p15:clr>
        </p15:guide>
        <p15:guide id="2" pos="2880">
          <p15:clr>
            <a:srgbClr val="F26B43"/>
          </p15:clr>
        </p15:guide>
        <p15:guide id="3" pos="163">
          <p15:clr>
            <a:srgbClr val="F26B43"/>
          </p15:clr>
        </p15:guide>
        <p15:guide id="4" pos="5592">
          <p15:clr>
            <a:srgbClr val="F26B43"/>
          </p15:clr>
        </p15:guide>
        <p15:guide id="5" orient="horz" pos="852">
          <p15:clr>
            <a:srgbClr val="F26B43"/>
          </p15:clr>
        </p15:guide>
        <p15:guide id="6" orient="horz" pos="156">
          <p15:clr>
            <a:srgbClr val="F26B43"/>
          </p15:clr>
        </p15:guide>
        <p15:guide id="7" orient="horz" pos="2868">
          <p15:clr>
            <a:srgbClr val="F26B43"/>
          </p15:clr>
        </p15:guide>
        <p15:guide id="8" orient="horz" pos="1524">
          <p15:clr>
            <a:srgbClr val="F26B43"/>
          </p15:clr>
        </p15:guide>
        <p15:guide id="9" orient="horz" pos="3084">
          <p15:clr>
            <a:srgbClr val="F26B43"/>
          </p15:clr>
        </p15:guide>
        <p15:guide id="10" orient="horz" pos="1647">
          <p15:clr>
            <a:srgbClr val="F26B43"/>
          </p15:clr>
        </p15:guide>
        <p15:guide id="11" pos="2160">
          <p15:clr>
            <a:srgbClr val="F26B43"/>
          </p15:clr>
        </p15:guide>
        <p15:guide id="12" pos="122">
          <p15:clr>
            <a:srgbClr val="F26B43"/>
          </p15:clr>
        </p15:guide>
        <p15:guide id="13" pos="4194">
          <p15:clr>
            <a:srgbClr val="F26B43"/>
          </p15:clr>
        </p15:guide>
        <p15:guide id="14" orient="horz" pos="639">
          <p15:clr>
            <a:srgbClr val="F26B43"/>
          </p15:clr>
        </p15:guide>
        <p15:guide id="15" orient="horz" pos="117">
          <p15:clr>
            <a:srgbClr val="F26B43"/>
          </p15:clr>
        </p15:guide>
        <p15:guide id="16" orient="horz" pos="2151">
          <p15:clr>
            <a:srgbClr val="F26B43"/>
          </p15:clr>
        </p15:guide>
        <p15:guide id="17" orient="horz" pos="1143">
          <p15:clr>
            <a:srgbClr val="F26B43"/>
          </p15:clr>
        </p15:guide>
        <p15:guide id="18" orient="horz" pos="231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r>
              <a:rPr lang="en-GB" dirty="0"/>
              <a:t>12 November 2020</a:t>
            </a:r>
            <a:endParaRPr lang="en-US" dirty="0"/>
          </a:p>
        </p:txBody>
      </p:sp>
      <p:sp>
        <p:nvSpPr>
          <p:cNvPr id="5"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438D5114-A78B-0ED9-2C60-3EE5D0B4FCC8}"/>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
        <p:nvSpPr>
          <p:cNvPr id="6"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D918E8F1-CA8D-D0EE-0440-308D0FF23147}"/>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endParaRPr lang="en-GB" sz="100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975256445"/>
      </p:ext>
    </p:extLst>
  </p:cSld>
  <p:clrMap bg1="lt1" tx1="dk1" bg2="lt2" tx2="dk2" accent1="accent1" accent2="accent2" accent3="accent3" accent4="accent4" accent5="accent5" accent6="accent6" hlink="hlink" folHlink="folHlink"/>
  <p:sldLayoutIdLst>
    <p:sldLayoutId id="2147483781" r:id="rId1"/>
    <p:sldLayoutId id="2147483708" r:id="rId2"/>
    <p:sldLayoutId id="2147483782" r:id="rId3"/>
    <p:sldLayoutId id="2147483783" r:id="rId4"/>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slideLayout" Target="../slideLayouts/slideLayout60.xml"/><Relationship Id="rId1" Type="http://schemas.openxmlformats.org/officeDocument/2006/relationships/tags" Target="../tags/tag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emf"/><Relationship Id="rId10" Type="http://schemas.openxmlformats.org/officeDocument/2006/relationships/image" Target="../media/image16.png"/><Relationship Id="rId4" Type="http://schemas.openxmlformats.org/officeDocument/2006/relationships/oleObject" Target="../embeddings/oleObject3.bin"/><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4F256-83BE-EA45-98F2-E0682E333071}"/>
              </a:ext>
            </a:extLst>
          </p:cNvPr>
          <p:cNvSpPr>
            <a:spLocks noGrp="1"/>
          </p:cNvSpPr>
          <p:nvPr>
            <p:ph type="ctrTitle"/>
          </p:nvPr>
        </p:nvSpPr>
        <p:spPr>
          <a:xfrm>
            <a:off x="2857500" y="2060346"/>
            <a:ext cx="7151203" cy="978635"/>
          </a:xfrm>
        </p:spPr>
        <p:txBody>
          <a:bodyPr/>
          <a:lstStyle/>
          <a:p>
            <a:r>
              <a:rPr lang="en-US" sz="3200" dirty="0"/>
              <a:t>Comms Hubs &amp; Networks Programme: </a:t>
            </a:r>
            <a:br>
              <a:rPr lang="en-US" sz="3200" dirty="0"/>
            </a:br>
            <a:r>
              <a:rPr lang="en-US" sz="3200" dirty="0"/>
              <a:t>Design Update for TABASC</a:t>
            </a:r>
            <a:br>
              <a:rPr lang="en-US" sz="3600" dirty="0"/>
            </a:br>
            <a:br>
              <a:rPr lang="en-US" sz="3600" dirty="0"/>
            </a:br>
            <a:endParaRPr lang="en-US" sz="3200" dirty="0"/>
          </a:p>
        </p:txBody>
      </p:sp>
      <p:sp>
        <p:nvSpPr>
          <p:cNvPr id="3" name="Subtitle 2">
            <a:extLst>
              <a:ext uri="{FF2B5EF4-FFF2-40B4-BE49-F238E27FC236}">
                <a16:creationId xmlns:a16="http://schemas.microsoft.com/office/drawing/2014/main" id="{57988AEA-541C-F149-BF06-E6F918CCBD29}"/>
              </a:ext>
            </a:extLst>
          </p:cNvPr>
          <p:cNvSpPr>
            <a:spLocks noGrp="1"/>
          </p:cNvSpPr>
          <p:nvPr>
            <p:ph type="subTitle" idx="1"/>
          </p:nvPr>
        </p:nvSpPr>
        <p:spPr>
          <a:xfrm>
            <a:off x="2857500" y="4898976"/>
            <a:ext cx="6644640" cy="978635"/>
          </a:xfrm>
        </p:spPr>
        <p:txBody>
          <a:bodyPr/>
          <a:lstStyle/>
          <a:p>
            <a:r>
              <a:rPr lang="en-US" sz="1600" i="1" dirty="0"/>
              <a:t>We believe in making Britain more connected, </a:t>
            </a:r>
            <a:br>
              <a:rPr lang="en-US" sz="1600" i="1" dirty="0"/>
            </a:br>
            <a:r>
              <a:rPr lang="en-US" sz="1600" i="1" dirty="0"/>
              <a:t>so we can all lead smarter, greener lives.</a:t>
            </a:r>
          </a:p>
        </p:txBody>
      </p:sp>
      <p:sp>
        <p:nvSpPr>
          <p:cNvPr id="5" name="Subtitle 2">
            <a:extLst>
              <a:ext uri="{FF2B5EF4-FFF2-40B4-BE49-F238E27FC236}">
                <a16:creationId xmlns:a16="http://schemas.microsoft.com/office/drawing/2014/main" id="{8DEEE022-C65E-5A2A-728F-EFBCA5D15FEB}"/>
              </a:ext>
            </a:extLst>
          </p:cNvPr>
          <p:cNvSpPr txBox="1">
            <a:spLocks/>
          </p:cNvSpPr>
          <p:nvPr/>
        </p:nvSpPr>
        <p:spPr>
          <a:xfrm>
            <a:off x="2857500" y="3479661"/>
            <a:ext cx="6644640" cy="978635"/>
          </a:xfrm>
          <a:prstGeom prst="rect">
            <a:avLst/>
          </a:prstGeom>
        </p:spPr>
        <p:txBody>
          <a:bodyPr vert="horz" lIns="0" tIns="0" rIns="0" bIns="0" rtlCol="0">
            <a:noAutofit/>
          </a:bodyPr>
          <a:lstStyle>
            <a:lvl1pPr marL="0" indent="0" algn="l" defTabSz="914377" rtl="0" eaLnBrk="1" latinLnBrk="0" hangingPunct="1">
              <a:lnSpc>
                <a:spcPct val="90000"/>
              </a:lnSpc>
              <a:spcBef>
                <a:spcPts val="1000"/>
              </a:spcBef>
              <a:buFontTx/>
              <a:buNone/>
              <a:defRPr sz="2400" b="1" kern="1200">
                <a:solidFill>
                  <a:srgbClr val="1F144A"/>
                </a:solidFill>
                <a:latin typeface="Lato" panose="020F0502020204030203" pitchFamily="34" charset="77"/>
                <a:ea typeface="+mn-ea"/>
                <a:cs typeface="+mn-cs"/>
              </a:defRPr>
            </a:lvl1pPr>
            <a:lvl2pPr marL="457189" indent="0" algn="ctr" defTabSz="914377" rtl="0" eaLnBrk="1" latinLnBrk="0" hangingPunct="1">
              <a:lnSpc>
                <a:spcPct val="90000"/>
              </a:lnSpc>
              <a:spcBef>
                <a:spcPts val="500"/>
              </a:spcBef>
              <a:buFontTx/>
              <a:buNone/>
              <a:defRPr sz="2000" kern="1200">
                <a:solidFill>
                  <a:srgbClr val="1F144A"/>
                </a:solidFill>
                <a:latin typeface="Lato" panose="020F0502020204030203" pitchFamily="34" charset="77"/>
                <a:ea typeface="+mn-ea"/>
                <a:cs typeface="+mn-cs"/>
              </a:defRPr>
            </a:lvl2pPr>
            <a:lvl3pPr marL="914377" indent="0" algn="ctr" defTabSz="914377" rtl="0" eaLnBrk="1" latinLnBrk="0" hangingPunct="1">
              <a:lnSpc>
                <a:spcPct val="90000"/>
              </a:lnSpc>
              <a:spcBef>
                <a:spcPts val="500"/>
              </a:spcBef>
              <a:buFontTx/>
              <a:buNone/>
              <a:defRPr sz="1800" kern="1200">
                <a:solidFill>
                  <a:srgbClr val="1F144A"/>
                </a:solidFill>
                <a:latin typeface="Lato" panose="020F0502020204030203" pitchFamily="34" charset="77"/>
                <a:ea typeface="+mn-ea"/>
                <a:cs typeface="+mn-cs"/>
              </a:defRPr>
            </a:lvl3pPr>
            <a:lvl4pPr marL="1371566" indent="0" algn="ctr" defTabSz="914377" rtl="0" eaLnBrk="1" latinLnBrk="0" hangingPunct="1">
              <a:lnSpc>
                <a:spcPct val="90000"/>
              </a:lnSpc>
              <a:spcBef>
                <a:spcPts val="500"/>
              </a:spcBef>
              <a:buFontTx/>
              <a:buNone/>
              <a:defRPr sz="1600" kern="1200">
                <a:solidFill>
                  <a:srgbClr val="1F144A"/>
                </a:solidFill>
                <a:latin typeface="Lato" panose="020F0502020204030203" pitchFamily="34" charset="77"/>
                <a:ea typeface="+mn-ea"/>
                <a:cs typeface="+mn-cs"/>
              </a:defRPr>
            </a:lvl4pPr>
            <a:lvl5pPr marL="1828754" indent="0" algn="ctr" defTabSz="914377" rtl="0" eaLnBrk="1" latinLnBrk="0" hangingPunct="1">
              <a:lnSpc>
                <a:spcPct val="90000"/>
              </a:lnSpc>
              <a:spcBef>
                <a:spcPts val="500"/>
              </a:spcBef>
              <a:buFontTx/>
              <a:buNone/>
              <a:defRPr sz="1600" kern="1200">
                <a:solidFill>
                  <a:srgbClr val="1F144A"/>
                </a:solidFill>
                <a:latin typeface="Lato" panose="020F0502020204030203" pitchFamily="34" charset="77"/>
                <a:ea typeface="+mn-ea"/>
                <a:cs typeface="+mn-cs"/>
              </a:defRPr>
            </a:lvl5pPr>
            <a:lvl6pPr marL="2285943" indent="0" algn="ctr" defTabSz="914377"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377"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377"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377"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GB" dirty="0"/>
              <a:t>TABASC 90_0106</a:t>
            </a:r>
          </a:p>
          <a:p>
            <a:endParaRPr lang="en-GB" sz="1600" dirty="0"/>
          </a:p>
        </p:txBody>
      </p:sp>
    </p:spTree>
    <p:extLst>
      <p:ext uri="{BB962C8B-B14F-4D97-AF65-F5344CB8AC3E}">
        <p14:creationId xmlns:p14="http://schemas.microsoft.com/office/powerpoint/2010/main" val="1683945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Comms Hub Compatibility with Existing SMETS2 Devices and Meters</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1073548"/>
            <a:ext cx="10585450" cy="4140000"/>
          </a:xfrm>
        </p:spPr>
        <p:txBody>
          <a:bodyPr/>
          <a:lstStyle/>
          <a:p>
            <a:pPr>
              <a:spcBef>
                <a:spcPts val="0"/>
              </a:spcBef>
              <a:spcAft>
                <a:spcPts val="1000"/>
              </a:spcAft>
            </a:pPr>
            <a:r>
              <a:rPr lang="en-GB" sz="1800" dirty="0">
                <a:solidFill>
                  <a:schemeClr val="tx2">
                    <a:lumMod val="60000"/>
                    <a:lumOff val="40000"/>
                  </a:schemeClr>
                </a:solidFill>
              </a:rPr>
              <a:t>Design and Build to Achieve Compatibility</a:t>
            </a:r>
          </a:p>
          <a:p>
            <a:pPr marL="285750" indent="-285750">
              <a:spcBef>
                <a:spcPts val="0"/>
              </a:spcBef>
              <a:spcAft>
                <a:spcPts val="1000"/>
              </a:spcAft>
              <a:buFont typeface="Arial" panose="020B0604020202020204" pitchFamily="34" charset="0"/>
              <a:buChar char="•"/>
            </a:pPr>
            <a:r>
              <a:rPr lang="en-GB" sz="1800" b="0" dirty="0"/>
              <a:t>In order to achieve compatibility with existing SMETS2 devices and meters, the 4G Comms Hub is designed and built according to the relevant standards and specifications, including:</a:t>
            </a:r>
          </a:p>
          <a:p>
            <a:pPr marL="285750" indent="-285750">
              <a:spcBef>
                <a:spcPts val="0"/>
              </a:spcBef>
              <a:spcAft>
                <a:spcPts val="1000"/>
              </a:spcAft>
              <a:buFont typeface="Arial" panose="020B0604020202020204" pitchFamily="34" charset="0"/>
              <a:buChar char="•"/>
            </a:pPr>
            <a:r>
              <a:rPr lang="en-GB" sz="1800" b="0" dirty="0"/>
              <a:t>the Communications Hub Technical Specification (as defined in the Smart Energy Code)</a:t>
            </a:r>
          </a:p>
          <a:p>
            <a:pPr marL="285750" indent="-285750">
              <a:spcBef>
                <a:spcPts val="0"/>
              </a:spcBef>
              <a:spcAft>
                <a:spcPts val="1000"/>
              </a:spcAft>
              <a:buFont typeface="Arial" panose="020B0604020202020204" pitchFamily="34" charset="0"/>
              <a:buChar char="•"/>
            </a:pPr>
            <a:r>
              <a:rPr lang="en-GB" sz="1800" b="0" dirty="0"/>
              <a:t>the GB Companion Specification (version 4.1)</a:t>
            </a:r>
          </a:p>
          <a:p>
            <a:pPr marL="285750" indent="-285750">
              <a:spcBef>
                <a:spcPts val="0"/>
              </a:spcBef>
              <a:spcAft>
                <a:spcPts val="1000"/>
              </a:spcAft>
              <a:buFont typeface="Arial" panose="020B0604020202020204" pitchFamily="34" charset="0"/>
              <a:buChar char="•"/>
            </a:pPr>
            <a:r>
              <a:rPr lang="en-GB" sz="1800" b="0" dirty="0"/>
              <a:t>the Intimate Communications Hub Interface Specification (ICHIS)</a:t>
            </a:r>
          </a:p>
          <a:p>
            <a:pPr lvl="0">
              <a:spcBef>
                <a:spcPts val="0"/>
              </a:spcBef>
              <a:spcAft>
                <a:spcPts val="1000"/>
              </a:spcAft>
            </a:pPr>
            <a:endParaRPr lang="en-GB" sz="1800" dirty="0">
              <a:solidFill>
                <a:schemeClr val="tx2">
                  <a:lumMod val="60000"/>
                  <a:lumOff val="40000"/>
                </a:schemeClr>
              </a:solidFill>
            </a:endParaRPr>
          </a:p>
          <a:p>
            <a:pPr lvl="0">
              <a:spcBef>
                <a:spcPts val="0"/>
              </a:spcBef>
              <a:spcAft>
                <a:spcPts val="1000"/>
              </a:spcAft>
            </a:pPr>
            <a:r>
              <a:rPr lang="en-GB" sz="1800" dirty="0">
                <a:solidFill>
                  <a:schemeClr val="tx2">
                    <a:lumMod val="60000"/>
                    <a:lumOff val="40000"/>
                  </a:schemeClr>
                </a:solidFill>
              </a:rPr>
              <a:t>Specific Components to Achieve Compatibility</a:t>
            </a:r>
          </a:p>
          <a:p>
            <a:pPr marL="285750" lvl="0" indent="-285750">
              <a:spcBef>
                <a:spcPts val="0"/>
              </a:spcBef>
              <a:spcAft>
                <a:spcPts val="1000"/>
              </a:spcAft>
              <a:buFont typeface="Arial" panose="020B0604020202020204" pitchFamily="34" charset="0"/>
              <a:buChar char="•"/>
            </a:pPr>
            <a:r>
              <a:rPr lang="en-GB" sz="1800" b="0" dirty="0"/>
              <a:t>In order to interface with existing SMETS2 devices and meters, the 4G Comms Hub includes a dual-band HAN module that can interwork using ZigBee with the existing HAN modules present within existing SMETS2 devices and meters  </a:t>
            </a:r>
          </a:p>
          <a:p>
            <a:pPr marL="285750" lvl="0" indent="-285750">
              <a:buFont typeface="Arial" panose="020B0604020202020204" pitchFamily="34" charset="0"/>
              <a:buChar char="•"/>
            </a:pPr>
            <a:endParaRPr lang="en-GB" dirty="0"/>
          </a:p>
        </p:txBody>
      </p:sp>
    </p:spTree>
    <p:extLst>
      <p:ext uri="{BB962C8B-B14F-4D97-AF65-F5344CB8AC3E}">
        <p14:creationId xmlns:p14="http://schemas.microsoft.com/office/powerpoint/2010/main" val="3913152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Comms Hub Compatibility with Existing SMETS2 Devices and Meters</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900826"/>
            <a:ext cx="10447187" cy="4140000"/>
          </a:xfrm>
        </p:spPr>
        <p:txBody>
          <a:bodyPr/>
          <a:lstStyle/>
          <a:p>
            <a:r>
              <a:rPr lang="en-GB" dirty="0">
                <a:solidFill>
                  <a:schemeClr val="tx2">
                    <a:lumMod val="60000"/>
                    <a:lumOff val="40000"/>
                  </a:schemeClr>
                </a:solidFill>
              </a:rPr>
              <a:t>HAN Module Overview &amp; Rationale for Design</a:t>
            </a:r>
          </a:p>
          <a:p>
            <a:pPr marL="285750" lvl="0" indent="-285750">
              <a:buFont typeface="Arial" panose="020B0604020202020204" pitchFamily="34" charset="0"/>
              <a:buChar char="•"/>
            </a:pPr>
            <a:endParaRPr lang="en-GB" dirty="0"/>
          </a:p>
        </p:txBody>
      </p:sp>
      <p:grpSp>
        <p:nvGrpSpPr>
          <p:cNvPr id="4" name="Group 3">
            <a:extLst>
              <a:ext uri="{FF2B5EF4-FFF2-40B4-BE49-F238E27FC236}">
                <a16:creationId xmlns:a16="http://schemas.microsoft.com/office/drawing/2014/main" id="{C6BE0011-D31D-9040-C4D9-767E7B08C138}"/>
              </a:ext>
            </a:extLst>
          </p:cNvPr>
          <p:cNvGrpSpPr/>
          <p:nvPr/>
        </p:nvGrpSpPr>
        <p:grpSpPr>
          <a:xfrm>
            <a:off x="813848" y="1460624"/>
            <a:ext cx="4360128" cy="3362250"/>
            <a:chOff x="1848827" y="1298272"/>
            <a:chExt cx="3691568" cy="2932916"/>
          </a:xfrm>
          <a:solidFill>
            <a:schemeClr val="bg2">
              <a:lumMod val="75000"/>
            </a:schemeClr>
          </a:solidFill>
        </p:grpSpPr>
        <p:sp>
          <p:nvSpPr>
            <p:cNvPr id="6" name="TextBox 5">
              <a:extLst>
                <a:ext uri="{FF2B5EF4-FFF2-40B4-BE49-F238E27FC236}">
                  <a16:creationId xmlns:a16="http://schemas.microsoft.com/office/drawing/2014/main" id="{F24E17DF-F332-B6D8-EFB0-28DF3DB0FF07}"/>
                </a:ext>
              </a:extLst>
            </p:cNvPr>
            <p:cNvSpPr txBox="1"/>
            <p:nvPr/>
          </p:nvSpPr>
          <p:spPr>
            <a:xfrm>
              <a:off x="1848827" y="1298272"/>
              <a:ext cx="3691568" cy="2932916"/>
            </a:xfrm>
            <a:prstGeom prst="rect">
              <a:avLst/>
            </a:prstGeom>
            <a:grpFill/>
          </p:spPr>
          <p:txBody>
            <a:bodyPr wrap="square" rtlCol="0">
              <a:spAutoFit/>
            </a:bodyPr>
            <a:lstStyle/>
            <a:p>
              <a:endParaRPr lang="en-GB" dirty="0"/>
            </a:p>
          </p:txBody>
        </p:sp>
        <p:sp>
          <p:nvSpPr>
            <p:cNvPr id="7" name="TextBox 6">
              <a:extLst>
                <a:ext uri="{FF2B5EF4-FFF2-40B4-BE49-F238E27FC236}">
                  <a16:creationId xmlns:a16="http://schemas.microsoft.com/office/drawing/2014/main" id="{23B4D0BE-1957-D76E-81BE-7C6F1E0A7CF8}"/>
                </a:ext>
              </a:extLst>
            </p:cNvPr>
            <p:cNvSpPr txBox="1"/>
            <p:nvPr/>
          </p:nvSpPr>
          <p:spPr>
            <a:xfrm>
              <a:off x="2089140" y="1431308"/>
              <a:ext cx="1269099" cy="563799"/>
            </a:xfrm>
            <a:prstGeom prst="rect">
              <a:avLst/>
            </a:prstGeom>
            <a:solidFill>
              <a:schemeClr val="accent2"/>
            </a:solidFill>
          </p:spPr>
          <p:txBody>
            <a:bodyPr wrap="square" rtlCol="0">
              <a:spAutoFit/>
            </a:bodyPr>
            <a:lstStyle>
              <a:defPPr>
                <a:defRPr lang="en-US"/>
              </a:defPPr>
              <a:lvl1pPr>
                <a:defRPr sz="1200"/>
              </a:lvl1pPr>
            </a:lstStyle>
            <a:p>
              <a:r>
                <a:rPr lang="en-GB" dirty="0">
                  <a:solidFill>
                    <a:schemeClr val="bg1"/>
                  </a:solidFill>
                </a:rPr>
                <a:t>HAN Module </a:t>
              </a:r>
            </a:p>
            <a:p>
              <a:r>
                <a:rPr lang="en-GB" dirty="0">
                  <a:solidFill>
                    <a:schemeClr val="bg1"/>
                  </a:solidFill>
                </a:rPr>
                <a:t>ZigBee R22, Memory 256kB/1.536MB</a:t>
              </a:r>
              <a:r>
                <a:rPr lang="en-GB" dirty="0"/>
                <a:t>)</a:t>
              </a:r>
            </a:p>
          </p:txBody>
        </p:sp>
        <p:sp>
          <p:nvSpPr>
            <p:cNvPr id="8" name="TextBox 7">
              <a:extLst>
                <a:ext uri="{FF2B5EF4-FFF2-40B4-BE49-F238E27FC236}">
                  <a16:creationId xmlns:a16="http://schemas.microsoft.com/office/drawing/2014/main" id="{5BBE989A-6F83-640B-2B5D-F49302CF9C38}"/>
                </a:ext>
              </a:extLst>
            </p:cNvPr>
            <p:cNvSpPr txBox="1"/>
            <p:nvPr/>
          </p:nvSpPr>
          <p:spPr>
            <a:xfrm>
              <a:off x="3775346" y="2985402"/>
              <a:ext cx="1621892" cy="402714"/>
            </a:xfrm>
            <a:prstGeom prst="rect">
              <a:avLst/>
            </a:prstGeom>
            <a:solidFill>
              <a:schemeClr val="bg1">
                <a:lumMod val="85000"/>
              </a:schemeClr>
            </a:solidFill>
          </p:spPr>
          <p:txBody>
            <a:bodyPr wrap="square" rtlCol="0">
              <a:spAutoFit/>
            </a:bodyPr>
            <a:lstStyle/>
            <a:p>
              <a:r>
                <a:rPr lang="en-GB" sz="1200" dirty="0"/>
                <a:t>WAN RF System</a:t>
              </a:r>
            </a:p>
            <a:p>
              <a:r>
                <a:rPr lang="en-GB" sz="1200" dirty="0"/>
                <a:t>(700 MHz and 800 MHz)</a:t>
              </a:r>
            </a:p>
          </p:txBody>
        </p:sp>
        <p:sp>
          <p:nvSpPr>
            <p:cNvPr id="9" name="TextBox 8">
              <a:extLst>
                <a:ext uri="{FF2B5EF4-FFF2-40B4-BE49-F238E27FC236}">
                  <a16:creationId xmlns:a16="http://schemas.microsoft.com/office/drawing/2014/main" id="{E785A3CA-5981-FA5B-8E31-2E1B8DA57FC7}"/>
                </a:ext>
              </a:extLst>
            </p:cNvPr>
            <p:cNvSpPr txBox="1"/>
            <p:nvPr/>
          </p:nvSpPr>
          <p:spPr>
            <a:xfrm>
              <a:off x="2097890" y="3005546"/>
              <a:ext cx="1260349" cy="563799"/>
            </a:xfrm>
            <a:prstGeom prst="rect">
              <a:avLst/>
            </a:prstGeom>
            <a:solidFill>
              <a:schemeClr val="bg1">
                <a:lumMod val="85000"/>
              </a:schemeClr>
            </a:solidFill>
          </p:spPr>
          <p:txBody>
            <a:bodyPr wrap="square" rtlCol="0">
              <a:spAutoFit/>
            </a:bodyPr>
            <a:lstStyle/>
            <a:p>
              <a:r>
                <a:rPr lang="en-GB" sz="1200" dirty="0"/>
                <a:t>WAN Module</a:t>
              </a:r>
            </a:p>
            <a:p>
              <a:r>
                <a:rPr lang="en-GB" sz="1200" dirty="0"/>
                <a:t>(LTE Cat 1, Memory 256MB/512 MB)</a:t>
              </a:r>
            </a:p>
          </p:txBody>
        </p:sp>
        <p:sp>
          <p:nvSpPr>
            <p:cNvPr id="10" name="TextBox 9">
              <a:extLst>
                <a:ext uri="{FF2B5EF4-FFF2-40B4-BE49-F238E27FC236}">
                  <a16:creationId xmlns:a16="http://schemas.microsoft.com/office/drawing/2014/main" id="{9022CB14-F29F-A33C-1F8A-5EDAE00103E8}"/>
                </a:ext>
              </a:extLst>
            </p:cNvPr>
            <p:cNvSpPr txBox="1"/>
            <p:nvPr/>
          </p:nvSpPr>
          <p:spPr>
            <a:xfrm>
              <a:off x="3775346" y="2615633"/>
              <a:ext cx="1621892" cy="241628"/>
            </a:xfrm>
            <a:prstGeom prst="rect">
              <a:avLst/>
            </a:prstGeom>
            <a:solidFill>
              <a:schemeClr val="bg1">
                <a:lumMod val="85000"/>
              </a:schemeClr>
            </a:solidFill>
          </p:spPr>
          <p:txBody>
            <a:bodyPr wrap="square" rtlCol="0">
              <a:spAutoFit/>
            </a:bodyPr>
            <a:lstStyle/>
            <a:p>
              <a:r>
                <a:rPr lang="en-GB" sz="1200" dirty="0"/>
                <a:t>Power Supply Management </a:t>
              </a:r>
            </a:p>
          </p:txBody>
        </p:sp>
        <p:sp>
          <p:nvSpPr>
            <p:cNvPr id="11" name="TextBox 10">
              <a:extLst>
                <a:ext uri="{FF2B5EF4-FFF2-40B4-BE49-F238E27FC236}">
                  <a16:creationId xmlns:a16="http://schemas.microsoft.com/office/drawing/2014/main" id="{4E73C818-0CC6-9488-F337-0970C06E27EB}"/>
                </a:ext>
              </a:extLst>
            </p:cNvPr>
            <p:cNvSpPr txBox="1"/>
            <p:nvPr/>
          </p:nvSpPr>
          <p:spPr>
            <a:xfrm>
              <a:off x="2071639" y="3756285"/>
              <a:ext cx="3307471" cy="268476"/>
            </a:xfrm>
            <a:prstGeom prst="rect">
              <a:avLst/>
            </a:prstGeom>
            <a:solidFill>
              <a:schemeClr val="bg1">
                <a:lumMod val="85000"/>
              </a:schemeClr>
            </a:solidFill>
          </p:spPr>
          <p:txBody>
            <a:bodyPr wrap="square" rtlCol="0">
              <a:spAutoFit/>
            </a:bodyPr>
            <a:lstStyle/>
            <a:p>
              <a:pPr algn="ctr"/>
              <a:r>
                <a:rPr lang="en-GB" sz="1400" dirty="0"/>
                <a:t>Meter Interface </a:t>
              </a:r>
            </a:p>
          </p:txBody>
        </p:sp>
        <p:sp>
          <p:nvSpPr>
            <p:cNvPr id="12" name="TextBox 11">
              <a:extLst>
                <a:ext uri="{FF2B5EF4-FFF2-40B4-BE49-F238E27FC236}">
                  <a16:creationId xmlns:a16="http://schemas.microsoft.com/office/drawing/2014/main" id="{64B34F53-A939-D691-8D9A-781E894CD94C}"/>
                </a:ext>
              </a:extLst>
            </p:cNvPr>
            <p:cNvSpPr txBox="1"/>
            <p:nvPr/>
          </p:nvSpPr>
          <p:spPr>
            <a:xfrm>
              <a:off x="3786429" y="1986937"/>
              <a:ext cx="1621892" cy="563799"/>
            </a:xfrm>
            <a:prstGeom prst="rect">
              <a:avLst/>
            </a:prstGeom>
            <a:solidFill>
              <a:schemeClr val="bg1">
                <a:lumMod val="85000"/>
              </a:schemeClr>
            </a:solidFill>
          </p:spPr>
          <p:txBody>
            <a:bodyPr wrap="square" rtlCol="0">
              <a:spAutoFit/>
            </a:bodyPr>
            <a:lstStyle/>
            <a:p>
              <a:r>
                <a:rPr lang="en-GB" sz="1200" dirty="0"/>
                <a:t>HAN RF System (EFR32MG24 - 2.4GHz and 868 MHz- Si4468)</a:t>
              </a:r>
            </a:p>
          </p:txBody>
        </p:sp>
      </p:grpSp>
      <p:sp>
        <p:nvSpPr>
          <p:cNvPr id="13" name="TextBox 12">
            <a:extLst>
              <a:ext uri="{FF2B5EF4-FFF2-40B4-BE49-F238E27FC236}">
                <a16:creationId xmlns:a16="http://schemas.microsoft.com/office/drawing/2014/main" id="{2153651B-7B4F-592C-4F25-A0FFC7AE451F}"/>
              </a:ext>
            </a:extLst>
          </p:cNvPr>
          <p:cNvSpPr txBox="1"/>
          <p:nvPr/>
        </p:nvSpPr>
        <p:spPr>
          <a:xfrm>
            <a:off x="1118354" y="2411975"/>
            <a:ext cx="1478268" cy="276999"/>
          </a:xfrm>
          <a:prstGeom prst="rect">
            <a:avLst/>
          </a:prstGeom>
          <a:solidFill>
            <a:schemeClr val="bg1">
              <a:lumMod val="85000"/>
            </a:schemeClr>
          </a:solidFill>
        </p:spPr>
        <p:txBody>
          <a:bodyPr wrap="square" rtlCol="0">
            <a:spAutoFit/>
          </a:bodyPr>
          <a:lstStyle>
            <a:defPPr>
              <a:defRPr lang="en-US"/>
            </a:defPPr>
            <a:lvl1pPr>
              <a:defRPr sz="1200"/>
            </a:lvl1pPr>
          </a:lstStyle>
          <a:p>
            <a:r>
              <a:rPr lang="en-GB" dirty="0" err="1"/>
              <a:t>eUICC</a:t>
            </a:r>
            <a:endParaRPr lang="en-GB" dirty="0"/>
          </a:p>
        </p:txBody>
      </p:sp>
      <p:sp>
        <p:nvSpPr>
          <p:cNvPr id="14" name="TextBox 13">
            <a:extLst>
              <a:ext uri="{FF2B5EF4-FFF2-40B4-BE49-F238E27FC236}">
                <a16:creationId xmlns:a16="http://schemas.microsoft.com/office/drawing/2014/main" id="{67F8DAC7-E843-8F0D-73F2-3762761F8649}"/>
              </a:ext>
            </a:extLst>
          </p:cNvPr>
          <p:cNvSpPr txBox="1"/>
          <p:nvPr/>
        </p:nvSpPr>
        <p:spPr>
          <a:xfrm>
            <a:off x="1108018" y="2843576"/>
            <a:ext cx="1498939" cy="461665"/>
          </a:xfrm>
          <a:prstGeom prst="rect">
            <a:avLst/>
          </a:prstGeom>
          <a:solidFill>
            <a:schemeClr val="bg1">
              <a:lumMod val="85000"/>
            </a:schemeClr>
          </a:solidFill>
        </p:spPr>
        <p:txBody>
          <a:bodyPr wrap="square" rtlCol="0">
            <a:spAutoFit/>
          </a:bodyPr>
          <a:lstStyle>
            <a:defPPr>
              <a:defRPr lang="en-US"/>
            </a:defPPr>
            <a:lvl1pPr>
              <a:defRPr sz="1200"/>
            </a:lvl1pPr>
          </a:lstStyle>
          <a:p>
            <a:r>
              <a:rPr lang="en-GB" dirty="0"/>
              <a:t>Security Module (IC Vault) </a:t>
            </a:r>
          </a:p>
        </p:txBody>
      </p:sp>
      <p:sp>
        <p:nvSpPr>
          <p:cNvPr id="16" name="TextBox 15">
            <a:extLst>
              <a:ext uri="{FF2B5EF4-FFF2-40B4-BE49-F238E27FC236}">
                <a16:creationId xmlns:a16="http://schemas.microsoft.com/office/drawing/2014/main" id="{CA7D7AF3-003F-56EA-E703-98A879073E6E}"/>
              </a:ext>
            </a:extLst>
          </p:cNvPr>
          <p:cNvSpPr txBox="1"/>
          <p:nvPr/>
        </p:nvSpPr>
        <p:spPr>
          <a:xfrm>
            <a:off x="6008041" y="1232052"/>
            <a:ext cx="5723164" cy="954107"/>
          </a:xfrm>
          <a:prstGeom prst="rect">
            <a:avLst/>
          </a:prstGeom>
          <a:solidFill>
            <a:schemeClr val="accent5">
              <a:lumMod val="20000"/>
              <a:lumOff val="80000"/>
            </a:schemeClr>
          </a:solidFill>
          <a:ln w="38100">
            <a:solidFill>
              <a:schemeClr val="accent1"/>
            </a:solidFill>
            <a:prstDash val="sysDash"/>
          </a:ln>
        </p:spPr>
        <p:txBody>
          <a:bodyPr wrap="square" rtlCol="0">
            <a:spAutoFit/>
          </a:bodyPr>
          <a:lstStyle/>
          <a:p>
            <a:r>
              <a:rPr lang="en-GB" sz="1400" b="1" dirty="0">
                <a:latin typeface="Lato" panose="020F0502020204030203" pitchFamily="34" charset="0"/>
                <a:ea typeface="Lato" panose="020F0502020204030203" pitchFamily="34" charset="0"/>
                <a:cs typeface="Lato" panose="020F0502020204030203" pitchFamily="34" charset="0"/>
              </a:rPr>
              <a:t>SMHAN functionality provided by latest SiLabs Chipset EFR32MG24 and Stack Version 7.x (with ZigBee Certified Stack) </a:t>
            </a:r>
          </a:p>
          <a:p>
            <a:r>
              <a:rPr lang="en-GB" sz="1400" b="1" dirty="0">
                <a:solidFill>
                  <a:srgbClr val="FF0000"/>
                </a:solidFill>
                <a:latin typeface="Lato" panose="020F0502020204030203" pitchFamily="34" charset="0"/>
                <a:ea typeface="Lato" panose="020F0502020204030203" pitchFamily="34" charset="0"/>
                <a:cs typeface="Lato" panose="020F0502020204030203" pitchFamily="34" charset="0"/>
              </a:rPr>
              <a:t>EFR32MG1 not recommended by SiLabs for new design due to limitations in memory and ZigBee Stack upgrades to future versions</a:t>
            </a:r>
          </a:p>
        </p:txBody>
      </p:sp>
      <p:graphicFrame>
        <p:nvGraphicFramePr>
          <p:cNvPr id="17" name="Table 6">
            <a:extLst>
              <a:ext uri="{FF2B5EF4-FFF2-40B4-BE49-F238E27FC236}">
                <a16:creationId xmlns:a16="http://schemas.microsoft.com/office/drawing/2014/main" id="{3AA18662-7A5C-D4EC-FE56-B29E680D86D8}"/>
              </a:ext>
            </a:extLst>
          </p:cNvPr>
          <p:cNvGraphicFramePr>
            <a:graphicFrameLocks noGrp="1"/>
          </p:cNvGraphicFramePr>
          <p:nvPr>
            <p:extLst>
              <p:ext uri="{D42A27DB-BD31-4B8C-83A1-F6EECF244321}">
                <p14:modId xmlns:p14="http://schemas.microsoft.com/office/powerpoint/2010/main" val="51979742"/>
              </p:ext>
            </p:extLst>
          </p:nvPr>
        </p:nvGraphicFramePr>
        <p:xfrm>
          <a:off x="5679713" y="2662456"/>
          <a:ext cx="6349662" cy="3552064"/>
        </p:xfrm>
        <a:graphic>
          <a:graphicData uri="http://schemas.openxmlformats.org/drawingml/2006/table">
            <a:tbl>
              <a:tblPr firstRow="1" bandRow="1">
                <a:tableStyleId>{F5AB1C69-6EDB-4FF4-983F-18BD219EF322}</a:tableStyleId>
              </a:tblPr>
              <a:tblGrid>
                <a:gridCol w="1076828">
                  <a:extLst>
                    <a:ext uri="{9D8B030D-6E8A-4147-A177-3AD203B41FA5}">
                      <a16:colId xmlns:a16="http://schemas.microsoft.com/office/drawing/2014/main" val="787504016"/>
                    </a:ext>
                  </a:extLst>
                </a:gridCol>
                <a:gridCol w="1741416">
                  <a:extLst>
                    <a:ext uri="{9D8B030D-6E8A-4147-A177-3AD203B41FA5}">
                      <a16:colId xmlns:a16="http://schemas.microsoft.com/office/drawing/2014/main" val="794094978"/>
                    </a:ext>
                  </a:extLst>
                </a:gridCol>
                <a:gridCol w="1707900">
                  <a:extLst>
                    <a:ext uri="{9D8B030D-6E8A-4147-A177-3AD203B41FA5}">
                      <a16:colId xmlns:a16="http://schemas.microsoft.com/office/drawing/2014/main" val="3863976429"/>
                    </a:ext>
                  </a:extLst>
                </a:gridCol>
                <a:gridCol w="1823518">
                  <a:extLst>
                    <a:ext uri="{9D8B030D-6E8A-4147-A177-3AD203B41FA5}">
                      <a16:colId xmlns:a16="http://schemas.microsoft.com/office/drawing/2014/main" val="1802107383"/>
                    </a:ext>
                  </a:extLst>
                </a:gridCol>
              </a:tblGrid>
              <a:tr h="330405">
                <a:tc>
                  <a:txBody>
                    <a:bodyPr/>
                    <a:lstStyle/>
                    <a:p>
                      <a:r>
                        <a:rPr lang="en-GB" sz="1100" dirty="0">
                          <a:latin typeface="Lato" panose="020F0502020204030203" pitchFamily="34" charset="0"/>
                          <a:ea typeface="Lato" panose="020F0502020204030203" pitchFamily="34" charset="0"/>
                          <a:cs typeface="Lato" panose="020F0502020204030203" pitchFamily="34" charset="0"/>
                        </a:rPr>
                        <a:t>Aspect</a:t>
                      </a:r>
                    </a:p>
                  </a:txBody>
                  <a:tcPr anchor="ctr"/>
                </a:tc>
                <a:tc>
                  <a:txBody>
                    <a:bodyPr/>
                    <a:lstStyle/>
                    <a:p>
                      <a:r>
                        <a:rPr lang="en-GB" sz="1100" dirty="0">
                          <a:latin typeface="Lato" panose="020F0502020204030203" pitchFamily="34" charset="0"/>
                          <a:ea typeface="Lato" panose="020F0502020204030203" pitchFamily="34" charset="0"/>
                          <a:cs typeface="Lato" panose="020F0502020204030203" pitchFamily="34" charset="0"/>
                        </a:rPr>
                        <a:t>2G/3G  CH</a:t>
                      </a:r>
                    </a:p>
                  </a:txBody>
                  <a:tcPr anchor="ctr"/>
                </a:tc>
                <a:tc>
                  <a:txBody>
                    <a:bodyPr/>
                    <a:lstStyle/>
                    <a:p>
                      <a:r>
                        <a:rPr lang="en-GB" sz="1100" dirty="0">
                          <a:latin typeface="Lato" panose="020F0502020204030203" pitchFamily="34" charset="0"/>
                          <a:ea typeface="Lato" panose="020F0502020204030203" pitchFamily="34" charset="0"/>
                          <a:cs typeface="Lato" panose="020F0502020204030203" pitchFamily="34" charset="0"/>
                        </a:rPr>
                        <a:t>4G CH</a:t>
                      </a:r>
                    </a:p>
                  </a:txBody>
                  <a:tcPr anchor="ctr"/>
                </a:tc>
                <a:tc>
                  <a:txBody>
                    <a:bodyPr/>
                    <a:lstStyle/>
                    <a:p>
                      <a:r>
                        <a:rPr lang="en-GB" sz="1100" dirty="0">
                          <a:latin typeface="Lato" panose="020F0502020204030203" pitchFamily="34" charset="0"/>
                          <a:ea typeface="Lato" panose="020F0502020204030203" pitchFamily="34" charset="0"/>
                          <a:cs typeface="Lato" panose="020F0502020204030203" pitchFamily="34" charset="0"/>
                        </a:rPr>
                        <a:t>Impact of change</a:t>
                      </a:r>
                    </a:p>
                  </a:txBody>
                  <a:tcPr anchor="ctr"/>
                </a:tc>
                <a:extLst>
                  <a:ext uri="{0D108BD9-81ED-4DB2-BD59-A6C34878D82A}">
                    <a16:rowId xmlns:a16="http://schemas.microsoft.com/office/drawing/2014/main" val="2692241374"/>
                  </a:ext>
                </a:extLst>
              </a:tr>
              <a:tr h="782890">
                <a:tc>
                  <a:txBody>
                    <a:bodyPr/>
                    <a:lstStyle/>
                    <a:p>
                      <a:r>
                        <a:rPr lang="en-GB" sz="1100" b="1" dirty="0">
                          <a:latin typeface="Lato" panose="020F0502020204030203" pitchFamily="34" charset="0"/>
                          <a:ea typeface="Lato" panose="020F0502020204030203" pitchFamily="34" charset="0"/>
                          <a:cs typeface="Lato" panose="020F0502020204030203" pitchFamily="34" charset="0"/>
                        </a:rPr>
                        <a:t>Chipset</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EFR32MG1</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EFR32MG24</a:t>
                      </a:r>
                    </a:p>
                  </a:txBody>
                  <a:tcPr anchor="ctr"/>
                </a:tc>
                <a:tc>
                  <a:txBody>
                    <a:bodyPr/>
                    <a:lstStyle/>
                    <a:p>
                      <a:pPr marL="171450" indent="-171450">
                        <a:buFont typeface="Arial" panose="020B0604020202020204" pitchFamily="34" charset="0"/>
                        <a:buChar char="•"/>
                      </a:pPr>
                      <a:r>
                        <a:rPr lang="en-GB" sz="1100" b="1" dirty="0">
                          <a:latin typeface="Lato" panose="020F0502020204030203" pitchFamily="34" charset="0"/>
                          <a:ea typeface="Lato" panose="020F0502020204030203" pitchFamily="34" charset="0"/>
                          <a:cs typeface="Lato" panose="020F0502020204030203" pitchFamily="34" charset="0"/>
                        </a:rPr>
                        <a:t>Both chips from same family</a:t>
                      </a:r>
                    </a:p>
                    <a:p>
                      <a:pPr marL="171450" indent="-171450">
                        <a:buFont typeface="Arial" panose="020B0604020202020204" pitchFamily="34" charset="0"/>
                        <a:buChar char="•"/>
                      </a:pPr>
                      <a:r>
                        <a:rPr lang="en-GB" sz="1100" b="1" dirty="0">
                          <a:latin typeface="Lato" panose="020F0502020204030203" pitchFamily="34" charset="0"/>
                          <a:ea typeface="Lato" panose="020F0502020204030203" pitchFamily="34" charset="0"/>
                          <a:cs typeface="Lato" panose="020F0502020204030203" pitchFamily="34" charset="0"/>
                        </a:rPr>
                        <a:t>New chip from SiLabs and require stack version &gt; 7.x series</a:t>
                      </a:r>
                    </a:p>
                  </a:txBody>
                  <a:tcPr anchor="ctr"/>
                </a:tc>
                <a:extLst>
                  <a:ext uri="{0D108BD9-81ED-4DB2-BD59-A6C34878D82A}">
                    <a16:rowId xmlns:a16="http://schemas.microsoft.com/office/drawing/2014/main" val="3924994335"/>
                  </a:ext>
                </a:extLst>
              </a:tr>
              <a:tr h="532073">
                <a:tc>
                  <a:txBody>
                    <a:bodyPr/>
                    <a:lstStyle/>
                    <a:p>
                      <a:r>
                        <a:rPr lang="en-GB" sz="1100" b="1" dirty="0">
                          <a:latin typeface="Lato" panose="020F0502020204030203" pitchFamily="34" charset="0"/>
                          <a:ea typeface="Lato" panose="020F0502020204030203" pitchFamily="34" charset="0"/>
                          <a:cs typeface="Lato" panose="020F0502020204030203" pitchFamily="34" charset="0"/>
                        </a:rPr>
                        <a:t>RF (2.4 GHz and 868 MHz)</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EFR32MG1 (2.4Ghz)</a:t>
                      </a:r>
                      <a:br>
                        <a:rPr lang="en-GB" sz="1100" b="1" dirty="0">
                          <a:latin typeface="Lato" panose="020F0502020204030203" pitchFamily="34" charset="0"/>
                          <a:ea typeface="Lato" panose="020F0502020204030203" pitchFamily="34" charset="0"/>
                          <a:cs typeface="Lato" panose="020F0502020204030203" pitchFamily="34" charset="0"/>
                        </a:rPr>
                      </a:br>
                      <a:r>
                        <a:rPr lang="en-GB" sz="1100" b="1" dirty="0">
                          <a:latin typeface="Lato" panose="020F0502020204030203" pitchFamily="34" charset="0"/>
                          <a:ea typeface="Lato" panose="020F0502020204030203" pitchFamily="34" charset="0"/>
                          <a:cs typeface="Lato" panose="020F0502020204030203" pitchFamily="34" charset="0"/>
                        </a:rPr>
                        <a:t>RF Chip - Si4468 (868 MHz)</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EFR32MG24 (2.4Ghz)</a:t>
                      </a:r>
                      <a:br>
                        <a:rPr lang="en-GB" sz="1100" b="1" dirty="0">
                          <a:latin typeface="Lato" panose="020F0502020204030203" pitchFamily="34" charset="0"/>
                          <a:ea typeface="Lato" panose="020F0502020204030203" pitchFamily="34" charset="0"/>
                          <a:cs typeface="Lato" panose="020F0502020204030203" pitchFamily="34" charset="0"/>
                        </a:rPr>
                      </a:br>
                      <a:r>
                        <a:rPr lang="en-GB" sz="1100" b="1" dirty="0">
                          <a:latin typeface="Lato" panose="020F0502020204030203" pitchFamily="34" charset="0"/>
                          <a:ea typeface="Lato" panose="020F0502020204030203" pitchFamily="34" charset="0"/>
                          <a:cs typeface="Lato" panose="020F0502020204030203" pitchFamily="34" charset="0"/>
                        </a:rPr>
                        <a:t>RF Chip - Si4468 (868 MHz)</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Improvement expected on 2.4GHz receive sensitivity (~5.5dB)</a:t>
                      </a:r>
                    </a:p>
                  </a:txBody>
                  <a:tcPr anchor="ctr"/>
                </a:tc>
                <a:extLst>
                  <a:ext uri="{0D108BD9-81ED-4DB2-BD59-A6C34878D82A}">
                    <a16:rowId xmlns:a16="http://schemas.microsoft.com/office/drawing/2014/main" val="2707383702"/>
                  </a:ext>
                </a:extLst>
              </a:tr>
              <a:tr h="564682">
                <a:tc>
                  <a:txBody>
                    <a:bodyPr/>
                    <a:lstStyle/>
                    <a:p>
                      <a:r>
                        <a:rPr lang="en-GB" sz="1100" b="1" dirty="0">
                          <a:latin typeface="Lato" panose="020F0502020204030203" pitchFamily="34" charset="0"/>
                          <a:ea typeface="Lato" panose="020F0502020204030203" pitchFamily="34" charset="0"/>
                          <a:cs typeface="Lato" panose="020F0502020204030203" pitchFamily="34" charset="0"/>
                        </a:rPr>
                        <a:t>SiLabs Stack Version</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6.7.10</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7.x</a:t>
                      </a:r>
                    </a:p>
                  </a:txBody>
                  <a:tcPr anchor="ctr"/>
                </a:tc>
                <a:tc>
                  <a:txBody>
                    <a:bodyPr/>
                    <a:lstStyle/>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Lato" panose="020F0502020204030203" pitchFamily="34" charset="0"/>
                          <a:ea typeface="Lato" panose="020F0502020204030203" pitchFamily="34" charset="0"/>
                          <a:cs typeface="Lato" panose="020F0502020204030203" pitchFamily="34" charset="0"/>
                        </a:rPr>
                        <a:t>Improved security</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Lato" panose="020F0502020204030203" pitchFamily="34" charset="0"/>
                          <a:ea typeface="Lato" panose="020F0502020204030203" pitchFamily="34" charset="0"/>
                          <a:cs typeface="Lato" panose="020F0502020204030203" pitchFamily="34" charset="0"/>
                        </a:rPr>
                        <a:t>Improved features with bug fixes</a:t>
                      </a:r>
                    </a:p>
                  </a:txBody>
                  <a:tcPr anchor="ctr"/>
                </a:tc>
                <a:extLst>
                  <a:ext uri="{0D108BD9-81ED-4DB2-BD59-A6C34878D82A}">
                    <a16:rowId xmlns:a16="http://schemas.microsoft.com/office/drawing/2014/main" val="1274961641"/>
                  </a:ext>
                </a:extLst>
              </a:tr>
              <a:tr h="508939">
                <a:tc>
                  <a:txBody>
                    <a:bodyPr/>
                    <a:lstStyle/>
                    <a:p>
                      <a:r>
                        <a:rPr lang="en-GB" sz="1100" b="1" dirty="0">
                          <a:latin typeface="Lato" panose="020F0502020204030203" pitchFamily="34" charset="0"/>
                          <a:ea typeface="Lato" panose="020F0502020204030203" pitchFamily="34" charset="0"/>
                          <a:cs typeface="Lato" panose="020F0502020204030203" pitchFamily="34" charset="0"/>
                        </a:rPr>
                        <a:t>Processor on Chip</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ARM Cortex M4</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ARM Cortex M33</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New Chip 20% more performance. </a:t>
                      </a:r>
                      <a:endParaRPr lang="en-GB" sz="1100" b="1" dirty="0">
                        <a:solidFill>
                          <a:srgbClr val="0070C0"/>
                        </a:solidFill>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1590740904"/>
                  </a:ext>
                </a:extLst>
              </a:tr>
              <a:tr h="508939">
                <a:tc>
                  <a:txBody>
                    <a:bodyPr/>
                    <a:lstStyle/>
                    <a:p>
                      <a:r>
                        <a:rPr lang="en-GB" sz="1100" b="1" dirty="0">
                          <a:latin typeface="Lato" panose="020F0502020204030203" pitchFamily="34" charset="0"/>
                          <a:ea typeface="Lato" panose="020F0502020204030203" pitchFamily="34" charset="0"/>
                          <a:cs typeface="Lato" panose="020F0502020204030203" pitchFamily="34" charset="0"/>
                        </a:rPr>
                        <a:t>Memory</a:t>
                      </a:r>
                    </a:p>
                  </a:txBody>
                  <a:tcPr anchor="ctr"/>
                </a:tc>
                <a:tc>
                  <a:txBody>
                    <a:bodyPr/>
                    <a:lstStyle/>
                    <a:p>
                      <a:r>
                        <a:rPr lang="en-GB" sz="1100" b="1" dirty="0">
                          <a:latin typeface="Lato" panose="020F0502020204030203" pitchFamily="34" charset="0"/>
                          <a:ea typeface="Lato" panose="020F0502020204030203" pitchFamily="34" charset="0"/>
                          <a:cs typeface="Lato" panose="020F0502020204030203" pitchFamily="34" charset="0"/>
                        </a:rPr>
                        <a:t>RAM – 32kB,</a:t>
                      </a:r>
                    </a:p>
                    <a:p>
                      <a:r>
                        <a:rPr lang="en-GB" sz="1100" b="1" dirty="0">
                          <a:latin typeface="Lato" panose="020F0502020204030203" pitchFamily="34" charset="0"/>
                          <a:ea typeface="Lato" panose="020F0502020204030203" pitchFamily="34" charset="0"/>
                          <a:cs typeface="Lato" panose="020F0502020204030203" pitchFamily="34" charset="0"/>
                        </a:rPr>
                        <a:t>Flash – 256kB</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RAM – 256 kB,</a:t>
                      </a:r>
                    </a:p>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latin typeface="Lato" panose="020F0502020204030203" pitchFamily="34" charset="0"/>
                          <a:ea typeface="Lato" panose="020F0502020204030203" pitchFamily="34" charset="0"/>
                          <a:cs typeface="Lato" panose="020F0502020204030203" pitchFamily="34" charset="0"/>
                        </a:rPr>
                        <a:t>Flash – 1.5MB</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Lato" panose="020F0502020204030203" pitchFamily="34" charset="0"/>
                          <a:ea typeface="Lato" panose="020F0502020204030203" pitchFamily="34" charset="0"/>
                          <a:cs typeface="Lato" panose="020F0502020204030203" pitchFamily="34" charset="0"/>
                        </a:rPr>
                        <a:t>Future proof stack and application upgrades with 15 years lifetime</a:t>
                      </a:r>
                    </a:p>
                  </a:txBody>
                  <a:tcPr anchor="ctr"/>
                </a:tc>
                <a:extLst>
                  <a:ext uri="{0D108BD9-81ED-4DB2-BD59-A6C34878D82A}">
                    <a16:rowId xmlns:a16="http://schemas.microsoft.com/office/drawing/2014/main" val="1681913691"/>
                  </a:ext>
                </a:extLst>
              </a:tr>
            </a:tbl>
          </a:graphicData>
        </a:graphic>
      </p:graphicFrame>
      <p:sp>
        <p:nvSpPr>
          <p:cNvPr id="18" name="TextBox 17">
            <a:extLst>
              <a:ext uri="{FF2B5EF4-FFF2-40B4-BE49-F238E27FC236}">
                <a16:creationId xmlns:a16="http://schemas.microsoft.com/office/drawing/2014/main" id="{0FE6D0BC-E384-ACDC-C452-9E1D79650CD0}"/>
              </a:ext>
            </a:extLst>
          </p:cNvPr>
          <p:cNvSpPr txBox="1"/>
          <p:nvPr/>
        </p:nvSpPr>
        <p:spPr>
          <a:xfrm>
            <a:off x="5646776" y="2361255"/>
            <a:ext cx="6545224" cy="276999"/>
          </a:xfrm>
          <a:prstGeom prst="rect">
            <a:avLst/>
          </a:prstGeom>
          <a:noFill/>
        </p:spPr>
        <p:txBody>
          <a:bodyPr wrap="square" rtlCol="0">
            <a:spAutoFit/>
          </a:bodyPr>
          <a:lstStyle/>
          <a:p>
            <a:r>
              <a:rPr lang="en-GB" sz="1200" b="1" dirty="0">
                <a:latin typeface="Lato" panose="020F0502020204030203" pitchFamily="34" charset="0"/>
                <a:ea typeface="Lato" panose="020F0502020204030203" pitchFamily="34" charset="0"/>
                <a:cs typeface="Lato" panose="020F0502020204030203" pitchFamily="34" charset="0"/>
              </a:rPr>
              <a:t>Comparison between 2G/3G CH and 4G CH GBCS 4.1 compliant – SMHAN (H/W and S/W)</a:t>
            </a:r>
          </a:p>
        </p:txBody>
      </p:sp>
      <p:cxnSp>
        <p:nvCxnSpPr>
          <p:cNvPr id="20" name="Straight Arrow Connector 19">
            <a:extLst>
              <a:ext uri="{FF2B5EF4-FFF2-40B4-BE49-F238E27FC236}">
                <a16:creationId xmlns:a16="http://schemas.microsoft.com/office/drawing/2014/main" id="{8A18BBC8-34F5-1EC9-CEF6-99B3906CA908}"/>
              </a:ext>
            </a:extLst>
          </p:cNvPr>
          <p:cNvCxnSpPr>
            <a:cxnSpLocks/>
          </p:cNvCxnSpPr>
          <p:nvPr/>
        </p:nvCxnSpPr>
        <p:spPr>
          <a:xfrm flipH="1">
            <a:off x="2723322" y="1751805"/>
            <a:ext cx="2956391" cy="0"/>
          </a:xfrm>
          <a:prstGeom prst="straightConnector1">
            <a:avLst/>
          </a:prstGeom>
          <a:ln w="28575">
            <a:solidFill>
              <a:schemeClr val="accent3"/>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6677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Comms Hub Compatibility with Existing SMETS2 Devices and Meters</a:t>
            </a:r>
            <a:endParaRPr lang="en-US" dirty="0"/>
          </a:p>
        </p:txBody>
      </p:sp>
      <p:sp>
        <p:nvSpPr>
          <p:cNvPr id="3" name="Content Placeholder 4">
            <a:extLst>
              <a:ext uri="{FF2B5EF4-FFF2-40B4-BE49-F238E27FC236}">
                <a16:creationId xmlns:a16="http://schemas.microsoft.com/office/drawing/2014/main" id="{99AAC4C7-EAAA-0DBF-F936-A6D0E6387FB9}"/>
              </a:ext>
            </a:extLst>
          </p:cNvPr>
          <p:cNvSpPr txBox="1">
            <a:spLocks/>
          </p:cNvSpPr>
          <p:nvPr/>
        </p:nvSpPr>
        <p:spPr>
          <a:xfrm>
            <a:off x="803275" y="1073548"/>
            <a:ext cx="10585450" cy="4679552"/>
          </a:xfrm>
          <a:prstGeom prst="rect">
            <a:avLst/>
          </a:prstGeom>
        </p:spPr>
        <p:txBody>
          <a:bodyPr vert="horz" lIns="0" tIns="0" rIns="0" bIns="0" rtlCol="0">
            <a:noAutofit/>
          </a:bodyPr>
          <a:lst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tabLst/>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GB" sz="1800" dirty="0">
                <a:solidFill>
                  <a:schemeClr val="tx2">
                    <a:lumMod val="60000"/>
                    <a:lumOff val="40000"/>
                  </a:schemeClr>
                </a:solidFill>
              </a:rPr>
              <a:t>Assurance of Compatibility</a:t>
            </a:r>
          </a:p>
          <a:p>
            <a:pPr marL="285750" indent="-285750">
              <a:spcAft>
                <a:spcPts val="1000"/>
              </a:spcAft>
              <a:buFont typeface="Arial" panose="020B0604020202020204" pitchFamily="34" charset="0"/>
              <a:buChar char="•"/>
            </a:pPr>
            <a:r>
              <a:rPr lang="en-GB" sz="1800" b="0" dirty="0"/>
              <a:t>The functional interoperability of the 4G Comms with other HAN Devices is validated in Comms Hub PIT</a:t>
            </a:r>
          </a:p>
          <a:p>
            <a:pPr marL="285750" indent="-285750">
              <a:spcAft>
                <a:spcPts val="1000"/>
              </a:spcAft>
              <a:buFont typeface="Arial" panose="020B0604020202020204" pitchFamily="34" charset="0"/>
              <a:buChar char="•"/>
            </a:pPr>
            <a:r>
              <a:rPr lang="en-GB" sz="1800" b="0" dirty="0"/>
              <a:t>There are two key areas which help to achieve this:</a:t>
            </a:r>
          </a:p>
          <a:p>
            <a:pPr marL="800089" lvl="1" indent="-342900">
              <a:spcAft>
                <a:spcPts val="1000"/>
              </a:spcAft>
              <a:buFont typeface="+mj-lt"/>
              <a:buAutoNum type="arabicPeriod"/>
            </a:pPr>
            <a:r>
              <a:rPr lang="en-GB" sz="1800" b="0" dirty="0"/>
              <a:t>The use of an approved list of Device Models from each Device Type, as output by the Device Selection Methodology (full list available on next slide).</a:t>
            </a:r>
          </a:p>
          <a:p>
            <a:pPr marL="800089" lvl="1" indent="-342900">
              <a:spcAft>
                <a:spcPts val="1000"/>
              </a:spcAft>
              <a:buFont typeface="+mj-lt"/>
              <a:buAutoNum type="arabicPeriod"/>
            </a:pPr>
            <a:r>
              <a:rPr lang="en-GB" sz="1800" b="0" dirty="0"/>
              <a:t>The running of Test Scope appropriate to validate the interaction between the 4G Comms Hub and the full list of In Scope Device Models.</a:t>
            </a:r>
          </a:p>
          <a:p>
            <a:pPr marL="1200127" lvl="2" indent="-285750">
              <a:spcAft>
                <a:spcPts val="1000"/>
              </a:spcAft>
              <a:buFont typeface="Courier New" panose="02070309020205020404" pitchFamily="49" charset="0"/>
              <a:buChar char="o"/>
            </a:pPr>
            <a:r>
              <a:rPr lang="en-GB" sz="1800" b="0" dirty="0"/>
              <a:t>As examples, this will cover items such as Whitelisting and joining Devices, GPF Mirroring, provision of operational data from the GPF, handling network key changes, TCSO etc..</a:t>
            </a:r>
          </a:p>
          <a:p>
            <a:pPr marL="285750" indent="-285750">
              <a:spcAft>
                <a:spcPts val="1000"/>
              </a:spcAft>
              <a:buFont typeface="Arial" panose="020B0604020202020204" pitchFamily="34" charset="0"/>
              <a:buChar char="•"/>
            </a:pPr>
            <a:r>
              <a:rPr lang="en-GB" sz="1800" b="0" dirty="0"/>
              <a:t>These items are captured in detail in the CH&amp;N Test Coverage Document and its appended Coverage Traceability Document, which has been agreed with TAG (in Feb 2023 via TAG98_X).</a:t>
            </a:r>
          </a:p>
          <a:p>
            <a:endParaRPr lang="en-GB" dirty="0">
              <a:solidFill>
                <a:schemeClr val="tx2">
                  <a:lumMod val="60000"/>
                  <a:lumOff val="40000"/>
                </a:schemeClr>
              </a:solidFill>
            </a:endParaRP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882137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E5CF6-0F1B-48CE-9A19-C58396A5E1DD}"/>
              </a:ext>
            </a:extLst>
          </p:cNvPr>
          <p:cNvSpPr>
            <a:spLocks noGrp="1"/>
          </p:cNvSpPr>
          <p:nvPr>
            <p:ph type="title"/>
          </p:nvPr>
        </p:nvSpPr>
        <p:spPr>
          <a:xfrm>
            <a:off x="803274" y="345226"/>
            <a:ext cx="11064047" cy="720000"/>
          </a:xfrm>
        </p:spPr>
        <p:txBody>
          <a:bodyPr/>
          <a:lstStyle/>
          <a:p>
            <a:r>
              <a:rPr lang="en-GB" dirty="0"/>
              <a:t>4G Comms Hub Compatibility with Existing SMETS2 Devices and Meters</a:t>
            </a:r>
          </a:p>
        </p:txBody>
      </p:sp>
      <p:graphicFrame>
        <p:nvGraphicFramePr>
          <p:cNvPr id="5" name="Table 6">
            <a:extLst>
              <a:ext uri="{FF2B5EF4-FFF2-40B4-BE49-F238E27FC236}">
                <a16:creationId xmlns:a16="http://schemas.microsoft.com/office/drawing/2014/main" id="{3A02B3F8-C398-5D0F-5052-ECBE03163B79}"/>
              </a:ext>
            </a:extLst>
          </p:cNvPr>
          <p:cNvGraphicFramePr>
            <a:graphicFrameLocks/>
          </p:cNvGraphicFramePr>
          <p:nvPr>
            <p:extLst>
              <p:ext uri="{D42A27DB-BD31-4B8C-83A1-F6EECF244321}">
                <p14:modId xmlns:p14="http://schemas.microsoft.com/office/powerpoint/2010/main" val="1948706506"/>
              </p:ext>
            </p:extLst>
          </p:nvPr>
        </p:nvGraphicFramePr>
        <p:xfrm>
          <a:off x="809450" y="1244128"/>
          <a:ext cx="6390999" cy="4451499"/>
        </p:xfrm>
        <a:graphic>
          <a:graphicData uri="http://schemas.openxmlformats.org/drawingml/2006/table">
            <a:tbl>
              <a:tblPr firstRow="1" bandRow="1">
                <a:tableStyleId>{F5AB1C69-6EDB-4FF4-983F-18BD219EF322}</a:tableStyleId>
              </a:tblPr>
              <a:tblGrid>
                <a:gridCol w="1019558">
                  <a:extLst>
                    <a:ext uri="{9D8B030D-6E8A-4147-A177-3AD203B41FA5}">
                      <a16:colId xmlns:a16="http://schemas.microsoft.com/office/drawing/2014/main" val="1469447229"/>
                    </a:ext>
                  </a:extLst>
                </a:gridCol>
                <a:gridCol w="651643">
                  <a:extLst>
                    <a:ext uri="{9D8B030D-6E8A-4147-A177-3AD203B41FA5}">
                      <a16:colId xmlns:a16="http://schemas.microsoft.com/office/drawing/2014/main" val="3892649911"/>
                    </a:ext>
                  </a:extLst>
                </a:gridCol>
                <a:gridCol w="1249506">
                  <a:extLst>
                    <a:ext uri="{9D8B030D-6E8A-4147-A177-3AD203B41FA5}">
                      <a16:colId xmlns:a16="http://schemas.microsoft.com/office/drawing/2014/main" val="2480197154"/>
                    </a:ext>
                  </a:extLst>
                </a:gridCol>
                <a:gridCol w="702534">
                  <a:extLst>
                    <a:ext uri="{9D8B030D-6E8A-4147-A177-3AD203B41FA5}">
                      <a16:colId xmlns:a16="http://schemas.microsoft.com/office/drawing/2014/main" val="920720472"/>
                    </a:ext>
                  </a:extLst>
                </a:gridCol>
                <a:gridCol w="629509">
                  <a:extLst>
                    <a:ext uri="{9D8B030D-6E8A-4147-A177-3AD203B41FA5}">
                      <a16:colId xmlns:a16="http://schemas.microsoft.com/office/drawing/2014/main" val="663204145"/>
                    </a:ext>
                  </a:extLst>
                </a:gridCol>
                <a:gridCol w="800959">
                  <a:extLst>
                    <a:ext uri="{9D8B030D-6E8A-4147-A177-3AD203B41FA5}">
                      <a16:colId xmlns:a16="http://schemas.microsoft.com/office/drawing/2014/main" val="2135320100"/>
                    </a:ext>
                  </a:extLst>
                </a:gridCol>
                <a:gridCol w="1337290">
                  <a:extLst>
                    <a:ext uri="{9D8B030D-6E8A-4147-A177-3AD203B41FA5}">
                      <a16:colId xmlns:a16="http://schemas.microsoft.com/office/drawing/2014/main" val="2370717069"/>
                    </a:ext>
                  </a:extLst>
                </a:gridCol>
              </a:tblGrid>
              <a:tr h="296437">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Device Type</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HAN</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HW Variant</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Firmware</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Inclusion Reason</a:t>
                      </a:r>
                      <a:endParaRPr lang="en-GB" sz="900" b="1" i="0" u="none" strike="noStrike" dirty="0">
                        <a:solidFill>
                          <a:srgbClr val="FFFFFF"/>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339563813"/>
                  </a:ext>
                </a:extLst>
              </a:tr>
              <a:tr h="0">
                <a:tc rowSpan="5">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ESME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1063 (L&amp;G)</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00050204</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38040404</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461633575"/>
                  </a:ext>
                </a:extLst>
              </a:tr>
              <a:tr h="0">
                <a:tc vMerge="1">
                  <a:txBody>
                    <a:bodyPr/>
                    <a:lstStyle/>
                    <a:p>
                      <a:pPr algn="l" fontAlgn="ctr"/>
                      <a:r>
                        <a:rPr lang="en-GB" sz="1000" u="none" strike="noStrike" dirty="0">
                          <a:effectLst/>
                        </a:rPr>
                        <a:t>ESME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106C (EDMI)</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10E2A100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0314B700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035782722"/>
                  </a:ext>
                </a:extLst>
              </a:tr>
              <a:tr h="0">
                <a:tc vMerge="1">
                  <a:txBody>
                    <a:bodyPr/>
                    <a:lstStyle/>
                    <a:p>
                      <a:pPr algn="l" fontAlgn="ctr"/>
                      <a:r>
                        <a:rPr lang="en-GB" sz="1000" u="none" strike="noStrike" dirty="0">
                          <a:effectLst/>
                        </a:rPr>
                        <a:t>ESME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118F (Aclara)</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00000107</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0007080A</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070488853"/>
                  </a:ext>
                </a:extLst>
              </a:tr>
              <a:tr h="0">
                <a:tc vMerge="1">
                  <a:txBody>
                    <a:bodyPr/>
                    <a:lstStyle/>
                    <a:p>
                      <a:pPr algn="l" fontAlgn="ctr"/>
                      <a:r>
                        <a:rPr lang="en-GB" sz="1000" u="none" strike="noStrike" dirty="0">
                          <a:effectLst/>
                        </a:rPr>
                        <a:t>ESME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1057 (Honeywell)</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00000101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09014007</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12893148"/>
                  </a:ext>
                </a:extLst>
              </a:tr>
              <a:tr h="0">
                <a:tc vMerge="1">
                  <a:txBody>
                    <a:bodyPr/>
                    <a:lstStyle/>
                    <a:p>
                      <a:pPr algn="l" fontAlgn="ctr"/>
                      <a:r>
                        <a:rPr lang="en-GB" sz="1000" u="none" strike="noStrike" dirty="0">
                          <a:effectLst/>
                        </a:rPr>
                        <a:t>ESME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042119715"/>
                  </a:ext>
                </a:extLst>
              </a:tr>
              <a:tr h="0">
                <a:tc rowSpan="9">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GSME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1063 (L&amp;G)</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47720101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03033254</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814381765"/>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1063 (L&amp;G)</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47820101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15015131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90915368"/>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106C (EDMI)</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10F2A100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0309B700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514056379"/>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106C (EDMI)</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10F3A100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0389B800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56526834"/>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1057 (Honeywell)</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05750101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00020C0C</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806420235"/>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1015 (Flonidan)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09B33700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13030A0A</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205413753"/>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123E (Flonidan)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00010600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01060605</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785321065"/>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924580628"/>
                  </a:ext>
                </a:extLst>
              </a:tr>
              <a:tr h="0">
                <a:tc vMerge="1">
                  <a:txBody>
                    <a:bodyPr/>
                    <a:lstStyle/>
                    <a:p>
                      <a:pPr algn="l" fontAlgn="ctr"/>
                      <a:r>
                        <a:rPr lang="en-GB" sz="1000" u="none" strike="noStrike" dirty="0">
                          <a:effectLst/>
                        </a:rPr>
                        <a:t>GSME</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141918767"/>
                  </a:ext>
                </a:extLst>
              </a:tr>
              <a:tr h="0">
                <a:tc rowSpan="10">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PPMID</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10E0 (Chameleon)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000F0001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00010000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523436898"/>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10E0 (Chameleon)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00051200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00080201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288028228"/>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10E0 (Chameleon)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000B0100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00010300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638054825"/>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10E0 (Chameleon)</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000D0001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00010100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673127263"/>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1090 (Geo)</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00080100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05070100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825011327"/>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1090 (Geo)</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00070200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05100000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184488637"/>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1128 (IHDL)</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00050101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02010100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107477305"/>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1128 (IHDL)</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00060101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01240000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4000933162"/>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256355433"/>
                  </a:ext>
                </a:extLst>
              </a:tr>
              <a:tr h="0">
                <a:tc vMerge="1">
                  <a:txBody>
                    <a:bodyPr/>
                    <a:lstStyle/>
                    <a:p>
                      <a:pPr algn="l" fontAlgn="ctr"/>
                      <a:r>
                        <a:rPr lang="en-GB" sz="1000" u="none" strike="noStrike" dirty="0">
                          <a:effectLst/>
                        </a:rPr>
                        <a:t>PPMID</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628417711"/>
                  </a:ext>
                </a:extLst>
              </a:tr>
              <a:tr h="0">
                <a:tc rowSpan="3">
                  <a:txBody>
                    <a:bodyPr/>
                    <a:lstStyle/>
                    <a:p>
                      <a:pPr algn="l" fontAlgn="ctr"/>
                      <a:r>
                        <a:rPr lang="en-GB" sz="900" u="none" strike="noStrike" kern="1200" dirty="0">
                          <a:solidFill>
                            <a:schemeClr val="dk1"/>
                          </a:solidFill>
                          <a:effectLst/>
                          <a:latin typeface="Lato" panose="020F0502020204030203" pitchFamily="34" charset="0"/>
                          <a:ea typeface="Lato" panose="020F0502020204030203" pitchFamily="34" charset="0"/>
                          <a:cs typeface="Lato" panose="020F0502020204030203" pitchFamily="34" charset="0"/>
                        </a:rPr>
                        <a:t>HCALCS</a:t>
                      </a: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0001022B</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01000010</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3.2</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Manufacturer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3943343118"/>
                  </a:ext>
                </a:extLst>
              </a:tr>
              <a:tr h="0">
                <a:tc vMerge="1">
                  <a:txBody>
                    <a:bodyPr/>
                    <a:lstStyle/>
                    <a:p>
                      <a:pPr algn="l" fontAlgn="ctr"/>
                      <a:r>
                        <a:rPr lang="en-GB" sz="1000" u="none" strike="noStrike" dirty="0">
                          <a:effectLst/>
                        </a:rPr>
                        <a:t>HCALCS</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2192848120"/>
                  </a:ext>
                </a:extLst>
              </a:tr>
              <a:tr h="0">
                <a:tc vMerge="1">
                  <a:txBody>
                    <a:bodyPr/>
                    <a:lstStyle/>
                    <a:p>
                      <a:pPr algn="l" fontAlgn="ctr"/>
                      <a:r>
                        <a:rPr lang="en-GB" sz="1000" u="none" strike="noStrike" dirty="0">
                          <a:effectLst/>
                        </a:rPr>
                        <a:t>HCALCS</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785898534"/>
                  </a:ext>
                </a:extLst>
              </a:tr>
              <a:tr h="0">
                <a:tc rowSpan="2">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SAPC</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2.4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740365691"/>
                  </a:ext>
                </a:extLst>
              </a:tr>
              <a:tr h="83512">
                <a:tc vMerge="1">
                  <a:txBody>
                    <a:bodyPr/>
                    <a:lstStyle/>
                    <a:p>
                      <a:pPr algn="l" fontAlgn="ctr"/>
                      <a:r>
                        <a:rPr lang="en-GB" sz="1000" u="none" strike="noStrike" dirty="0">
                          <a:effectLst/>
                        </a:rPr>
                        <a:t>SAPC</a:t>
                      </a:r>
                      <a:endParaRPr lang="en-GB" sz="1000" b="0" i="0" u="none" strike="noStrike" dirty="0">
                        <a:solidFill>
                          <a:srgbClr val="000000"/>
                        </a:solidFill>
                        <a:effectLst/>
                        <a:latin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Sub GHz</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119A (SLS)</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Emulator</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4.1</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tc>
                  <a:txBody>
                    <a:bodyPr/>
                    <a:lstStyle/>
                    <a:p>
                      <a:pPr algn="l" fontAlgn="ctr"/>
                      <a:r>
                        <a:rPr lang="en-GB" sz="900" u="none" strike="noStrike" dirty="0">
                          <a:effectLst/>
                          <a:latin typeface="Lato" panose="020F0502020204030203" pitchFamily="34" charset="0"/>
                          <a:ea typeface="Lato" panose="020F0502020204030203" pitchFamily="34" charset="0"/>
                          <a:cs typeface="Lato" panose="020F0502020204030203" pitchFamily="34" charset="0"/>
                        </a:rPr>
                        <a:t>GBCS Version Coverage</a:t>
                      </a:r>
                      <a:endParaRPr lang="en-GB" sz="9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55066" marR="6118" marT="6118" marB="0" anchor="ctr"/>
                </a:tc>
                <a:extLst>
                  <a:ext uri="{0D108BD9-81ED-4DB2-BD59-A6C34878D82A}">
                    <a16:rowId xmlns:a16="http://schemas.microsoft.com/office/drawing/2014/main" val="1309329733"/>
                  </a:ext>
                </a:extLst>
              </a:tr>
            </a:tbl>
          </a:graphicData>
        </a:graphic>
      </p:graphicFrame>
      <p:sp>
        <p:nvSpPr>
          <p:cNvPr id="6" name="TextBox 5">
            <a:extLst>
              <a:ext uri="{FF2B5EF4-FFF2-40B4-BE49-F238E27FC236}">
                <a16:creationId xmlns:a16="http://schemas.microsoft.com/office/drawing/2014/main" id="{CC8B2782-BDF4-8174-16D6-BEE957A526D3}"/>
              </a:ext>
            </a:extLst>
          </p:cNvPr>
          <p:cNvSpPr txBox="1"/>
          <p:nvPr/>
        </p:nvSpPr>
        <p:spPr>
          <a:xfrm>
            <a:off x="7659958" y="1244128"/>
            <a:ext cx="3865467" cy="2554545"/>
          </a:xfrm>
          <a:prstGeom prst="rect">
            <a:avLst/>
          </a:prstGeom>
          <a:noFill/>
        </p:spPr>
        <p:txBody>
          <a:bodyPr wrap="square" rtlCol="0">
            <a:spAutoFit/>
          </a:bodyPr>
          <a:lstStyle/>
          <a:p>
            <a:r>
              <a:rPr lang="en-GB" sz="1600" dirty="0">
                <a:latin typeface="Lato" panose="020F0502020204030203" pitchFamily="34" charset="0"/>
                <a:ea typeface="Lato" panose="020F0502020204030203" pitchFamily="34" charset="0"/>
                <a:cs typeface="Lato" panose="020F0502020204030203" pitchFamily="34" charset="0"/>
              </a:rPr>
              <a:t>The table to the left shows the Device Models approved for inclusion in CH PIT testing.</a:t>
            </a:r>
          </a:p>
          <a:p>
            <a:endParaRPr lang="en-GB" sz="1600" dirty="0">
              <a:latin typeface="Lato" panose="020F0502020204030203" pitchFamily="34" charset="0"/>
              <a:ea typeface="Lato" panose="020F0502020204030203" pitchFamily="34" charset="0"/>
              <a:cs typeface="Lato" panose="020F0502020204030203" pitchFamily="34" charset="0"/>
            </a:endParaRPr>
          </a:p>
          <a:p>
            <a:r>
              <a:rPr lang="en-GB" sz="1600" dirty="0">
                <a:latin typeface="Lato" panose="020F0502020204030203" pitchFamily="34" charset="0"/>
                <a:ea typeface="Lato" panose="020F0502020204030203" pitchFamily="34" charset="0"/>
                <a:cs typeface="Lato" panose="020F0502020204030203" pitchFamily="34" charset="0"/>
              </a:rPr>
              <a:t>These are based on the outputs of the CH&amp;N Device Selection Methodology as approved for inclusion in the CH&amp;N Test Approach Document.</a:t>
            </a:r>
          </a:p>
          <a:p>
            <a:endParaRPr lang="en-GB" sz="1600" dirty="0">
              <a:latin typeface="Lato" panose="020F0502020204030203" pitchFamily="34" charset="0"/>
              <a:ea typeface="Lato" panose="020F0502020204030203" pitchFamily="34" charset="0"/>
              <a:cs typeface="Lato" panose="020F0502020204030203" pitchFamily="34" charset="0"/>
            </a:endParaRPr>
          </a:p>
          <a:p>
            <a:r>
              <a:rPr lang="en-GB" sz="1600" dirty="0">
                <a:latin typeface="Lato" panose="020F0502020204030203" pitchFamily="34" charset="0"/>
                <a:ea typeface="Lato" panose="020F0502020204030203" pitchFamily="34" charset="0"/>
                <a:cs typeface="Lato" panose="020F0502020204030203" pitchFamily="34" charset="0"/>
              </a:rPr>
              <a:t>Agreed through TAG.</a:t>
            </a:r>
          </a:p>
        </p:txBody>
      </p:sp>
      <p:sp>
        <p:nvSpPr>
          <p:cNvPr id="3" name="Content Placeholder 4">
            <a:extLst>
              <a:ext uri="{FF2B5EF4-FFF2-40B4-BE49-F238E27FC236}">
                <a16:creationId xmlns:a16="http://schemas.microsoft.com/office/drawing/2014/main" id="{400CE8E6-9F3B-6435-DD77-102136BAB2E5}"/>
              </a:ext>
            </a:extLst>
          </p:cNvPr>
          <p:cNvSpPr txBox="1">
            <a:spLocks/>
          </p:cNvSpPr>
          <p:nvPr/>
        </p:nvSpPr>
        <p:spPr>
          <a:xfrm>
            <a:off x="803275" y="933411"/>
            <a:ext cx="10447187" cy="155614"/>
          </a:xfrm>
          <a:prstGeom prst="rect">
            <a:avLst/>
          </a:prstGeom>
        </p:spPr>
        <p:txBody>
          <a:bodyPr vert="horz" lIns="0" tIns="0" rIns="0" bIns="0" rtlCol="0">
            <a:noAutofit/>
          </a:bodyPr>
          <a:lst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tabLst/>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chemeClr val="tx2">
                    <a:lumMod val="60000"/>
                    <a:lumOff val="40000"/>
                  </a:schemeClr>
                </a:solidFill>
              </a:rPr>
              <a:t>In Scope Devices – Comms Hub PIT</a:t>
            </a:r>
            <a:endParaRPr lang="en-GB" dirty="0"/>
          </a:p>
        </p:txBody>
      </p:sp>
    </p:spTree>
    <p:extLst>
      <p:ext uri="{BB962C8B-B14F-4D97-AF65-F5344CB8AC3E}">
        <p14:creationId xmlns:p14="http://schemas.microsoft.com/office/powerpoint/2010/main" val="3224731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ECC2E-0379-EC75-CDC8-00752E3EF684}"/>
              </a:ext>
            </a:extLst>
          </p:cNvPr>
          <p:cNvSpPr>
            <a:spLocks noGrp="1"/>
          </p:cNvSpPr>
          <p:nvPr>
            <p:ph type="ctrTitle"/>
          </p:nvPr>
        </p:nvSpPr>
        <p:spPr>
          <a:xfrm>
            <a:off x="3537337" y="2847862"/>
            <a:ext cx="5117325" cy="1162275"/>
          </a:xfrm>
        </p:spPr>
        <p:txBody>
          <a:bodyPr/>
          <a:lstStyle/>
          <a:p>
            <a:r>
              <a:rPr lang="en-GB" dirty="0"/>
              <a:t>Topic 3: 4G Coverage Information Provision</a:t>
            </a:r>
          </a:p>
        </p:txBody>
      </p:sp>
    </p:spTree>
    <p:extLst>
      <p:ext uri="{BB962C8B-B14F-4D97-AF65-F5344CB8AC3E}">
        <p14:creationId xmlns:p14="http://schemas.microsoft.com/office/powerpoint/2010/main" val="2253449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Coverage Information Provision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863423"/>
            <a:ext cx="10765239" cy="5289728"/>
          </a:xfrm>
        </p:spPr>
        <p:txBody>
          <a:bodyPr>
            <a:normAutofit/>
          </a:bodyPr>
          <a:lstStyle/>
          <a:p>
            <a:pPr lvl="0">
              <a:lnSpc>
                <a:spcPct val="100000"/>
              </a:lnSpc>
              <a:spcAft>
                <a:spcPts val="300"/>
              </a:spcAft>
            </a:pPr>
            <a:r>
              <a:rPr lang="en-GB" sz="1400" dirty="0">
                <a:solidFill>
                  <a:schemeClr val="tx2">
                    <a:lumMod val="60000"/>
                    <a:lumOff val="40000"/>
                  </a:schemeClr>
                </a:solidFill>
              </a:rPr>
              <a:t>Content of these Slides</a:t>
            </a:r>
          </a:p>
          <a:p>
            <a:pPr marL="285750" lvl="0" indent="-285750">
              <a:lnSpc>
                <a:spcPct val="100000"/>
              </a:lnSpc>
              <a:spcAft>
                <a:spcPts val="300"/>
              </a:spcAft>
              <a:buFont typeface="Arial" panose="020B0604020202020204" pitchFamily="34" charset="0"/>
              <a:buChar char="•"/>
            </a:pPr>
            <a:r>
              <a:rPr lang="en-GB" sz="1400" b="0" dirty="0"/>
              <a:t>These slides provide an update on DCC’s intent regarding provision of 4G coverage information plus address:</a:t>
            </a:r>
          </a:p>
          <a:p>
            <a:pPr marL="742939" lvl="1" indent="-285750">
              <a:lnSpc>
                <a:spcPct val="100000"/>
              </a:lnSpc>
              <a:spcAft>
                <a:spcPts val="300"/>
              </a:spcAft>
              <a:buFont typeface="Courier New" panose="02070309020205020404" pitchFamily="49" charset="0"/>
              <a:buChar char="o"/>
            </a:pPr>
            <a:r>
              <a:rPr lang="en-GB" b="1" dirty="0"/>
              <a:t>TABASC68X/CONF04 </a:t>
            </a:r>
            <a:r>
              <a:rPr lang="en-GB" b="0" dirty="0"/>
              <a:t>“The DCC to spend more time developing business process scenarios in relation to the use of the proposed WAN coverage database”</a:t>
            </a:r>
          </a:p>
          <a:p>
            <a:pPr marL="742939" lvl="1" indent="-285750">
              <a:lnSpc>
                <a:spcPct val="100000"/>
              </a:lnSpc>
              <a:spcAft>
                <a:spcPts val="300"/>
              </a:spcAft>
              <a:buFont typeface="Courier New" panose="02070309020205020404" pitchFamily="49" charset="0"/>
              <a:buChar char="o"/>
            </a:pPr>
            <a:r>
              <a:rPr lang="en-GB" b="1" dirty="0"/>
              <a:t>TABASC68X/CONF05 </a:t>
            </a:r>
            <a:r>
              <a:rPr lang="en-GB" b="0" dirty="0"/>
              <a:t>“The DCC to arrange a dedicated workshop open to interested members of the TABASC and OPSG to collect feedback on coverage look-up arrangements”</a:t>
            </a:r>
          </a:p>
          <a:p>
            <a:pPr>
              <a:lnSpc>
                <a:spcPct val="100000"/>
              </a:lnSpc>
              <a:spcAft>
                <a:spcPts val="300"/>
              </a:spcAft>
            </a:pPr>
            <a:r>
              <a:rPr lang="en-GB" sz="1400" dirty="0">
                <a:solidFill>
                  <a:schemeClr val="tx2">
                    <a:lumMod val="60000"/>
                    <a:lumOff val="40000"/>
                  </a:schemeClr>
                </a:solidFill>
              </a:rPr>
              <a:t>Topic Context</a:t>
            </a:r>
          </a:p>
          <a:p>
            <a:pPr marL="285750" indent="-285750">
              <a:lnSpc>
                <a:spcPct val="100000"/>
              </a:lnSpc>
              <a:spcBef>
                <a:spcPts val="800"/>
              </a:spcBef>
              <a:spcAft>
                <a:spcPts val="300"/>
              </a:spcAft>
              <a:buFont typeface="Arial" panose="020B0604020202020204" pitchFamily="34" charset="0"/>
              <a:buChar char="•"/>
            </a:pPr>
            <a:r>
              <a:rPr lang="en-GB" sz="1400" b="0" dirty="0"/>
              <a:t>According to the Smart Energy Code (SEC), each Wide Area Network (WAN) Service Provider must compile and maintain a coverage database for their geographic service area</a:t>
            </a:r>
          </a:p>
          <a:p>
            <a:pPr marL="285750" indent="-285750">
              <a:lnSpc>
                <a:spcPct val="100000"/>
              </a:lnSpc>
              <a:spcBef>
                <a:spcPts val="800"/>
              </a:spcBef>
              <a:spcAft>
                <a:spcPts val="300"/>
              </a:spcAft>
              <a:buFont typeface="Arial" panose="020B0604020202020204" pitchFamily="34" charset="0"/>
              <a:buChar char="•"/>
            </a:pPr>
            <a:r>
              <a:rPr lang="en-GB" sz="1400" b="0" dirty="0"/>
              <a:t>According to the SEC, prior to each new install, Service Users must query the coverage database to check that there is coverage at the intended premises and to see which Comms Hub variant should be used (as well as Auxiliary Equipment, if applicable)</a:t>
            </a:r>
          </a:p>
          <a:p>
            <a:pPr marL="285750" indent="-285750">
              <a:lnSpc>
                <a:spcPct val="100000"/>
              </a:lnSpc>
              <a:spcBef>
                <a:spcPts val="800"/>
              </a:spcBef>
              <a:spcAft>
                <a:spcPts val="300"/>
              </a:spcAft>
              <a:buFont typeface="Arial" panose="020B0604020202020204" pitchFamily="34" charset="0"/>
              <a:buChar char="•"/>
            </a:pPr>
            <a:r>
              <a:rPr lang="en-GB" sz="1400" b="0" dirty="0"/>
              <a:t>At present, the smart metering communications infrastructure in GB is divided into three Regions – North, Central and South, with each Region covered by a single, unique WAN Service</a:t>
            </a:r>
          </a:p>
          <a:p>
            <a:pPr marL="285750" indent="-285750">
              <a:lnSpc>
                <a:spcPct val="100000"/>
              </a:lnSpc>
              <a:spcBef>
                <a:spcPts val="800"/>
              </a:spcBef>
              <a:spcAft>
                <a:spcPts val="300"/>
              </a:spcAft>
              <a:buFont typeface="Arial" panose="020B0604020202020204" pitchFamily="34" charset="0"/>
              <a:buChar char="•"/>
            </a:pPr>
            <a:r>
              <a:rPr lang="en-GB" sz="1400" b="0" dirty="0"/>
              <a:t>With this arrangement in place, the coverage lookup service that must be used prior to a new installation returns one WAN Service Provider per premises with one specific Comms Hub Variant to use</a:t>
            </a:r>
          </a:p>
          <a:p>
            <a:pPr marL="285750" indent="-285750">
              <a:lnSpc>
                <a:spcPct val="100000"/>
              </a:lnSpc>
              <a:spcBef>
                <a:spcPts val="800"/>
              </a:spcBef>
              <a:spcAft>
                <a:spcPts val="300"/>
              </a:spcAft>
              <a:buFont typeface="Arial" panose="020B0604020202020204" pitchFamily="34" charset="0"/>
              <a:buChar char="•"/>
            </a:pPr>
            <a:r>
              <a:rPr lang="en-GB" sz="1400" b="0" dirty="0"/>
              <a:t>However with the introduction of 4G, at least one additional WAN Service Provider / Comms Hub Variant will be added to the arrangement in the Central and South Regions</a:t>
            </a:r>
          </a:p>
          <a:p>
            <a:pPr marL="285750" indent="-285750">
              <a:lnSpc>
                <a:spcPct val="100000"/>
              </a:lnSpc>
              <a:spcBef>
                <a:spcPts val="800"/>
              </a:spcBef>
              <a:spcAft>
                <a:spcPts val="300"/>
              </a:spcAft>
              <a:buFont typeface="Arial" panose="020B0604020202020204" pitchFamily="34" charset="0"/>
              <a:buChar char="•"/>
            </a:pPr>
            <a:r>
              <a:rPr lang="en-GB" sz="1400" b="0" dirty="0"/>
              <a:t>This raises the question: </a:t>
            </a:r>
            <a:r>
              <a:rPr lang="en-GB" sz="1400" dirty="0"/>
              <a:t>how should coverage information be provided given multiple Service Providers per Region?</a:t>
            </a:r>
          </a:p>
        </p:txBody>
      </p:sp>
    </p:spTree>
    <p:extLst>
      <p:ext uri="{BB962C8B-B14F-4D97-AF65-F5344CB8AC3E}">
        <p14:creationId xmlns:p14="http://schemas.microsoft.com/office/powerpoint/2010/main" val="3090133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Coverage Information Provision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13849" y="930097"/>
            <a:ext cx="10574876" cy="5162589"/>
          </a:xfrm>
        </p:spPr>
        <p:txBody>
          <a:bodyPr/>
          <a:lstStyle/>
          <a:p>
            <a:pPr>
              <a:spcAft>
                <a:spcPts val="600"/>
              </a:spcAft>
            </a:pPr>
            <a:r>
              <a:rPr lang="en-GB" sz="1700" dirty="0">
                <a:solidFill>
                  <a:schemeClr val="tx2">
                    <a:lumMod val="60000"/>
                    <a:lumOff val="40000"/>
                  </a:schemeClr>
                </a:solidFill>
              </a:rPr>
              <a:t>DCC’s Proposal for Coverage Information Provision</a:t>
            </a:r>
          </a:p>
          <a:p>
            <a:pPr marL="285750" indent="-285750">
              <a:spcAft>
                <a:spcPts val="600"/>
              </a:spcAft>
              <a:buFont typeface="Arial" panose="020B0604020202020204" pitchFamily="34" charset="0"/>
              <a:buChar char="•"/>
            </a:pPr>
            <a:r>
              <a:rPr lang="en-GB" sz="1700" b="0" dirty="0"/>
              <a:t>From the point of 4G service go-live in the Central and South Regions, there will be potential to perform new installations using either the existing 2G/3G service (with a 2G/3G CH) or using the new 4G service (with a 4G CH) </a:t>
            </a:r>
          </a:p>
          <a:p>
            <a:pPr marL="742939" lvl="1" indent="-285750">
              <a:spcAft>
                <a:spcPts val="600"/>
              </a:spcAft>
              <a:buFont typeface="Courier New" panose="02070309020205020404" pitchFamily="49" charset="0"/>
              <a:buChar char="o"/>
            </a:pPr>
            <a:r>
              <a:rPr lang="en-GB" sz="1700" b="0" dirty="0"/>
              <a:t>Service Users can choose to install using either 2G/3G or 4G during this period, which allows for both a transitional window and/or for any residual stocks of 2G/3G CH to be used up</a:t>
            </a:r>
          </a:p>
          <a:p>
            <a:pPr marL="742939" lvl="1" indent="-285750">
              <a:spcAft>
                <a:spcPts val="600"/>
              </a:spcAft>
              <a:buFont typeface="Courier New" panose="02070309020205020404" pitchFamily="49" charset="0"/>
              <a:buChar char="o"/>
            </a:pPr>
            <a:r>
              <a:rPr lang="en-GB" sz="1700" b="0" dirty="0"/>
              <a:t>Coverage information for both 2G/3G and 4G will need to be made available to Service Users in order to support this</a:t>
            </a:r>
          </a:p>
          <a:p>
            <a:pPr marL="742939" lvl="1" indent="-285750">
              <a:spcAft>
                <a:spcPts val="600"/>
              </a:spcAft>
              <a:buFont typeface="Courier New" panose="02070309020205020404" pitchFamily="49" charset="0"/>
              <a:buChar char="o"/>
            </a:pPr>
            <a:r>
              <a:rPr lang="en-GB" sz="1700" b="0" dirty="0"/>
              <a:t>DCC’s proposal is that coverage requests submitted via DUIS or SSI will have coverage information for both 2G/3G and 4G. The rationale for this view, based on preliminary Service User feedback, is that this is the most technically efficient way to obtain coverage information. The alternative would be that Service Users should specify for which service coverage information is sought as part of their coverage request</a:t>
            </a:r>
          </a:p>
          <a:p>
            <a:pPr marL="285750" indent="-285750">
              <a:spcAft>
                <a:spcPts val="600"/>
              </a:spcAft>
              <a:buFont typeface="Arial" panose="020B0604020202020204" pitchFamily="34" charset="0"/>
              <a:buChar char="•"/>
            </a:pPr>
            <a:r>
              <a:rPr lang="en-GB" sz="1700" b="0" dirty="0"/>
              <a:t>One exceptional scenario where the 2G/3G service must be used, even if 4G is available, is when the 2G/3G coverage information indicates that the Comms Hub will act as a 'Mesh Gateway’</a:t>
            </a:r>
          </a:p>
          <a:p>
            <a:pPr marL="742939" lvl="1" indent="-285750">
              <a:spcAft>
                <a:spcPts val="600"/>
              </a:spcAft>
              <a:buFont typeface="Courier New" panose="02070309020205020404" pitchFamily="49" charset="0"/>
              <a:buChar char="o"/>
            </a:pPr>
            <a:r>
              <a:rPr lang="en-GB" sz="1700" dirty="0"/>
              <a:t>F</a:t>
            </a:r>
            <a:r>
              <a:rPr lang="en-GB" sz="1700" b="0" dirty="0"/>
              <a:t>ailure to install a Mesh Gateway where required could jeopardise the ability to connect dependent Comms Hubs (termed 'Mesh Nodes’). </a:t>
            </a:r>
          </a:p>
          <a:p>
            <a:pPr marL="285750" lvl="0" indent="-285750">
              <a:buFont typeface="Arial" panose="020B0604020202020204" pitchFamily="34" charset="0"/>
              <a:buChar char="•"/>
            </a:pPr>
            <a:endParaRPr lang="en-GB" dirty="0"/>
          </a:p>
        </p:txBody>
      </p:sp>
    </p:spTree>
    <p:extLst>
      <p:ext uri="{BB962C8B-B14F-4D97-AF65-F5344CB8AC3E}">
        <p14:creationId xmlns:p14="http://schemas.microsoft.com/office/powerpoint/2010/main" val="3520646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Coverage Information Provision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13848" y="1073548"/>
            <a:ext cx="10645969" cy="4841477"/>
          </a:xfrm>
        </p:spPr>
        <p:txBody>
          <a:bodyPr/>
          <a:lstStyle/>
          <a:p>
            <a:r>
              <a:rPr lang="en-GB" sz="1800" dirty="0">
                <a:solidFill>
                  <a:schemeClr val="tx2">
                    <a:lumMod val="60000"/>
                    <a:lumOff val="40000"/>
                  </a:schemeClr>
                </a:solidFill>
              </a:rPr>
              <a:t>Update on TABASC Action Ref TABASC68X/CONF04</a:t>
            </a:r>
          </a:p>
          <a:p>
            <a:endParaRPr lang="en-GB" sz="1800" dirty="0">
              <a:solidFill>
                <a:schemeClr val="tx2">
                  <a:lumMod val="60000"/>
                  <a:lumOff val="40000"/>
                </a:schemeClr>
              </a:solidFill>
            </a:endParaRPr>
          </a:p>
          <a:p>
            <a:endParaRPr lang="en-GB" sz="1800" dirty="0"/>
          </a:p>
          <a:p>
            <a:pPr marL="742939" lvl="1" indent="-285750">
              <a:buFont typeface="Arial" panose="020B0604020202020204" pitchFamily="34" charset="0"/>
              <a:buChar char="•"/>
            </a:pPr>
            <a:endParaRPr lang="en-GB" sz="1800" b="0" dirty="0"/>
          </a:p>
          <a:p>
            <a:pPr marL="742939" lvl="1" indent="-285750">
              <a:buFont typeface="Arial" panose="020B0604020202020204" pitchFamily="34" charset="0"/>
              <a:buChar char="•"/>
            </a:pPr>
            <a:endParaRPr lang="en-GB" sz="1800" dirty="0"/>
          </a:p>
          <a:p>
            <a:r>
              <a:rPr lang="en-GB" sz="1800" dirty="0">
                <a:solidFill>
                  <a:schemeClr val="tx2">
                    <a:lumMod val="60000"/>
                    <a:lumOff val="40000"/>
                  </a:schemeClr>
                </a:solidFill>
              </a:rPr>
              <a:t>Current Thinking</a:t>
            </a:r>
          </a:p>
          <a:p>
            <a:pPr marL="285750" indent="-285750">
              <a:buFont typeface="Arial" panose="020B0604020202020204" pitchFamily="34" charset="0"/>
              <a:buChar char="•"/>
            </a:pPr>
            <a:r>
              <a:rPr lang="en-GB" sz="1800" b="0" dirty="0"/>
              <a:t>As the CH&amp;N procurement and design has progressed, the situation faced has become far simpler</a:t>
            </a:r>
          </a:p>
          <a:p>
            <a:pPr marL="742939" lvl="1" indent="-285750">
              <a:buFont typeface="Courier New" panose="02070309020205020404" pitchFamily="49" charset="0"/>
              <a:buChar char="o"/>
            </a:pPr>
            <a:r>
              <a:rPr lang="en-GB" sz="1800" b="0" dirty="0"/>
              <a:t>There will be only one 4G </a:t>
            </a:r>
            <a:r>
              <a:rPr lang="en-GB" sz="1800" dirty="0"/>
              <a:t>WAN Service Provider; so in actuality there will be no complex need to somehow decide between different 4G WAN Service Providers</a:t>
            </a:r>
          </a:p>
          <a:p>
            <a:pPr marL="742939" lvl="1" indent="-285750">
              <a:buFont typeface="Courier New" panose="02070309020205020404" pitchFamily="49" charset="0"/>
              <a:buChar char="o"/>
            </a:pPr>
            <a:r>
              <a:rPr lang="en-GB" sz="1800" dirty="0"/>
              <a:t>2G/3G coverage information will have to be reviewed by Service Users for each intended install as well as 4G coverage information, due to the need to consider if a ‘Mesh Gateway’ is specified for the premises  </a:t>
            </a:r>
          </a:p>
          <a:p>
            <a:pPr marL="285750" indent="-285750">
              <a:buFont typeface="Arial" panose="020B0604020202020204" pitchFamily="34" charset="0"/>
              <a:buChar char="•"/>
            </a:pPr>
            <a:r>
              <a:rPr lang="en-GB" sz="1800" b="0" dirty="0"/>
              <a:t>Thus in actuality there is only one, relatively straightforward business scenario: to provide 2G/3G coverage information as well as 4G coverage information prior to each install</a:t>
            </a:r>
          </a:p>
          <a:p>
            <a:pPr marL="285750" lvl="0" indent="-285750">
              <a:buFont typeface="Arial" panose="020B0604020202020204" pitchFamily="34" charset="0"/>
              <a:buChar char="•"/>
            </a:pPr>
            <a:endParaRPr lang="en-GB" dirty="0"/>
          </a:p>
        </p:txBody>
      </p:sp>
      <p:graphicFrame>
        <p:nvGraphicFramePr>
          <p:cNvPr id="9" name="Table 9">
            <a:extLst>
              <a:ext uri="{FF2B5EF4-FFF2-40B4-BE49-F238E27FC236}">
                <a16:creationId xmlns:a16="http://schemas.microsoft.com/office/drawing/2014/main" id="{B55B5E97-33BA-3F5C-16ED-DD7324403707}"/>
              </a:ext>
            </a:extLst>
          </p:cNvPr>
          <p:cNvGraphicFramePr>
            <a:graphicFrameLocks noGrp="1"/>
          </p:cNvGraphicFramePr>
          <p:nvPr>
            <p:extLst>
              <p:ext uri="{D42A27DB-BD31-4B8C-83A1-F6EECF244321}">
                <p14:modId xmlns:p14="http://schemas.microsoft.com/office/powerpoint/2010/main" val="1929861627"/>
              </p:ext>
            </p:extLst>
          </p:nvPr>
        </p:nvGraphicFramePr>
        <p:xfrm>
          <a:off x="813849" y="1564372"/>
          <a:ext cx="10564303" cy="889000"/>
        </p:xfrm>
        <a:graphic>
          <a:graphicData uri="http://schemas.openxmlformats.org/drawingml/2006/table">
            <a:tbl>
              <a:tblPr firstRow="1" bandRow="1">
                <a:tableStyleId>{F5AB1C69-6EDB-4FF4-983F-18BD219EF322}</a:tableStyleId>
              </a:tblPr>
              <a:tblGrid>
                <a:gridCol w="2786601">
                  <a:extLst>
                    <a:ext uri="{9D8B030D-6E8A-4147-A177-3AD203B41FA5}">
                      <a16:colId xmlns:a16="http://schemas.microsoft.com/office/drawing/2014/main" val="2204281395"/>
                    </a:ext>
                  </a:extLst>
                </a:gridCol>
                <a:gridCol w="7777702">
                  <a:extLst>
                    <a:ext uri="{9D8B030D-6E8A-4147-A177-3AD203B41FA5}">
                      <a16:colId xmlns:a16="http://schemas.microsoft.com/office/drawing/2014/main" val="1732438879"/>
                    </a:ext>
                  </a:extLst>
                </a:gridCol>
              </a:tblGrid>
              <a:tr h="370840">
                <a:tc>
                  <a:txBody>
                    <a:bodyPr/>
                    <a:lstStyle/>
                    <a:p>
                      <a:r>
                        <a:rPr lang="en-GB" sz="1400" dirty="0">
                          <a:solidFill>
                            <a:schemeClr val="bg1"/>
                          </a:solidFill>
                          <a:latin typeface="Lato" panose="020F0502020204030203" pitchFamily="34" charset="0"/>
                          <a:ea typeface="Lato" panose="020F0502020204030203" pitchFamily="34" charset="0"/>
                          <a:cs typeface="Lato" panose="020F0502020204030203" pitchFamily="34" charset="0"/>
                        </a:rPr>
                        <a:t>Action Ref</a:t>
                      </a:r>
                    </a:p>
                  </a:txBody>
                  <a:tcPr anchor="ctr"/>
                </a:tc>
                <a:tc>
                  <a:txBody>
                    <a:bodyPr/>
                    <a:lstStyle/>
                    <a:p>
                      <a:r>
                        <a:rPr lang="en-GB" sz="1400" dirty="0">
                          <a:solidFill>
                            <a:schemeClr val="bg1"/>
                          </a:solidFill>
                          <a:latin typeface="Lato" panose="020F0502020204030203" pitchFamily="34" charset="0"/>
                          <a:ea typeface="Lato" panose="020F0502020204030203" pitchFamily="34" charset="0"/>
                          <a:cs typeface="Lato" panose="020F0502020204030203" pitchFamily="34" charset="0"/>
                        </a:rPr>
                        <a:t>Action</a:t>
                      </a:r>
                    </a:p>
                  </a:txBody>
                  <a:tcPr anchor="ctr"/>
                </a:tc>
                <a:extLst>
                  <a:ext uri="{0D108BD9-81ED-4DB2-BD59-A6C34878D82A}">
                    <a16:rowId xmlns:a16="http://schemas.microsoft.com/office/drawing/2014/main" val="4261122279"/>
                  </a:ext>
                </a:extLst>
              </a:tr>
              <a:tr h="370840">
                <a:tc>
                  <a:txBody>
                    <a:bodyPr/>
                    <a:lstStyle/>
                    <a:p>
                      <a:r>
                        <a:rPr lang="en-GB" sz="1400" dirty="0">
                          <a:solidFill>
                            <a:schemeClr val="tx1"/>
                          </a:solidFill>
                          <a:latin typeface="Lato" panose="020F0502020204030203" pitchFamily="34" charset="0"/>
                          <a:ea typeface="Lato" panose="020F0502020204030203" pitchFamily="34" charset="0"/>
                          <a:cs typeface="Lato" panose="020F0502020204030203" pitchFamily="34" charset="0"/>
                        </a:rPr>
                        <a:t>TABASC68X/ CONF04</a:t>
                      </a:r>
                    </a:p>
                  </a:txBody>
                  <a:tcPr anchor="ctr"/>
                </a:tc>
                <a:tc>
                  <a:txBody>
                    <a:bodyPr/>
                    <a:lstStyle/>
                    <a:p>
                      <a:r>
                        <a:rPr lang="en-GB" sz="1400" dirty="0">
                          <a:latin typeface="Lato" panose="020F0502020204030203" pitchFamily="34" charset="0"/>
                          <a:ea typeface="Lato" panose="020F0502020204030203" pitchFamily="34" charset="0"/>
                          <a:cs typeface="Lato" panose="020F0502020204030203" pitchFamily="34" charset="0"/>
                        </a:rPr>
                        <a:t>The DCC to spend more time developing business process scenarios in relation to the use of the proposed WAN coverage database.</a:t>
                      </a:r>
                      <a:endParaRPr lang="en-GB" sz="1400" dirty="0">
                        <a:solidFill>
                          <a:schemeClr val="tx1"/>
                        </a:solidFill>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1747297303"/>
                  </a:ext>
                </a:extLst>
              </a:tr>
            </a:tbl>
          </a:graphicData>
        </a:graphic>
      </p:graphicFrame>
    </p:spTree>
    <p:extLst>
      <p:ext uri="{BB962C8B-B14F-4D97-AF65-F5344CB8AC3E}">
        <p14:creationId xmlns:p14="http://schemas.microsoft.com/office/powerpoint/2010/main" val="2898094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Coverage Information Provision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1073549"/>
            <a:ext cx="10645969" cy="4812902"/>
          </a:xfrm>
        </p:spPr>
        <p:txBody>
          <a:bodyPr/>
          <a:lstStyle/>
          <a:p>
            <a:r>
              <a:rPr lang="en-GB" sz="1800" dirty="0">
                <a:solidFill>
                  <a:schemeClr val="tx2">
                    <a:lumMod val="60000"/>
                    <a:lumOff val="40000"/>
                  </a:schemeClr>
                </a:solidFill>
              </a:rPr>
              <a:t>Update on TABASC Action Ref TABASC68X/CONF05</a:t>
            </a:r>
          </a:p>
          <a:p>
            <a:endParaRPr lang="en-GB" sz="1800" dirty="0">
              <a:solidFill>
                <a:schemeClr val="tx2">
                  <a:lumMod val="60000"/>
                  <a:lumOff val="40000"/>
                </a:schemeClr>
              </a:solidFill>
            </a:endParaRPr>
          </a:p>
          <a:p>
            <a:endParaRPr lang="en-GB" sz="1800" dirty="0"/>
          </a:p>
          <a:p>
            <a:pPr marL="742939" lvl="1" indent="-285750">
              <a:buFont typeface="Arial" panose="020B0604020202020204" pitchFamily="34" charset="0"/>
              <a:buChar char="•"/>
            </a:pPr>
            <a:endParaRPr lang="en-GB" sz="1800" b="0" dirty="0"/>
          </a:p>
          <a:p>
            <a:pPr marL="742939" lvl="1" indent="-285750">
              <a:buFont typeface="Arial" panose="020B0604020202020204" pitchFamily="34" charset="0"/>
              <a:buChar char="•"/>
            </a:pPr>
            <a:endParaRPr lang="en-GB" sz="1800" dirty="0"/>
          </a:p>
          <a:p>
            <a:r>
              <a:rPr lang="en-GB" sz="1800" dirty="0">
                <a:solidFill>
                  <a:schemeClr val="tx2">
                    <a:lumMod val="60000"/>
                    <a:lumOff val="40000"/>
                  </a:schemeClr>
                </a:solidFill>
              </a:rPr>
              <a:t>Current Thinking</a:t>
            </a:r>
          </a:p>
          <a:p>
            <a:pPr marL="285750" indent="-285750">
              <a:buFont typeface="Arial" panose="020B0604020202020204" pitchFamily="34" charset="0"/>
              <a:buChar char="•"/>
            </a:pPr>
            <a:r>
              <a:rPr lang="en-GB" sz="1800" b="0" dirty="0"/>
              <a:t>As the CH&amp;N procurement and design has progressed, the situation faced has become far simpler</a:t>
            </a:r>
          </a:p>
          <a:p>
            <a:pPr marL="285750" indent="-285750">
              <a:buFont typeface="Arial" panose="020B0604020202020204" pitchFamily="34" charset="0"/>
              <a:buChar char="•"/>
            </a:pPr>
            <a:r>
              <a:rPr lang="en-GB" sz="1800" b="0" dirty="0"/>
              <a:t>Solution options for the arrangement have been discussed on several occasions with TABASC, OPSG and during a dedicated slot at a transition workshop in Feb 2023</a:t>
            </a:r>
          </a:p>
          <a:p>
            <a:pPr marL="285750" indent="-285750">
              <a:buFont typeface="Arial" panose="020B0604020202020204" pitchFamily="34" charset="0"/>
              <a:buChar char="•"/>
            </a:pPr>
            <a:r>
              <a:rPr lang="en-GB" sz="1800" b="0" dirty="0"/>
              <a:t>Consistently the consensus feedback has been that the arrangement should be: Service User submits a coverage request as per the as-is query; the resultant response contains coverage information for 2G/3G and for 4G</a:t>
            </a:r>
          </a:p>
          <a:p>
            <a:pPr marL="285750" indent="-285750">
              <a:buFont typeface="Arial" panose="020B0604020202020204" pitchFamily="34" charset="0"/>
              <a:buChar char="•"/>
            </a:pPr>
            <a:r>
              <a:rPr lang="en-GB" sz="1800" b="0" dirty="0"/>
              <a:t>This arrangement will be reflected in a future version of DUIS (5.3)</a:t>
            </a:r>
          </a:p>
          <a:p>
            <a:pPr lvl="0"/>
            <a:endParaRPr lang="en-GB" dirty="0"/>
          </a:p>
        </p:txBody>
      </p:sp>
      <p:graphicFrame>
        <p:nvGraphicFramePr>
          <p:cNvPr id="9" name="Table 9">
            <a:extLst>
              <a:ext uri="{FF2B5EF4-FFF2-40B4-BE49-F238E27FC236}">
                <a16:creationId xmlns:a16="http://schemas.microsoft.com/office/drawing/2014/main" id="{B55B5E97-33BA-3F5C-16ED-DD7324403707}"/>
              </a:ext>
            </a:extLst>
          </p:cNvPr>
          <p:cNvGraphicFramePr>
            <a:graphicFrameLocks noGrp="1"/>
          </p:cNvGraphicFramePr>
          <p:nvPr>
            <p:extLst>
              <p:ext uri="{D42A27DB-BD31-4B8C-83A1-F6EECF244321}">
                <p14:modId xmlns:p14="http://schemas.microsoft.com/office/powerpoint/2010/main" val="3778643878"/>
              </p:ext>
            </p:extLst>
          </p:nvPr>
        </p:nvGraphicFramePr>
        <p:xfrm>
          <a:off x="803275" y="1559211"/>
          <a:ext cx="10564303" cy="889000"/>
        </p:xfrm>
        <a:graphic>
          <a:graphicData uri="http://schemas.openxmlformats.org/drawingml/2006/table">
            <a:tbl>
              <a:tblPr firstRow="1" bandRow="1">
                <a:tableStyleId>{F5AB1C69-6EDB-4FF4-983F-18BD219EF322}</a:tableStyleId>
              </a:tblPr>
              <a:tblGrid>
                <a:gridCol w="2748501">
                  <a:extLst>
                    <a:ext uri="{9D8B030D-6E8A-4147-A177-3AD203B41FA5}">
                      <a16:colId xmlns:a16="http://schemas.microsoft.com/office/drawing/2014/main" val="2204281395"/>
                    </a:ext>
                  </a:extLst>
                </a:gridCol>
                <a:gridCol w="7815802">
                  <a:extLst>
                    <a:ext uri="{9D8B030D-6E8A-4147-A177-3AD203B41FA5}">
                      <a16:colId xmlns:a16="http://schemas.microsoft.com/office/drawing/2014/main" val="1732438879"/>
                    </a:ext>
                  </a:extLst>
                </a:gridCol>
              </a:tblGrid>
              <a:tr h="370840">
                <a:tc>
                  <a:txBody>
                    <a:bodyPr/>
                    <a:lstStyle/>
                    <a:p>
                      <a:r>
                        <a:rPr lang="en-GB" sz="1400" dirty="0">
                          <a:solidFill>
                            <a:schemeClr val="bg1"/>
                          </a:solidFill>
                          <a:latin typeface="Lato" panose="020F0502020204030203" pitchFamily="34" charset="0"/>
                          <a:ea typeface="Lato" panose="020F0502020204030203" pitchFamily="34" charset="0"/>
                          <a:cs typeface="Lato" panose="020F0502020204030203" pitchFamily="34" charset="0"/>
                        </a:rPr>
                        <a:t>Action Ref</a:t>
                      </a:r>
                    </a:p>
                  </a:txBody>
                  <a:tcPr anchor="ctr"/>
                </a:tc>
                <a:tc>
                  <a:txBody>
                    <a:bodyPr/>
                    <a:lstStyle/>
                    <a:p>
                      <a:r>
                        <a:rPr lang="en-GB" sz="1400" dirty="0">
                          <a:solidFill>
                            <a:schemeClr val="bg1"/>
                          </a:solidFill>
                          <a:latin typeface="Lato" panose="020F0502020204030203" pitchFamily="34" charset="0"/>
                          <a:ea typeface="Lato" panose="020F0502020204030203" pitchFamily="34" charset="0"/>
                          <a:cs typeface="Lato" panose="020F0502020204030203" pitchFamily="34" charset="0"/>
                        </a:rPr>
                        <a:t>Action</a:t>
                      </a:r>
                    </a:p>
                  </a:txBody>
                  <a:tcPr anchor="ctr"/>
                </a:tc>
                <a:extLst>
                  <a:ext uri="{0D108BD9-81ED-4DB2-BD59-A6C34878D82A}">
                    <a16:rowId xmlns:a16="http://schemas.microsoft.com/office/drawing/2014/main" val="4261122279"/>
                  </a:ext>
                </a:extLst>
              </a:tr>
              <a:tr h="370840">
                <a:tc>
                  <a:txBody>
                    <a:bodyPr/>
                    <a:lstStyle/>
                    <a:p>
                      <a:r>
                        <a:rPr lang="en-GB" sz="1400" dirty="0">
                          <a:solidFill>
                            <a:schemeClr val="tx1"/>
                          </a:solidFill>
                          <a:latin typeface="Lato" panose="020F0502020204030203" pitchFamily="34" charset="0"/>
                          <a:ea typeface="Lato" panose="020F0502020204030203" pitchFamily="34" charset="0"/>
                          <a:cs typeface="Lato" panose="020F0502020204030203" pitchFamily="34" charset="0"/>
                        </a:rPr>
                        <a:t>TABASC68X/ CONF05</a:t>
                      </a:r>
                    </a:p>
                  </a:txBody>
                  <a:tcPr anchor="ctr"/>
                </a:tc>
                <a:tc>
                  <a:txBody>
                    <a:bodyPr/>
                    <a:lstStyle/>
                    <a:p>
                      <a:r>
                        <a:rPr lang="en-GB" sz="1400" dirty="0">
                          <a:latin typeface="Lato" panose="020F0502020204030203" pitchFamily="34" charset="0"/>
                          <a:ea typeface="Lato" panose="020F0502020204030203" pitchFamily="34" charset="0"/>
                          <a:cs typeface="Lato" panose="020F0502020204030203" pitchFamily="34" charset="0"/>
                        </a:rPr>
                        <a:t>The DCC to arrange a dedicated workshop open to interested members of the TABASC and OPSG to collect feedback on coverage look-up arrangements.</a:t>
                      </a:r>
                      <a:endParaRPr lang="en-GB" sz="1400" dirty="0">
                        <a:solidFill>
                          <a:schemeClr val="tx1"/>
                        </a:solidFill>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1747297303"/>
                  </a:ext>
                </a:extLst>
              </a:tr>
            </a:tbl>
          </a:graphicData>
        </a:graphic>
      </p:graphicFrame>
    </p:spTree>
    <p:extLst>
      <p:ext uri="{BB962C8B-B14F-4D97-AF65-F5344CB8AC3E}">
        <p14:creationId xmlns:p14="http://schemas.microsoft.com/office/powerpoint/2010/main" val="2902504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5452-4E29-4605-A135-7BA5599A4D31}"/>
              </a:ext>
            </a:extLst>
          </p:cNvPr>
          <p:cNvSpPr>
            <a:spLocks noGrp="1"/>
          </p:cNvSpPr>
          <p:nvPr>
            <p:ph type="title"/>
          </p:nvPr>
        </p:nvSpPr>
        <p:spPr>
          <a:xfrm>
            <a:off x="3606399" y="2710788"/>
            <a:ext cx="4979201" cy="718212"/>
          </a:xfrm>
        </p:spPr>
        <p:txBody>
          <a:bodyPr/>
          <a:lstStyle/>
          <a:p>
            <a:r>
              <a:rPr lang="en-GB" dirty="0"/>
              <a:t>Any Questions?</a:t>
            </a:r>
          </a:p>
        </p:txBody>
      </p:sp>
    </p:spTree>
    <p:extLst>
      <p:ext uri="{BB962C8B-B14F-4D97-AF65-F5344CB8AC3E}">
        <p14:creationId xmlns:p14="http://schemas.microsoft.com/office/powerpoint/2010/main" val="1281896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3275" y="349970"/>
            <a:ext cx="9001125" cy="719137"/>
          </a:xfrm>
        </p:spPr>
        <p:txBody>
          <a:bodyPr>
            <a:normAutofit/>
          </a:bodyPr>
          <a:lstStyle/>
          <a:p>
            <a:r>
              <a:rPr lang="en-US" dirty="0"/>
              <a:t>The Ask</a:t>
            </a:r>
            <a:endParaRPr lang="en-US" i="1" dirty="0"/>
          </a:p>
        </p:txBody>
      </p:sp>
      <p:sp>
        <p:nvSpPr>
          <p:cNvPr id="15" name="TextBox 14">
            <a:extLst>
              <a:ext uri="{FF2B5EF4-FFF2-40B4-BE49-F238E27FC236}">
                <a16:creationId xmlns:a16="http://schemas.microsoft.com/office/drawing/2014/main" id="{CB642DAE-E0DE-49B9-8D41-93F9DEB1831C}"/>
              </a:ext>
            </a:extLst>
          </p:cNvPr>
          <p:cNvSpPr txBox="1"/>
          <p:nvPr/>
        </p:nvSpPr>
        <p:spPr>
          <a:xfrm>
            <a:off x="2954886" y="1776880"/>
            <a:ext cx="8662992" cy="369332"/>
          </a:xfrm>
          <a:prstGeom prst="rect">
            <a:avLst/>
          </a:prstGeom>
          <a:noFill/>
        </p:spPr>
        <p:txBody>
          <a:bodyPr wrap="square" rtlCol="0">
            <a:spAutoFit/>
          </a:bodyPr>
          <a:lstStyle/>
          <a:p>
            <a:pPr marL="285750" indent="-285750">
              <a:buFont typeface="Arial" panose="020B0604020202020204" pitchFamily="34" charset="0"/>
              <a:buChar char="•"/>
            </a:pPr>
            <a:r>
              <a:rPr lang="en-GB" b="1" dirty="0">
                <a:solidFill>
                  <a:srgbClr val="1F144A"/>
                </a:solidFill>
                <a:latin typeface="Lato" panose="020F0502020204030203"/>
              </a:rPr>
              <a:t>DCC Comms Hubs and Networks Programme</a:t>
            </a:r>
          </a:p>
        </p:txBody>
      </p:sp>
      <p:sp>
        <p:nvSpPr>
          <p:cNvPr id="16" name="TextBox 15">
            <a:extLst>
              <a:ext uri="{FF2B5EF4-FFF2-40B4-BE49-F238E27FC236}">
                <a16:creationId xmlns:a16="http://schemas.microsoft.com/office/drawing/2014/main" id="{5BABC484-DC1D-4A25-9663-66B4F819AB97}"/>
              </a:ext>
            </a:extLst>
          </p:cNvPr>
          <p:cNvSpPr txBox="1"/>
          <p:nvPr/>
        </p:nvSpPr>
        <p:spPr>
          <a:xfrm>
            <a:off x="2954886" y="2832860"/>
            <a:ext cx="8564566" cy="1200329"/>
          </a:xfrm>
          <a:prstGeom prst="rect">
            <a:avLst/>
          </a:prstGeom>
          <a:noFill/>
        </p:spPr>
        <p:txBody>
          <a:bodyPr wrap="square" rtlCol="0">
            <a:spAutoFit/>
          </a:bodyPr>
          <a:lstStyle/>
          <a:p>
            <a:pPr marL="285750" indent="-285750">
              <a:buFont typeface="Arial" panose="020B0604020202020204" pitchFamily="34" charset="0"/>
              <a:buChar char="•"/>
            </a:pPr>
            <a:r>
              <a:rPr lang="en-GB" b="1" dirty="0">
                <a:solidFill>
                  <a:srgbClr val="1F144A"/>
                </a:solidFill>
                <a:latin typeface="Lato" panose="020F0502020204030203"/>
              </a:rPr>
              <a:t>To provide TABASC with an update on:</a:t>
            </a:r>
          </a:p>
          <a:p>
            <a:pPr marL="800100" lvl="1" indent="-342900">
              <a:buFont typeface="+mj-lt"/>
              <a:buAutoNum type="arabicPeriod"/>
            </a:pPr>
            <a:r>
              <a:rPr lang="en-GB" b="1" dirty="0">
                <a:solidFill>
                  <a:srgbClr val="1F144A"/>
                </a:solidFill>
                <a:latin typeface="Lato" panose="020F0502020204030203"/>
              </a:rPr>
              <a:t>CH&amp;N General Design </a:t>
            </a:r>
            <a:r>
              <a:rPr lang="en-GB" sz="1200" b="1" dirty="0">
                <a:solidFill>
                  <a:srgbClr val="1F144A"/>
                </a:solidFill>
                <a:latin typeface="Lato" panose="020F0502020204030203"/>
              </a:rPr>
              <a:t>[TABASC57X/CONF02]</a:t>
            </a:r>
          </a:p>
          <a:p>
            <a:pPr marL="800100" lvl="1" indent="-342900">
              <a:buFont typeface="+mj-lt"/>
              <a:buAutoNum type="arabicPeriod"/>
            </a:pPr>
            <a:r>
              <a:rPr lang="en-GB" b="1" dirty="0">
                <a:solidFill>
                  <a:srgbClr val="1F144A"/>
                </a:solidFill>
                <a:latin typeface="Lato" panose="020F0502020204030203"/>
              </a:rPr>
              <a:t>4G Comms Hub Compatibility with Existing SMETS2 Devices and Meters</a:t>
            </a:r>
          </a:p>
          <a:p>
            <a:pPr marL="800100" lvl="1" indent="-342900">
              <a:buFont typeface="+mj-lt"/>
              <a:buAutoNum type="arabicPeriod"/>
            </a:pPr>
            <a:r>
              <a:rPr lang="en-GB" b="1" dirty="0">
                <a:solidFill>
                  <a:srgbClr val="1F144A"/>
                </a:solidFill>
                <a:latin typeface="Lato" panose="020F0502020204030203"/>
              </a:rPr>
              <a:t>4G Coverage Information Provision </a:t>
            </a:r>
            <a:r>
              <a:rPr lang="en-GB" sz="1200" b="1" dirty="0">
                <a:solidFill>
                  <a:srgbClr val="1F144A"/>
                </a:solidFill>
                <a:latin typeface="Lato" panose="020F0502020204030203"/>
              </a:rPr>
              <a:t>[TABASC68X/CONF04 &amp; TABASC68X/CONF05]</a:t>
            </a:r>
          </a:p>
        </p:txBody>
      </p:sp>
      <p:sp>
        <p:nvSpPr>
          <p:cNvPr id="17" name="TextBox 16">
            <a:extLst>
              <a:ext uri="{FF2B5EF4-FFF2-40B4-BE49-F238E27FC236}">
                <a16:creationId xmlns:a16="http://schemas.microsoft.com/office/drawing/2014/main" id="{02276064-CC2F-4C0F-AED3-E8C9C353E528}"/>
              </a:ext>
            </a:extLst>
          </p:cNvPr>
          <p:cNvSpPr txBox="1"/>
          <p:nvPr/>
        </p:nvSpPr>
        <p:spPr>
          <a:xfrm>
            <a:off x="2954886" y="4659601"/>
            <a:ext cx="8662992" cy="369332"/>
          </a:xfrm>
          <a:prstGeom prst="rect">
            <a:avLst/>
          </a:prstGeom>
          <a:noFill/>
        </p:spPr>
        <p:txBody>
          <a:bodyPr wrap="square" rtlCol="0">
            <a:spAutoFit/>
          </a:bodyPr>
          <a:lstStyle/>
          <a:p>
            <a:pPr marL="285750" indent="-285750" defTabSz="457200">
              <a:buFont typeface="Arial" panose="020B0604020202020204" pitchFamily="34" charset="0"/>
              <a:buChar char="•"/>
            </a:pPr>
            <a:r>
              <a:rPr lang="en-GB" b="1" dirty="0">
                <a:solidFill>
                  <a:srgbClr val="1F144A"/>
                </a:solidFill>
                <a:latin typeface="Lato" panose="020F0502020204030203"/>
              </a:rPr>
              <a:t>For Discussion</a:t>
            </a:r>
          </a:p>
        </p:txBody>
      </p:sp>
      <p:pic>
        <p:nvPicPr>
          <p:cNvPr id="4" name="Picture 4" descr="Diagram&#10;&#10;Description automatically generated">
            <a:extLst>
              <a:ext uri="{FF2B5EF4-FFF2-40B4-BE49-F238E27FC236}">
                <a16:creationId xmlns:a16="http://schemas.microsoft.com/office/drawing/2014/main" id="{19BEE295-A1B2-4542-9AB7-70E1AF10F180}"/>
              </a:ext>
            </a:extLst>
          </p:cNvPr>
          <p:cNvPicPr>
            <a:picLocks noChangeAspect="1"/>
          </p:cNvPicPr>
          <p:nvPr/>
        </p:nvPicPr>
        <p:blipFill>
          <a:blip r:embed="rId3"/>
          <a:stretch>
            <a:fillRect/>
          </a:stretch>
        </p:blipFill>
        <p:spPr>
          <a:xfrm>
            <a:off x="964646" y="1111023"/>
            <a:ext cx="1770935" cy="4635954"/>
          </a:xfrm>
          <a:prstGeom prst="rect">
            <a:avLst/>
          </a:prstGeom>
        </p:spPr>
      </p:pic>
    </p:spTree>
    <p:extLst>
      <p:ext uri="{BB962C8B-B14F-4D97-AF65-F5344CB8AC3E}">
        <p14:creationId xmlns:p14="http://schemas.microsoft.com/office/powerpoint/2010/main" val="3824730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ECC2E-0379-EC75-CDC8-00752E3EF684}"/>
              </a:ext>
            </a:extLst>
          </p:cNvPr>
          <p:cNvSpPr>
            <a:spLocks noGrp="1"/>
          </p:cNvSpPr>
          <p:nvPr>
            <p:ph type="ctrTitle"/>
          </p:nvPr>
        </p:nvSpPr>
        <p:spPr>
          <a:xfrm>
            <a:off x="2490208" y="3033600"/>
            <a:ext cx="7211583" cy="790800"/>
          </a:xfrm>
        </p:spPr>
        <p:txBody>
          <a:bodyPr/>
          <a:lstStyle/>
          <a:p>
            <a:r>
              <a:rPr lang="en-GB" dirty="0"/>
              <a:t>Topic 1: CH&amp;N General Design</a:t>
            </a:r>
          </a:p>
        </p:txBody>
      </p:sp>
    </p:spTree>
    <p:extLst>
      <p:ext uri="{BB962C8B-B14F-4D97-AF65-F5344CB8AC3E}">
        <p14:creationId xmlns:p14="http://schemas.microsoft.com/office/powerpoint/2010/main" val="883894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CH&amp;N General Design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1135940"/>
            <a:ext cx="10574876" cy="4586119"/>
          </a:xfrm>
        </p:spPr>
        <p:txBody>
          <a:bodyPr/>
          <a:lstStyle/>
          <a:p>
            <a:r>
              <a:rPr lang="en-GB" sz="1800" dirty="0">
                <a:solidFill>
                  <a:schemeClr val="tx2">
                    <a:lumMod val="60000"/>
                    <a:lumOff val="40000"/>
                  </a:schemeClr>
                </a:solidFill>
              </a:rPr>
              <a:t>Content of these Slides</a:t>
            </a:r>
          </a:p>
          <a:p>
            <a:pPr marL="285750" indent="-285750">
              <a:buFont typeface="Arial" panose="020B0604020202020204" pitchFamily="34" charset="0"/>
              <a:buChar char="•"/>
            </a:pPr>
            <a:r>
              <a:rPr lang="en-GB" sz="1800" b="0" dirty="0"/>
              <a:t>These slides provide a general update on the CH&amp;N design, aiming to address TABASC57X/CONF02</a:t>
            </a:r>
          </a:p>
          <a:p>
            <a:pPr marL="285750" indent="-285750">
              <a:buFont typeface="Arial" panose="020B0604020202020204" pitchFamily="34" charset="0"/>
              <a:buChar char="•"/>
            </a:pPr>
            <a:endParaRPr lang="en-GB" sz="1800" b="0" dirty="0"/>
          </a:p>
          <a:p>
            <a:pPr marL="285750" indent="-285750">
              <a:buFont typeface="Arial" panose="020B0604020202020204" pitchFamily="34" charset="0"/>
              <a:buChar char="•"/>
            </a:pPr>
            <a:endParaRPr lang="en-GB" sz="1800" b="0" dirty="0"/>
          </a:p>
          <a:p>
            <a:pPr marL="285750" indent="-285750">
              <a:buFont typeface="Arial" panose="020B0604020202020204" pitchFamily="34" charset="0"/>
              <a:buChar char="•"/>
            </a:pPr>
            <a:endParaRPr lang="en-GB" sz="1800" b="0" dirty="0"/>
          </a:p>
          <a:p>
            <a:pPr marL="285750" indent="-285750">
              <a:buFont typeface="Arial" panose="020B0604020202020204" pitchFamily="34" charset="0"/>
              <a:buChar char="•"/>
            </a:pPr>
            <a:endParaRPr lang="en-GB" sz="1800" b="0" dirty="0"/>
          </a:p>
          <a:p>
            <a:pPr lvl="0"/>
            <a:endParaRPr lang="en-GB" sz="1800" dirty="0">
              <a:solidFill>
                <a:schemeClr val="tx2">
                  <a:lumMod val="60000"/>
                  <a:lumOff val="40000"/>
                </a:schemeClr>
              </a:solidFill>
            </a:endParaRPr>
          </a:p>
          <a:p>
            <a:pPr lvl="0"/>
            <a:r>
              <a:rPr lang="en-GB" sz="1800" dirty="0">
                <a:solidFill>
                  <a:schemeClr val="tx2">
                    <a:lumMod val="60000"/>
                    <a:lumOff val="40000"/>
                  </a:schemeClr>
                </a:solidFill>
              </a:rPr>
              <a:t>Topic Context</a:t>
            </a:r>
          </a:p>
          <a:p>
            <a:pPr marL="285750" lvl="0" indent="-285750">
              <a:buFont typeface="Arial" panose="020B0604020202020204" pitchFamily="34" charset="0"/>
              <a:buChar char="•"/>
            </a:pPr>
            <a:r>
              <a:rPr lang="en-GB" sz="1800" b="0" dirty="0"/>
              <a:t>DCC has committed to share key design information with TABASC, and in particular liaise on key design decisions</a:t>
            </a:r>
          </a:p>
          <a:p>
            <a:pPr marL="285750" lvl="0" indent="-285750">
              <a:buFont typeface="Arial" panose="020B0604020202020204" pitchFamily="34" charset="0"/>
              <a:buChar char="•"/>
            </a:pPr>
            <a:r>
              <a:rPr lang="en-GB" sz="1800" b="0" dirty="0"/>
              <a:t>DCC has now worked through the low level designs and so can share advanced designs</a:t>
            </a:r>
          </a:p>
          <a:p>
            <a:pPr marL="285750" lvl="0" indent="-285750">
              <a:buFont typeface="Arial" panose="020B0604020202020204" pitchFamily="34" charset="0"/>
              <a:buChar char="•"/>
            </a:pPr>
            <a:endParaRPr lang="en-GB" dirty="0"/>
          </a:p>
        </p:txBody>
      </p:sp>
      <p:graphicFrame>
        <p:nvGraphicFramePr>
          <p:cNvPr id="3" name="Table 9">
            <a:extLst>
              <a:ext uri="{FF2B5EF4-FFF2-40B4-BE49-F238E27FC236}">
                <a16:creationId xmlns:a16="http://schemas.microsoft.com/office/drawing/2014/main" id="{4A968334-22EF-17DE-D11C-8218055D514A}"/>
              </a:ext>
            </a:extLst>
          </p:cNvPr>
          <p:cNvGraphicFramePr>
            <a:graphicFrameLocks noGrp="1"/>
          </p:cNvGraphicFramePr>
          <p:nvPr>
            <p:extLst>
              <p:ext uri="{D42A27DB-BD31-4B8C-83A1-F6EECF244321}">
                <p14:modId xmlns:p14="http://schemas.microsoft.com/office/powerpoint/2010/main" val="185001499"/>
              </p:ext>
            </p:extLst>
          </p:nvPr>
        </p:nvGraphicFramePr>
        <p:xfrm>
          <a:off x="803275" y="2099080"/>
          <a:ext cx="10574876" cy="1206094"/>
        </p:xfrm>
        <a:graphic>
          <a:graphicData uri="http://schemas.openxmlformats.org/drawingml/2006/table">
            <a:tbl>
              <a:tblPr firstRow="1" bandRow="1">
                <a:tableStyleId>{F5AB1C69-6EDB-4FF4-983F-18BD219EF322}</a:tableStyleId>
              </a:tblPr>
              <a:tblGrid>
                <a:gridCol w="3026310">
                  <a:extLst>
                    <a:ext uri="{9D8B030D-6E8A-4147-A177-3AD203B41FA5}">
                      <a16:colId xmlns:a16="http://schemas.microsoft.com/office/drawing/2014/main" val="2204281395"/>
                    </a:ext>
                  </a:extLst>
                </a:gridCol>
                <a:gridCol w="7548566">
                  <a:extLst>
                    <a:ext uri="{9D8B030D-6E8A-4147-A177-3AD203B41FA5}">
                      <a16:colId xmlns:a16="http://schemas.microsoft.com/office/drawing/2014/main" val="1732438879"/>
                    </a:ext>
                  </a:extLst>
                </a:gridCol>
              </a:tblGrid>
              <a:tr h="376243">
                <a:tc>
                  <a:txBody>
                    <a:bodyPr/>
                    <a:lstStyle/>
                    <a:p>
                      <a:r>
                        <a:rPr lang="en-GB" sz="1600" dirty="0">
                          <a:solidFill>
                            <a:schemeClr val="bg1"/>
                          </a:solidFill>
                          <a:latin typeface="Lato" panose="020F0502020204030203" pitchFamily="34" charset="0"/>
                          <a:ea typeface="Lato" panose="020F0502020204030203" pitchFamily="34" charset="0"/>
                          <a:cs typeface="Lato" panose="020F0502020204030203" pitchFamily="34" charset="0"/>
                        </a:rPr>
                        <a:t>Action Ref</a:t>
                      </a:r>
                    </a:p>
                  </a:txBody>
                  <a:tcPr anchor="ctr"/>
                </a:tc>
                <a:tc>
                  <a:txBody>
                    <a:bodyPr/>
                    <a:lstStyle/>
                    <a:p>
                      <a:r>
                        <a:rPr lang="en-GB" sz="1600" dirty="0">
                          <a:solidFill>
                            <a:schemeClr val="bg1"/>
                          </a:solidFill>
                          <a:latin typeface="Lato" panose="020F0502020204030203" pitchFamily="34" charset="0"/>
                          <a:ea typeface="Lato" panose="020F0502020204030203" pitchFamily="34" charset="0"/>
                          <a:cs typeface="Lato" panose="020F0502020204030203" pitchFamily="34" charset="0"/>
                        </a:rPr>
                        <a:t>Action</a:t>
                      </a:r>
                    </a:p>
                  </a:txBody>
                  <a:tcPr anchor="ctr"/>
                </a:tc>
                <a:extLst>
                  <a:ext uri="{0D108BD9-81ED-4DB2-BD59-A6C34878D82A}">
                    <a16:rowId xmlns:a16="http://schemas.microsoft.com/office/drawing/2014/main" val="4261122279"/>
                  </a:ext>
                </a:extLst>
              </a:tr>
              <a:tr h="829851">
                <a:tc>
                  <a:txBody>
                    <a:bodyPr/>
                    <a:lstStyle/>
                    <a:p>
                      <a:r>
                        <a:rPr lang="en-GB" sz="1600" dirty="0">
                          <a:solidFill>
                            <a:schemeClr val="tx1"/>
                          </a:solidFill>
                          <a:latin typeface="Lato" panose="020F0502020204030203" pitchFamily="34" charset="0"/>
                          <a:ea typeface="Lato" panose="020F0502020204030203" pitchFamily="34" charset="0"/>
                          <a:cs typeface="Lato" panose="020F0502020204030203" pitchFamily="34" charset="0"/>
                        </a:rPr>
                        <a:t>TABASC57X/CONF02 </a:t>
                      </a:r>
                    </a:p>
                  </a:txBody>
                  <a:tcPr anchor="ctr"/>
                </a:tc>
                <a:tc>
                  <a:txBody>
                    <a:bodyPr/>
                    <a:lstStyle/>
                    <a:p>
                      <a:r>
                        <a:rPr lang="en-GB" sz="1600" dirty="0">
                          <a:latin typeface="Lato" panose="020F0502020204030203" pitchFamily="34" charset="0"/>
                          <a:ea typeface="Lato" panose="020F0502020204030203" pitchFamily="34" charset="0"/>
                          <a:cs typeface="Lato" panose="020F0502020204030203" pitchFamily="34" charset="0"/>
                        </a:rPr>
                        <a:t>DCC to return to the TABASC to seek agreement on the design options following the conclusion of the RFP.</a:t>
                      </a:r>
                      <a:endParaRPr lang="en-GB" sz="1600" dirty="0">
                        <a:solidFill>
                          <a:schemeClr val="tx1"/>
                        </a:solidFill>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1747297303"/>
                  </a:ext>
                </a:extLst>
              </a:tr>
            </a:tbl>
          </a:graphicData>
        </a:graphic>
      </p:graphicFrame>
    </p:spTree>
    <p:extLst>
      <p:ext uri="{BB962C8B-B14F-4D97-AF65-F5344CB8AC3E}">
        <p14:creationId xmlns:p14="http://schemas.microsoft.com/office/powerpoint/2010/main" val="2982325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CH&amp;N General Design</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72406" y="981884"/>
            <a:ext cx="10516319" cy="4894232"/>
          </a:xfrm>
        </p:spPr>
        <p:txBody>
          <a:bodyPr/>
          <a:lstStyle/>
          <a:p>
            <a:pPr>
              <a:spcBef>
                <a:spcPts val="0"/>
              </a:spcBef>
              <a:spcAft>
                <a:spcPts val="1000"/>
              </a:spcAft>
            </a:pPr>
            <a:r>
              <a:rPr lang="en-GB" sz="1700" dirty="0">
                <a:solidFill>
                  <a:schemeClr val="tx2">
                    <a:lumMod val="60000"/>
                    <a:lumOff val="40000"/>
                  </a:schemeClr>
                </a:solidFill>
              </a:rPr>
              <a:t>Design Objective</a:t>
            </a:r>
            <a:endParaRPr lang="en-GB" sz="1700" b="0" dirty="0"/>
          </a:p>
          <a:p>
            <a:pPr marL="285750" indent="-285750">
              <a:spcBef>
                <a:spcPts val="0"/>
              </a:spcBef>
              <a:spcAft>
                <a:spcPts val="1000"/>
              </a:spcAft>
              <a:buFont typeface="Arial" panose="020B0604020202020204" pitchFamily="34" charset="0"/>
              <a:buChar char="•"/>
            </a:pPr>
            <a:r>
              <a:rPr lang="en-GB" sz="1700" b="0" dirty="0"/>
              <a:t>The CH&amp;N programme is a strategic uplift in capabilities that focuses on the future of DCC operations in the Smart Metering environment by designing and procuring future-proof Communication Hubs and Network services. The CH&amp;N programme will deliver new 4G Communication Hubs and the supporting infrastructure to ensure that the minimum 15-year operational asset life from the point of installation is realised. The core objective of this initiative is to address the impact of 2G/3G technology obsolescence.</a:t>
            </a:r>
          </a:p>
          <a:p>
            <a:pPr marL="285750" indent="-285750">
              <a:spcBef>
                <a:spcPts val="0"/>
              </a:spcBef>
              <a:spcAft>
                <a:spcPts val="1000"/>
              </a:spcAft>
              <a:buFont typeface="Arial" panose="020B0604020202020204" pitchFamily="34" charset="0"/>
              <a:buChar char="•"/>
            </a:pPr>
            <a:endParaRPr lang="en-GB" sz="1700" b="0" dirty="0"/>
          </a:p>
          <a:p>
            <a:pPr>
              <a:spcBef>
                <a:spcPts val="0"/>
              </a:spcBef>
              <a:spcAft>
                <a:spcPts val="1000"/>
              </a:spcAft>
            </a:pPr>
            <a:r>
              <a:rPr lang="en-GB" sz="1700" dirty="0">
                <a:solidFill>
                  <a:schemeClr val="tx2">
                    <a:lumMod val="60000"/>
                    <a:lumOff val="40000"/>
                  </a:schemeClr>
                </a:solidFill>
              </a:rPr>
              <a:t>Design Components</a:t>
            </a:r>
            <a:endParaRPr lang="en-GB" sz="1700" b="0" dirty="0"/>
          </a:p>
          <a:p>
            <a:pPr marL="285750" indent="-285750">
              <a:spcBef>
                <a:spcPts val="0"/>
              </a:spcBef>
              <a:spcAft>
                <a:spcPts val="1000"/>
              </a:spcAft>
              <a:buFont typeface="Arial" panose="020B0604020202020204" pitchFamily="34" charset="0"/>
              <a:buChar char="•"/>
            </a:pPr>
            <a:r>
              <a:rPr lang="en-GB" sz="1700" b="0" dirty="0"/>
              <a:t>Components including Communications Hubs, a compatible wide area network and a compatible device manager solution will be introduced. Necessary augmentations to the Data Services Provider (DSP) will be implemented. CH&amp;N is designed such that the DCC Service Users systems and SMETS2 smart metering devices will not need any adaptations to communicate with one another over CH&amp;N</a:t>
            </a:r>
          </a:p>
          <a:p>
            <a:pPr>
              <a:spcBef>
                <a:spcPts val="0"/>
              </a:spcBef>
              <a:spcAft>
                <a:spcPts val="1000"/>
              </a:spcAft>
            </a:pPr>
            <a:endParaRPr lang="en-GB" sz="1700" dirty="0">
              <a:solidFill>
                <a:schemeClr val="tx2">
                  <a:lumMod val="60000"/>
                  <a:lumOff val="40000"/>
                </a:schemeClr>
              </a:solidFill>
            </a:endParaRPr>
          </a:p>
          <a:p>
            <a:pPr>
              <a:spcBef>
                <a:spcPts val="0"/>
              </a:spcBef>
              <a:spcAft>
                <a:spcPts val="1000"/>
              </a:spcAft>
            </a:pPr>
            <a:r>
              <a:rPr lang="en-GB" sz="1700" dirty="0">
                <a:solidFill>
                  <a:schemeClr val="tx2">
                    <a:lumMod val="60000"/>
                    <a:lumOff val="40000"/>
                  </a:schemeClr>
                </a:solidFill>
              </a:rPr>
              <a:t>Major Design Changes</a:t>
            </a:r>
          </a:p>
          <a:p>
            <a:pPr marL="285750" indent="-285750">
              <a:spcBef>
                <a:spcPts val="0"/>
              </a:spcBef>
              <a:spcAft>
                <a:spcPts val="1000"/>
              </a:spcAft>
              <a:buFont typeface="Arial" panose="020B0604020202020204" pitchFamily="34" charset="0"/>
              <a:buChar char="•"/>
            </a:pPr>
            <a:r>
              <a:rPr lang="en-GB" sz="1700" b="0" dirty="0"/>
              <a:t>No major changes have been made to the CH&amp;N design during the low level design (Design Phase 3) that has occurred since procurement and contract signature, and since previous TABASC liaison</a:t>
            </a:r>
          </a:p>
          <a:p>
            <a:pPr marL="285750" lvl="0" indent="-285750">
              <a:buFont typeface="Arial" panose="020B0604020202020204" pitchFamily="34" charset="0"/>
              <a:buChar char="•"/>
            </a:pPr>
            <a:endParaRPr lang="en-GB" dirty="0"/>
          </a:p>
        </p:txBody>
      </p:sp>
    </p:spTree>
    <p:extLst>
      <p:ext uri="{BB962C8B-B14F-4D97-AF65-F5344CB8AC3E}">
        <p14:creationId xmlns:p14="http://schemas.microsoft.com/office/powerpoint/2010/main" val="2002957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6CD73CE-5BF5-BC41-8054-4175D650077F}"/>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8" name="Object 7" hidden="1">
                        <a:extLst>
                          <a:ext uri="{FF2B5EF4-FFF2-40B4-BE49-F238E27FC236}">
                            <a16:creationId xmlns:a16="http://schemas.microsoft.com/office/drawing/2014/main" id="{A6CD73CE-5BF5-BC41-8054-4175D650077F}"/>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461EAE4-45C6-1F46-94EA-A69682051798}"/>
              </a:ext>
            </a:extLst>
          </p:cNvPr>
          <p:cNvSpPr>
            <a:spLocks noGrp="1"/>
          </p:cNvSpPr>
          <p:nvPr>
            <p:ph type="title"/>
          </p:nvPr>
        </p:nvSpPr>
        <p:spPr>
          <a:xfrm>
            <a:off x="803275" y="234488"/>
            <a:ext cx="10752000" cy="563404"/>
          </a:xfrm>
        </p:spPr>
        <p:txBody>
          <a:bodyPr vert="horz"/>
          <a:lstStyle/>
          <a:p>
            <a:r>
              <a:rPr lang="en-GB" dirty="0"/>
              <a:t>CH&amp;N General Design</a:t>
            </a:r>
          </a:p>
        </p:txBody>
      </p:sp>
      <p:sp>
        <p:nvSpPr>
          <p:cNvPr id="15" name="Rounded Rectangle 14">
            <a:extLst>
              <a:ext uri="{FF2B5EF4-FFF2-40B4-BE49-F238E27FC236}">
                <a16:creationId xmlns:a16="http://schemas.microsoft.com/office/drawing/2014/main" id="{2A5D6990-37DD-FC44-B356-86F98C87A8AE}"/>
              </a:ext>
            </a:extLst>
          </p:cNvPr>
          <p:cNvSpPr/>
          <p:nvPr/>
        </p:nvSpPr>
        <p:spPr>
          <a:xfrm>
            <a:off x="1126140" y="4614101"/>
            <a:ext cx="3111500" cy="1435099"/>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a:solidFill>
                  <a:schemeClr val="accent1"/>
                </a:solidFill>
              </a:rPr>
              <a:t>Communication Hub</a:t>
            </a:r>
          </a:p>
          <a:p>
            <a:r>
              <a:rPr lang="en-GB" sz="1400" dirty="0">
                <a:solidFill>
                  <a:schemeClr val="accent1"/>
                </a:solidFill>
              </a:rPr>
              <a:t>ZigBee HAN 2.4GHz/Sub-GHz SEP 1.4</a:t>
            </a:r>
          </a:p>
          <a:p>
            <a:r>
              <a:rPr lang="en-GB" sz="1400" dirty="0">
                <a:solidFill>
                  <a:schemeClr val="accent1"/>
                </a:solidFill>
              </a:rPr>
              <a:t>GBCS 4.1 </a:t>
            </a:r>
          </a:p>
          <a:p>
            <a:r>
              <a:rPr lang="en-GB" sz="1400" dirty="0">
                <a:solidFill>
                  <a:schemeClr val="accent1"/>
                </a:solidFill>
              </a:rPr>
              <a:t>eUICC (e-sim) </a:t>
            </a:r>
          </a:p>
          <a:p>
            <a:r>
              <a:rPr lang="en-GB" sz="1400" dirty="0">
                <a:solidFill>
                  <a:schemeClr val="accent1"/>
                </a:solidFill>
              </a:rPr>
              <a:t>LTE CAT1 700/800MH bands  </a:t>
            </a:r>
            <a:endParaRPr lang="en-GB" sz="1400" b="1" dirty="0">
              <a:solidFill>
                <a:schemeClr val="accent1"/>
              </a:solidFill>
            </a:endParaRPr>
          </a:p>
        </p:txBody>
      </p:sp>
      <p:sp>
        <p:nvSpPr>
          <p:cNvPr id="16" name="Rounded Rectangle 15">
            <a:extLst>
              <a:ext uri="{FF2B5EF4-FFF2-40B4-BE49-F238E27FC236}">
                <a16:creationId xmlns:a16="http://schemas.microsoft.com/office/drawing/2014/main" id="{5EBCD2CA-5A94-0049-A04C-98523392332B}"/>
              </a:ext>
            </a:extLst>
          </p:cNvPr>
          <p:cNvSpPr/>
          <p:nvPr/>
        </p:nvSpPr>
        <p:spPr>
          <a:xfrm>
            <a:off x="4959665" y="4628973"/>
            <a:ext cx="2325674" cy="142022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a:solidFill>
                  <a:schemeClr val="accent1"/>
                </a:solidFill>
              </a:rPr>
              <a:t>Wide Area Network</a:t>
            </a:r>
          </a:p>
          <a:p>
            <a:r>
              <a:rPr lang="en-GB" sz="1400" dirty="0">
                <a:solidFill>
                  <a:schemeClr val="accent1"/>
                </a:solidFill>
              </a:rPr>
              <a:t>3GPP compliant </a:t>
            </a:r>
          </a:p>
          <a:p>
            <a:r>
              <a:rPr lang="en-GB" sz="1400" dirty="0">
                <a:solidFill>
                  <a:schemeClr val="accent1"/>
                </a:solidFill>
              </a:rPr>
              <a:t>99.25% coverage </a:t>
            </a:r>
          </a:p>
          <a:p>
            <a:r>
              <a:rPr lang="en-GB" sz="1400" dirty="0">
                <a:solidFill>
                  <a:schemeClr val="accent1"/>
                </a:solidFill>
              </a:rPr>
              <a:t>IPV6 CH addressing </a:t>
            </a:r>
          </a:p>
          <a:p>
            <a:r>
              <a:rPr lang="en-GB" sz="1400" dirty="0">
                <a:solidFill>
                  <a:schemeClr val="accent1"/>
                </a:solidFill>
              </a:rPr>
              <a:t>Coverage checker </a:t>
            </a:r>
          </a:p>
          <a:p>
            <a:r>
              <a:rPr lang="en-GB" sz="1400" dirty="0">
                <a:solidFill>
                  <a:schemeClr val="accent1"/>
                </a:solidFill>
              </a:rPr>
              <a:t>Cloud for bespoke part </a:t>
            </a:r>
          </a:p>
          <a:p>
            <a:pPr algn="ctr"/>
            <a:endParaRPr lang="en-GB" sz="1400" b="1" dirty="0">
              <a:solidFill>
                <a:schemeClr val="accent1"/>
              </a:solidFill>
            </a:endParaRPr>
          </a:p>
        </p:txBody>
      </p:sp>
      <p:sp>
        <p:nvSpPr>
          <p:cNvPr id="17" name="Rounded Rectangle 16">
            <a:extLst>
              <a:ext uri="{FF2B5EF4-FFF2-40B4-BE49-F238E27FC236}">
                <a16:creationId xmlns:a16="http://schemas.microsoft.com/office/drawing/2014/main" id="{931F16DB-0820-D849-BDC0-FD0C557282F0}"/>
              </a:ext>
            </a:extLst>
          </p:cNvPr>
          <p:cNvSpPr/>
          <p:nvPr/>
        </p:nvSpPr>
        <p:spPr>
          <a:xfrm>
            <a:off x="7501540" y="4628974"/>
            <a:ext cx="3454399" cy="72172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a:solidFill>
                  <a:schemeClr val="accent1"/>
                </a:solidFill>
              </a:rPr>
              <a:t>Device Manager</a:t>
            </a:r>
          </a:p>
          <a:p>
            <a:r>
              <a:rPr lang="en-GB" sz="1400" dirty="0">
                <a:solidFill>
                  <a:schemeClr val="accent1"/>
                </a:solidFill>
              </a:rPr>
              <a:t>Microservices architecture </a:t>
            </a:r>
          </a:p>
          <a:p>
            <a:r>
              <a:rPr lang="en-GB" sz="1400" dirty="0">
                <a:solidFill>
                  <a:schemeClr val="accent1"/>
                </a:solidFill>
              </a:rPr>
              <a:t>Cloud hosted application  </a:t>
            </a:r>
          </a:p>
        </p:txBody>
      </p:sp>
      <p:pic>
        <p:nvPicPr>
          <p:cNvPr id="3" name="Picture 2">
            <a:extLst>
              <a:ext uri="{FF2B5EF4-FFF2-40B4-BE49-F238E27FC236}">
                <a16:creationId xmlns:a16="http://schemas.microsoft.com/office/drawing/2014/main" id="{45C5989C-3B78-458E-B6F5-BE2C3741F450}"/>
              </a:ext>
            </a:extLst>
          </p:cNvPr>
          <p:cNvPicPr>
            <a:picLocks noChangeAspect="1"/>
          </p:cNvPicPr>
          <p:nvPr/>
        </p:nvPicPr>
        <p:blipFill>
          <a:blip r:embed="rId6"/>
          <a:stretch>
            <a:fillRect/>
          </a:stretch>
        </p:blipFill>
        <p:spPr>
          <a:xfrm>
            <a:off x="1464844" y="4261884"/>
            <a:ext cx="1061548" cy="160338"/>
          </a:xfrm>
          <a:prstGeom prst="rect">
            <a:avLst/>
          </a:prstGeom>
        </p:spPr>
      </p:pic>
      <p:pic>
        <p:nvPicPr>
          <p:cNvPr id="4" name="Picture 3">
            <a:extLst>
              <a:ext uri="{FF2B5EF4-FFF2-40B4-BE49-F238E27FC236}">
                <a16:creationId xmlns:a16="http://schemas.microsoft.com/office/drawing/2014/main" id="{951FD8E7-43E2-4B5F-B977-F02E761CAD05}"/>
              </a:ext>
            </a:extLst>
          </p:cNvPr>
          <p:cNvPicPr>
            <a:picLocks noChangeAspect="1"/>
          </p:cNvPicPr>
          <p:nvPr/>
        </p:nvPicPr>
        <p:blipFill>
          <a:blip r:embed="rId7"/>
          <a:stretch>
            <a:fillRect/>
          </a:stretch>
        </p:blipFill>
        <p:spPr>
          <a:xfrm>
            <a:off x="5012519" y="3790364"/>
            <a:ext cx="1061548" cy="758249"/>
          </a:xfrm>
          <a:prstGeom prst="rect">
            <a:avLst/>
          </a:prstGeom>
        </p:spPr>
      </p:pic>
      <p:pic>
        <p:nvPicPr>
          <p:cNvPr id="5" name="Picture 4">
            <a:extLst>
              <a:ext uri="{FF2B5EF4-FFF2-40B4-BE49-F238E27FC236}">
                <a16:creationId xmlns:a16="http://schemas.microsoft.com/office/drawing/2014/main" id="{2CB1D261-842D-4A8C-AD3F-59E5D1DE1833}"/>
              </a:ext>
            </a:extLst>
          </p:cNvPr>
          <p:cNvPicPr>
            <a:picLocks noChangeAspect="1"/>
          </p:cNvPicPr>
          <p:nvPr/>
        </p:nvPicPr>
        <p:blipFill>
          <a:blip r:embed="rId8"/>
          <a:stretch>
            <a:fillRect/>
          </a:stretch>
        </p:blipFill>
        <p:spPr>
          <a:xfrm>
            <a:off x="7356424" y="3774299"/>
            <a:ext cx="1950339" cy="975170"/>
          </a:xfrm>
          <a:prstGeom prst="rect">
            <a:avLst/>
          </a:prstGeom>
        </p:spPr>
      </p:pic>
      <p:pic>
        <p:nvPicPr>
          <p:cNvPr id="6" name="Picture 5">
            <a:extLst>
              <a:ext uri="{FF2B5EF4-FFF2-40B4-BE49-F238E27FC236}">
                <a16:creationId xmlns:a16="http://schemas.microsoft.com/office/drawing/2014/main" id="{438A2747-3A0A-47E2-8594-2F8A58705BD2}"/>
              </a:ext>
            </a:extLst>
          </p:cNvPr>
          <p:cNvPicPr>
            <a:picLocks noChangeAspect="1"/>
          </p:cNvPicPr>
          <p:nvPr/>
        </p:nvPicPr>
        <p:blipFill>
          <a:blip r:embed="rId9"/>
          <a:stretch>
            <a:fillRect/>
          </a:stretch>
        </p:blipFill>
        <p:spPr>
          <a:xfrm>
            <a:off x="9307083" y="4089454"/>
            <a:ext cx="1092201" cy="611633"/>
          </a:xfrm>
          <a:prstGeom prst="rect">
            <a:avLst/>
          </a:prstGeom>
        </p:spPr>
      </p:pic>
      <p:pic>
        <p:nvPicPr>
          <p:cNvPr id="1026" name="Picture 2" descr="Image result for AWS icon">
            <a:extLst>
              <a:ext uri="{FF2B5EF4-FFF2-40B4-BE49-F238E27FC236}">
                <a16:creationId xmlns:a16="http://schemas.microsoft.com/office/drawing/2014/main" id="{622B5D29-AC47-4603-80CB-A2DAA4516EC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35213" y="4165746"/>
            <a:ext cx="695449" cy="4752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5155939C-3894-4C1A-A2C2-0E5FAE3350F9}"/>
              </a:ext>
            </a:extLst>
          </p:cNvPr>
          <p:cNvPicPr>
            <a:picLocks noChangeAspect="1"/>
          </p:cNvPicPr>
          <p:nvPr/>
        </p:nvPicPr>
        <p:blipFill>
          <a:blip r:embed="rId11"/>
          <a:stretch>
            <a:fillRect/>
          </a:stretch>
        </p:blipFill>
        <p:spPr>
          <a:xfrm>
            <a:off x="636725" y="797892"/>
            <a:ext cx="10831523" cy="2984195"/>
          </a:xfrm>
          <a:prstGeom prst="rect">
            <a:avLst/>
          </a:prstGeom>
        </p:spPr>
      </p:pic>
      <p:pic>
        <p:nvPicPr>
          <p:cNvPr id="14" name="Picture 13">
            <a:extLst>
              <a:ext uri="{FF2B5EF4-FFF2-40B4-BE49-F238E27FC236}">
                <a16:creationId xmlns:a16="http://schemas.microsoft.com/office/drawing/2014/main" id="{191FB5B4-41C0-4296-B7C8-DC5D2DF92E89}"/>
              </a:ext>
            </a:extLst>
          </p:cNvPr>
          <p:cNvPicPr>
            <a:picLocks noChangeAspect="1"/>
          </p:cNvPicPr>
          <p:nvPr/>
        </p:nvPicPr>
        <p:blipFill>
          <a:blip r:embed="rId12"/>
          <a:stretch>
            <a:fillRect/>
          </a:stretch>
        </p:blipFill>
        <p:spPr>
          <a:xfrm>
            <a:off x="10570396" y="2607935"/>
            <a:ext cx="771085" cy="526152"/>
          </a:xfrm>
          <a:prstGeom prst="rect">
            <a:avLst/>
          </a:prstGeom>
        </p:spPr>
      </p:pic>
    </p:spTree>
    <p:extLst>
      <p:ext uri="{BB962C8B-B14F-4D97-AF65-F5344CB8AC3E}">
        <p14:creationId xmlns:p14="http://schemas.microsoft.com/office/powerpoint/2010/main" val="3711193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E713-4405-4635-94BC-81B7A7B1EAAD}"/>
              </a:ext>
            </a:extLst>
          </p:cNvPr>
          <p:cNvSpPr>
            <a:spLocks noGrp="1"/>
          </p:cNvSpPr>
          <p:nvPr>
            <p:ph type="title"/>
          </p:nvPr>
        </p:nvSpPr>
        <p:spPr>
          <a:xfrm>
            <a:off x="761460" y="210098"/>
            <a:ext cx="9000000" cy="539025"/>
          </a:xfrm>
        </p:spPr>
        <p:txBody>
          <a:bodyPr/>
          <a:lstStyle/>
          <a:p>
            <a:r>
              <a:rPr lang="en-GB" dirty="0"/>
              <a:t>CH&amp;N General Design</a:t>
            </a:r>
          </a:p>
        </p:txBody>
      </p:sp>
      <p:graphicFrame>
        <p:nvGraphicFramePr>
          <p:cNvPr id="5" name="Table 5">
            <a:extLst>
              <a:ext uri="{FF2B5EF4-FFF2-40B4-BE49-F238E27FC236}">
                <a16:creationId xmlns:a16="http://schemas.microsoft.com/office/drawing/2014/main" id="{7C298D74-355B-4A53-981D-80893B4E1783}"/>
              </a:ext>
            </a:extLst>
          </p:cNvPr>
          <p:cNvGraphicFramePr>
            <a:graphicFrameLocks noGrp="1"/>
          </p:cNvGraphicFramePr>
          <p:nvPr>
            <p:extLst>
              <p:ext uri="{D42A27DB-BD31-4B8C-83A1-F6EECF244321}">
                <p14:modId xmlns:p14="http://schemas.microsoft.com/office/powerpoint/2010/main" val="3389449242"/>
              </p:ext>
            </p:extLst>
          </p:nvPr>
        </p:nvGraphicFramePr>
        <p:xfrm>
          <a:off x="328612" y="1074779"/>
          <a:ext cx="11534775" cy="4998720"/>
        </p:xfrm>
        <a:graphic>
          <a:graphicData uri="http://schemas.openxmlformats.org/drawingml/2006/table">
            <a:tbl>
              <a:tblPr firstRow="1" bandRow="1">
                <a:tableStyleId>{F5AB1C69-6EDB-4FF4-983F-18BD219EF322}</a:tableStyleId>
              </a:tblPr>
              <a:tblGrid>
                <a:gridCol w="771525">
                  <a:extLst>
                    <a:ext uri="{9D8B030D-6E8A-4147-A177-3AD203B41FA5}">
                      <a16:colId xmlns:a16="http://schemas.microsoft.com/office/drawing/2014/main" val="2065626947"/>
                    </a:ext>
                  </a:extLst>
                </a:gridCol>
                <a:gridCol w="628650">
                  <a:extLst>
                    <a:ext uri="{9D8B030D-6E8A-4147-A177-3AD203B41FA5}">
                      <a16:colId xmlns:a16="http://schemas.microsoft.com/office/drawing/2014/main" val="228087793"/>
                    </a:ext>
                  </a:extLst>
                </a:gridCol>
                <a:gridCol w="1495425">
                  <a:extLst>
                    <a:ext uri="{9D8B030D-6E8A-4147-A177-3AD203B41FA5}">
                      <a16:colId xmlns:a16="http://schemas.microsoft.com/office/drawing/2014/main" val="3214200596"/>
                    </a:ext>
                  </a:extLst>
                </a:gridCol>
                <a:gridCol w="2831170">
                  <a:extLst>
                    <a:ext uri="{9D8B030D-6E8A-4147-A177-3AD203B41FA5}">
                      <a16:colId xmlns:a16="http://schemas.microsoft.com/office/drawing/2014/main" val="2336242449"/>
                    </a:ext>
                  </a:extLst>
                </a:gridCol>
                <a:gridCol w="5808005">
                  <a:extLst>
                    <a:ext uri="{9D8B030D-6E8A-4147-A177-3AD203B41FA5}">
                      <a16:colId xmlns:a16="http://schemas.microsoft.com/office/drawing/2014/main" val="1537143382"/>
                    </a:ext>
                  </a:extLst>
                </a:gridCol>
              </a:tblGrid>
              <a:tr h="370840">
                <a:tc>
                  <a:txBody>
                    <a:bodyPr/>
                    <a:lstStyle/>
                    <a:p>
                      <a:pPr marL="0" algn="l" rtl="0" eaLnBrk="1" fontAlgn="t" latinLnBrk="0" hangingPunct="1">
                        <a:spcBef>
                          <a:spcPts val="0"/>
                        </a:spcBef>
                        <a:spcAft>
                          <a:spcPts val="0"/>
                        </a:spcAft>
                      </a:pPr>
                      <a:r>
                        <a:rPr lang="en-GB" sz="1000" b="1" u="none" strike="noStrike" kern="1200" dirty="0">
                          <a:solidFill>
                            <a:srgbClr val="FFFFFF"/>
                          </a:solidFill>
                          <a:effectLst/>
                          <a:latin typeface="Lato" panose="020F0502020204030203" pitchFamily="34" charset="0"/>
                          <a:ea typeface="Lato" panose="020F0502020204030203" pitchFamily="34" charset="0"/>
                          <a:cs typeface="Lato" panose="020F0502020204030203" pitchFamily="34" charset="0"/>
                        </a:rPr>
                        <a:t>Decision #</a:t>
                      </a:r>
                      <a:endParaRPr lang="en-GB" sz="1000" b="0" i="0" u="none" strike="noStrike" dirty="0">
                        <a:effectLst/>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pPr marL="0" algn="l" rtl="0" eaLnBrk="1" fontAlgn="t" latinLnBrk="0" hangingPunct="1">
                        <a:spcBef>
                          <a:spcPts val="0"/>
                        </a:spcBef>
                        <a:spcAft>
                          <a:spcPts val="0"/>
                        </a:spcAft>
                      </a:pPr>
                      <a:r>
                        <a:rPr lang="en-GB" sz="1000" b="1" u="none" strike="noStrike" kern="1200" dirty="0">
                          <a:solidFill>
                            <a:srgbClr val="FFFFFF"/>
                          </a:solidFill>
                          <a:effectLst/>
                          <a:latin typeface="Lato" panose="020F0502020204030203" pitchFamily="34" charset="0"/>
                          <a:ea typeface="Lato" panose="020F0502020204030203" pitchFamily="34" charset="0"/>
                          <a:cs typeface="Lato" panose="020F0502020204030203" pitchFamily="34" charset="0"/>
                        </a:rPr>
                        <a:t>Design Phase</a:t>
                      </a:r>
                      <a:endParaRPr lang="en-GB" sz="1000" b="0" i="0" u="none" strike="noStrike" dirty="0">
                        <a:effectLst/>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pPr marL="0" algn="l" rtl="0" eaLnBrk="1" fontAlgn="t" latinLnBrk="0" hangingPunct="1">
                        <a:spcBef>
                          <a:spcPts val="0"/>
                        </a:spcBef>
                        <a:spcAft>
                          <a:spcPts val="0"/>
                        </a:spcAft>
                      </a:pPr>
                      <a:r>
                        <a:rPr lang="en-GB" sz="1000" b="1" u="none" strike="noStrike" kern="1200" dirty="0">
                          <a:solidFill>
                            <a:srgbClr val="FFFFFF"/>
                          </a:solidFill>
                          <a:effectLst/>
                          <a:latin typeface="Lato" panose="020F0502020204030203" pitchFamily="34" charset="0"/>
                          <a:ea typeface="Lato" panose="020F0502020204030203" pitchFamily="34" charset="0"/>
                          <a:cs typeface="Lato" panose="020F0502020204030203" pitchFamily="34" charset="0"/>
                        </a:rPr>
                        <a:t>Title</a:t>
                      </a:r>
                      <a:endParaRPr lang="en-GB" sz="1000" b="0" i="0" u="none" strike="noStrike" dirty="0">
                        <a:effectLst/>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pPr marL="0" algn="l" rtl="0" eaLnBrk="1" fontAlgn="t" latinLnBrk="0" hangingPunct="1">
                        <a:spcBef>
                          <a:spcPts val="0"/>
                        </a:spcBef>
                        <a:spcAft>
                          <a:spcPts val="0"/>
                        </a:spcAft>
                      </a:pPr>
                      <a:r>
                        <a:rPr lang="en-GB" sz="1000" b="1" u="none" strike="noStrike" kern="1200" dirty="0">
                          <a:solidFill>
                            <a:srgbClr val="FFFFFF"/>
                          </a:solidFill>
                          <a:effectLst/>
                          <a:latin typeface="Lato" panose="020F0502020204030203" pitchFamily="34" charset="0"/>
                          <a:ea typeface="Lato" panose="020F0502020204030203" pitchFamily="34" charset="0"/>
                          <a:cs typeface="Lato" panose="020F0502020204030203" pitchFamily="34" charset="0"/>
                        </a:rPr>
                        <a:t>Design Decision</a:t>
                      </a:r>
                      <a:endParaRPr lang="en-GB" sz="1000" b="0" i="0" u="none" strike="noStrike" dirty="0">
                        <a:effectLst/>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pPr marL="0" algn="l" rtl="0" eaLnBrk="1" fontAlgn="t" latinLnBrk="0" hangingPunct="1">
                        <a:spcBef>
                          <a:spcPts val="0"/>
                        </a:spcBef>
                        <a:spcAft>
                          <a:spcPts val="0"/>
                        </a:spcAft>
                      </a:pPr>
                      <a:r>
                        <a:rPr lang="en-GB" sz="1000" b="1" u="none" strike="noStrike" kern="1200" dirty="0">
                          <a:solidFill>
                            <a:srgbClr val="FFFFFF"/>
                          </a:solidFill>
                          <a:effectLst/>
                          <a:latin typeface="Lato" panose="020F0502020204030203" pitchFamily="34" charset="0"/>
                          <a:ea typeface="Lato" panose="020F0502020204030203" pitchFamily="34" charset="0"/>
                          <a:cs typeface="Lato" panose="020F0502020204030203" pitchFamily="34" charset="0"/>
                        </a:rPr>
                        <a:t>Rationale</a:t>
                      </a:r>
                      <a:endParaRPr lang="en-GB" sz="1000" b="0" i="0" u="none" strike="noStrike" dirty="0">
                        <a:effectLst/>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436569480"/>
                  </a:ext>
                </a:extLst>
              </a:tr>
              <a:tr h="370840">
                <a:tc>
                  <a:txBody>
                    <a:bodyPr/>
                    <a:lstStyle/>
                    <a:p>
                      <a:r>
                        <a:rPr lang="en-GB" sz="1000" dirty="0">
                          <a:latin typeface="Lato" panose="020F0502020204030203" pitchFamily="34" charset="0"/>
                          <a:ea typeface="Lato" panose="020F0502020204030203" pitchFamily="34" charset="0"/>
                          <a:cs typeface="Lato" panose="020F0502020204030203" pitchFamily="34" charset="0"/>
                        </a:rPr>
                        <a:t>DBT-D-001</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Coverage Information Provision / Coverage Checker</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Option A [same query / response includes 2G/3G and 4G datasets] will be developed at risk</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Based on preliminary Service User feedback, this is the most technically efficient way to obtain coverage information (TABASC and SEC Ops Groups were consulted)</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No change to the way in which Service User queries are submitted</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Service Users receive full insight into coverage information</a:t>
                      </a:r>
                    </a:p>
                  </a:txBody>
                  <a:tcPr anchor="ctr"/>
                </a:tc>
                <a:extLst>
                  <a:ext uri="{0D108BD9-81ED-4DB2-BD59-A6C34878D82A}">
                    <a16:rowId xmlns:a16="http://schemas.microsoft.com/office/drawing/2014/main" val="1415287416"/>
                  </a:ext>
                </a:extLst>
              </a:tr>
              <a:tr h="370840">
                <a:tc>
                  <a:txBody>
                    <a:bodyPr/>
                    <a:lstStyle/>
                    <a:p>
                      <a:r>
                        <a:rPr lang="en-GB" sz="1000" dirty="0">
                          <a:latin typeface="Lato" panose="020F0502020204030203" pitchFamily="34" charset="0"/>
                          <a:ea typeface="Lato" panose="020F0502020204030203" pitchFamily="34" charset="0"/>
                          <a:cs typeface="Lato" panose="020F0502020204030203" pitchFamily="34" charset="0"/>
                        </a:rPr>
                        <a:t>DBT-D-010</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Management of WAN Gateway IP Address Stored Within the CHs </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Management of WAN Gateway IP addresses within the CHs will remain as is and will be managed within the firmware.</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This is the security-approved, proven current way of working</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Capability for the Device Manager to remotely change the WAN GW IP address stored within the CH can be developed as a roadmap item if required</a:t>
                      </a:r>
                    </a:p>
                  </a:txBody>
                  <a:tcPr anchor="ctr"/>
                </a:tc>
                <a:extLst>
                  <a:ext uri="{0D108BD9-81ED-4DB2-BD59-A6C34878D82A}">
                    <a16:rowId xmlns:a16="http://schemas.microsoft.com/office/drawing/2014/main" val="3770627461"/>
                  </a:ext>
                </a:extLst>
              </a:tr>
              <a:tr h="370840">
                <a:tc>
                  <a:txBody>
                    <a:bodyPr/>
                    <a:lstStyle/>
                    <a:p>
                      <a:r>
                        <a:rPr lang="en-GB" sz="1000" dirty="0">
                          <a:latin typeface="Lato" panose="020F0502020204030203" pitchFamily="34" charset="0"/>
                          <a:ea typeface="Lato" panose="020F0502020204030203" pitchFamily="34" charset="0"/>
                          <a:cs typeface="Lato" panose="020F0502020204030203" pitchFamily="34" charset="0"/>
                        </a:rPr>
                        <a:t>DBT-D-012</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Power Restoral Alerts Provision to Service Users</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Power Restore Alerts (PRAs) will not be sent from the Device Manager to the Data Service Provider. </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This is the current way of working</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Based on DNO feedback, there is still no requirement foreseen for PRAs to be sent to Service Users</a:t>
                      </a:r>
                    </a:p>
                  </a:txBody>
                  <a:tcPr anchor="ctr"/>
                </a:tc>
                <a:extLst>
                  <a:ext uri="{0D108BD9-81ED-4DB2-BD59-A6C34878D82A}">
                    <a16:rowId xmlns:a16="http://schemas.microsoft.com/office/drawing/2014/main" val="4269518866"/>
                  </a:ext>
                </a:extLst>
              </a:tr>
              <a:tr h="37084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000" dirty="0">
                          <a:latin typeface="Lato" panose="020F0502020204030203" pitchFamily="34" charset="0"/>
                          <a:ea typeface="Lato" panose="020F0502020204030203" pitchFamily="34" charset="0"/>
                          <a:cs typeface="Lato" panose="020F0502020204030203" pitchFamily="34" charset="0"/>
                        </a:rPr>
                        <a:t>DBT-D-015</a:t>
                      </a:r>
                    </a:p>
                    <a:p>
                      <a:endParaRPr lang="en-GB" sz="1000" dirty="0">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000" dirty="0">
                          <a:latin typeface="Lato" panose="020F0502020204030203" pitchFamily="34" charset="0"/>
                          <a:ea typeface="Lato" panose="020F0502020204030203" pitchFamily="34" charset="0"/>
                          <a:cs typeface="Lato" panose="020F0502020204030203" pitchFamily="34" charset="0"/>
                        </a:rPr>
                        <a:t>Nomenclature for 4G Comms Hub</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For the 4G Comms Hub, it is proposed: Comms Hub Variant = ‘4G Cellular DB’. Its associated WAN Variant = ‘4G Cellular’. This is an addition to the nomenclature used in SEC </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The 4G Comms Hub needs to be distinguished from the 2G/3G Comms Hub in the DSP, Comms Hub Manufacturer and DCC data models</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Prefixing 4G provides a clear and simple means of distinguishing  </a:t>
                      </a:r>
                    </a:p>
                    <a:p>
                      <a:pPr marL="171450" indent="-171450">
                        <a:spcAft>
                          <a:spcPts val="400"/>
                        </a:spcAft>
                        <a:buFont typeface="Arial" panose="020B0604020202020204" pitchFamily="34" charset="0"/>
                        <a:buChar char="•"/>
                      </a:pPr>
                      <a:endParaRPr lang="en-GB" sz="1000" dirty="0">
                        <a:latin typeface="Lato" panose="020F0502020204030203" pitchFamily="34" charset="0"/>
                        <a:ea typeface="Lato" panose="020F0502020204030203" pitchFamily="34" charset="0"/>
                        <a:cs typeface="Lato" panose="020F0502020204030203" pitchFamily="34" charset="0"/>
                      </a:endParaRPr>
                    </a:p>
                  </a:txBody>
                  <a:tcPr anchor="ctr"/>
                </a:tc>
                <a:extLst>
                  <a:ext uri="{0D108BD9-81ED-4DB2-BD59-A6C34878D82A}">
                    <a16:rowId xmlns:a16="http://schemas.microsoft.com/office/drawing/2014/main" val="204476079"/>
                  </a:ext>
                </a:extLst>
              </a:tr>
              <a:tr h="37084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000" dirty="0">
                          <a:latin typeface="Lato" panose="020F0502020204030203" pitchFamily="34" charset="0"/>
                          <a:ea typeface="Lato" panose="020F0502020204030203" pitchFamily="34" charset="0"/>
                          <a:cs typeface="Lato" panose="020F0502020204030203" pitchFamily="34" charset="0"/>
                        </a:rPr>
                        <a:t>DBT-D-036</a:t>
                      </a:r>
                    </a:p>
                    <a:p>
                      <a:endParaRPr lang="en-GB" sz="1000" dirty="0">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000" dirty="0">
                          <a:latin typeface="Lato" panose="020F0502020204030203" pitchFamily="34" charset="0"/>
                          <a:ea typeface="Lato" panose="020F0502020204030203" pitchFamily="34" charset="0"/>
                          <a:cs typeface="Lato" panose="020F0502020204030203" pitchFamily="34" charset="0"/>
                        </a:rPr>
                        <a:t>Power Outage Alerts Retry Mechanism</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The retry time for sending of Power Outage Alerts from the Device Manager to the DSP shall be a maximum 24 hours (the process is also known as buffering)</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DNOs have expressed an aspiration to receive all Power Outage Alerts that occur during a DCC system outage (planned or unplanned)</a:t>
                      </a:r>
                    </a:p>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A finite timescale for buffering needs to be stipulated to make the requirement testable</a:t>
                      </a:r>
                    </a:p>
                  </a:txBody>
                  <a:tcPr anchor="ctr"/>
                </a:tc>
                <a:extLst>
                  <a:ext uri="{0D108BD9-81ED-4DB2-BD59-A6C34878D82A}">
                    <a16:rowId xmlns:a16="http://schemas.microsoft.com/office/drawing/2014/main" val="3933349201"/>
                  </a:ext>
                </a:extLst>
              </a:tr>
              <a:tr h="370840">
                <a:tc>
                  <a:txBody>
                    <a:bodyPr/>
                    <a:lstStyle/>
                    <a:p>
                      <a:r>
                        <a:rPr lang="en-GB" sz="1000" dirty="0">
                          <a:latin typeface="Lato" panose="020F0502020204030203" pitchFamily="34" charset="0"/>
                          <a:ea typeface="Lato" panose="020F0502020204030203" pitchFamily="34" charset="0"/>
                          <a:cs typeface="Lato" panose="020F0502020204030203" pitchFamily="34" charset="0"/>
                        </a:rPr>
                        <a:t>DBT-D-047</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Anomaly Detection Within Comms Hubs</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Requirements deferred for anomaly detection within Comms Hubs </a:t>
                      </a: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DCC need time to get the requirements right.  There is a risk that if DCC get the requirements wrong there could be negative consequences to performance of the Comms Hubs.  This will be included as part of the Comms Hub roadmap.</a:t>
                      </a:r>
                    </a:p>
                  </a:txBody>
                  <a:tcPr anchor="ctr"/>
                </a:tc>
                <a:extLst>
                  <a:ext uri="{0D108BD9-81ED-4DB2-BD59-A6C34878D82A}">
                    <a16:rowId xmlns:a16="http://schemas.microsoft.com/office/drawing/2014/main" val="2580865318"/>
                  </a:ext>
                </a:extLst>
              </a:tr>
              <a:tr h="370840">
                <a:tc>
                  <a:txBody>
                    <a:bodyPr/>
                    <a:lstStyle/>
                    <a:p>
                      <a:r>
                        <a:rPr lang="en-GB" sz="1000" dirty="0">
                          <a:latin typeface="Lato" panose="020F0502020204030203" pitchFamily="34" charset="0"/>
                          <a:ea typeface="Lato" panose="020F0502020204030203" pitchFamily="34" charset="0"/>
                          <a:cs typeface="Lato" panose="020F0502020204030203" pitchFamily="34" charset="0"/>
                        </a:rPr>
                        <a:t>DBT-D-051</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3</a:t>
                      </a:r>
                    </a:p>
                  </a:txBody>
                  <a:tcPr anchor="ctr"/>
                </a:tc>
                <a:tc>
                  <a:txBody>
                    <a:bodyPr/>
                    <a:lstStyle/>
                    <a:p>
                      <a:r>
                        <a:rPr lang="en-GB" sz="1000" dirty="0">
                          <a:latin typeface="Lato" panose="020F0502020204030203" pitchFamily="34" charset="0"/>
                          <a:ea typeface="Lato" panose="020F0502020204030203" pitchFamily="34" charset="0"/>
                          <a:cs typeface="Lato" panose="020F0502020204030203" pitchFamily="34" charset="0"/>
                        </a:rPr>
                        <a:t>Alert Storm Protection Within Comms Hubs</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000" dirty="0">
                          <a:latin typeface="Lato" panose="020F0502020204030203" pitchFamily="34" charset="0"/>
                          <a:ea typeface="Lato" panose="020F0502020204030203" pitchFamily="34" charset="0"/>
                          <a:cs typeface="Lato" panose="020F0502020204030203" pitchFamily="34" charset="0"/>
                        </a:rPr>
                        <a:t>Requirements deferred for alert storm protection within Comms Hubs </a:t>
                      </a:r>
                    </a:p>
                    <a:p>
                      <a:endParaRPr lang="en-GB" sz="1000" dirty="0">
                        <a:latin typeface="Lato" panose="020F0502020204030203" pitchFamily="34" charset="0"/>
                        <a:ea typeface="Lato" panose="020F0502020204030203" pitchFamily="34" charset="0"/>
                        <a:cs typeface="Lato" panose="020F0502020204030203" pitchFamily="34" charset="0"/>
                      </a:endParaRPr>
                    </a:p>
                  </a:txBody>
                  <a:tcPr anchor="ctr"/>
                </a:tc>
                <a:tc>
                  <a:txBody>
                    <a:bodyPr/>
                    <a:lstStyle/>
                    <a:p>
                      <a:pPr marL="171450" indent="-171450">
                        <a:spcAft>
                          <a:spcPts val="400"/>
                        </a:spcAft>
                        <a:buFont typeface="Arial" panose="020B0604020202020204" pitchFamily="34" charset="0"/>
                        <a:buChar char="•"/>
                      </a:pPr>
                      <a:r>
                        <a:rPr lang="en-GB" sz="1000" dirty="0">
                          <a:latin typeface="Lato" panose="020F0502020204030203" pitchFamily="34" charset="0"/>
                          <a:ea typeface="Lato" panose="020F0502020204030203" pitchFamily="34" charset="0"/>
                          <a:cs typeface="Lato" panose="020F0502020204030203" pitchFamily="34" charset="0"/>
                        </a:rPr>
                        <a:t>Defer requirements to a later release as changes could have GBCS / SEC change implications. 4G Comms Hub is no worse than 2G/3G solution that also does not include this capability. </a:t>
                      </a:r>
                    </a:p>
                  </a:txBody>
                  <a:tcPr anchor="ctr"/>
                </a:tc>
                <a:extLst>
                  <a:ext uri="{0D108BD9-81ED-4DB2-BD59-A6C34878D82A}">
                    <a16:rowId xmlns:a16="http://schemas.microsoft.com/office/drawing/2014/main" val="1797819400"/>
                  </a:ext>
                </a:extLst>
              </a:tr>
            </a:tbl>
          </a:graphicData>
        </a:graphic>
      </p:graphicFrame>
      <p:sp>
        <p:nvSpPr>
          <p:cNvPr id="3" name="Content Placeholder 4">
            <a:extLst>
              <a:ext uri="{FF2B5EF4-FFF2-40B4-BE49-F238E27FC236}">
                <a16:creationId xmlns:a16="http://schemas.microsoft.com/office/drawing/2014/main" id="{53FD1123-5037-4D6C-4185-AA8990D28040}"/>
              </a:ext>
            </a:extLst>
          </p:cNvPr>
          <p:cNvSpPr>
            <a:spLocks noGrp="1"/>
          </p:cNvSpPr>
          <p:nvPr>
            <p:ph sz="half" idx="1"/>
          </p:nvPr>
        </p:nvSpPr>
        <p:spPr>
          <a:xfrm>
            <a:off x="328612" y="749123"/>
            <a:ext cx="10447187" cy="256082"/>
          </a:xfrm>
        </p:spPr>
        <p:txBody>
          <a:bodyPr/>
          <a:lstStyle/>
          <a:p>
            <a:r>
              <a:rPr lang="en-GB" dirty="0">
                <a:solidFill>
                  <a:schemeClr val="tx2">
                    <a:lumMod val="60000"/>
                    <a:lumOff val="40000"/>
                  </a:schemeClr>
                </a:solidFill>
              </a:rPr>
              <a:t>Design Decisions of Relevance to TABASC – Design Phase 3</a:t>
            </a:r>
            <a:endParaRPr lang="en-GB" b="0" dirty="0"/>
          </a:p>
        </p:txBody>
      </p:sp>
    </p:spTree>
    <p:extLst>
      <p:ext uri="{BB962C8B-B14F-4D97-AF65-F5344CB8AC3E}">
        <p14:creationId xmlns:p14="http://schemas.microsoft.com/office/powerpoint/2010/main" val="1096863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ECC2E-0379-EC75-CDC8-00752E3EF684}"/>
              </a:ext>
            </a:extLst>
          </p:cNvPr>
          <p:cNvSpPr>
            <a:spLocks noGrp="1"/>
          </p:cNvSpPr>
          <p:nvPr>
            <p:ph type="ctrTitle"/>
          </p:nvPr>
        </p:nvSpPr>
        <p:spPr>
          <a:xfrm>
            <a:off x="2773680" y="2529000"/>
            <a:ext cx="6644640" cy="1800000"/>
          </a:xfrm>
        </p:spPr>
        <p:txBody>
          <a:bodyPr/>
          <a:lstStyle/>
          <a:p>
            <a:r>
              <a:rPr lang="en-GB" dirty="0"/>
              <a:t>Topic 2: 4G Comms Hub Compatibility with Existing SMETS2 Devices and Meters</a:t>
            </a:r>
          </a:p>
        </p:txBody>
      </p:sp>
    </p:spTree>
    <p:extLst>
      <p:ext uri="{BB962C8B-B14F-4D97-AF65-F5344CB8AC3E}">
        <p14:creationId xmlns:p14="http://schemas.microsoft.com/office/powerpoint/2010/main" val="3088650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803275" y="353548"/>
            <a:ext cx="11014351" cy="720000"/>
          </a:xfrm>
        </p:spPr>
        <p:txBody>
          <a:bodyPr/>
          <a:lstStyle/>
          <a:p>
            <a:r>
              <a:rPr lang="en-GB" dirty="0"/>
              <a:t>4G Comms Hub Compatibility with Existing SMETS2 Devices and Meters</a:t>
            </a:r>
            <a:endParaRPr lang="en-US" dirty="0"/>
          </a:p>
        </p:txBody>
      </p:sp>
      <p:sp>
        <p:nvSpPr>
          <p:cNvPr id="5" name="Content Placeholder 4">
            <a:extLst>
              <a:ext uri="{FF2B5EF4-FFF2-40B4-BE49-F238E27FC236}">
                <a16:creationId xmlns:a16="http://schemas.microsoft.com/office/drawing/2014/main" id="{9F6C5903-E397-435E-AF82-A278CE8803DC}"/>
              </a:ext>
            </a:extLst>
          </p:cNvPr>
          <p:cNvSpPr>
            <a:spLocks noGrp="1"/>
          </p:cNvSpPr>
          <p:nvPr>
            <p:ph sz="half" idx="1"/>
          </p:nvPr>
        </p:nvSpPr>
        <p:spPr>
          <a:xfrm>
            <a:off x="803275" y="1073548"/>
            <a:ext cx="10585450" cy="4336652"/>
          </a:xfrm>
        </p:spPr>
        <p:txBody>
          <a:bodyPr/>
          <a:lstStyle/>
          <a:p>
            <a:pPr lvl="0">
              <a:spcBef>
                <a:spcPts val="0"/>
              </a:spcBef>
              <a:spcAft>
                <a:spcPts val="1000"/>
              </a:spcAft>
            </a:pPr>
            <a:r>
              <a:rPr lang="en-GB" sz="1800" dirty="0">
                <a:solidFill>
                  <a:schemeClr val="tx2">
                    <a:lumMod val="60000"/>
                    <a:lumOff val="40000"/>
                  </a:schemeClr>
                </a:solidFill>
              </a:rPr>
              <a:t>Content of these Slides</a:t>
            </a:r>
          </a:p>
          <a:p>
            <a:pPr marL="285750" lvl="0" indent="-285750">
              <a:spcBef>
                <a:spcPts val="0"/>
              </a:spcBef>
              <a:spcAft>
                <a:spcPts val="1000"/>
              </a:spcAft>
              <a:buFont typeface="Arial" panose="020B0604020202020204" pitchFamily="34" charset="0"/>
              <a:buChar char="•"/>
            </a:pPr>
            <a:r>
              <a:rPr lang="en-GB" sz="1800" b="0" dirty="0"/>
              <a:t>These slides demonstrate how the 4G Comms Hub is indeed compatible with existing SMETS2 devices and meters in an economic and efficient manner</a:t>
            </a:r>
          </a:p>
          <a:p>
            <a:pPr marL="285750" indent="-285750">
              <a:spcBef>
                <a:spcPts val="0"/>
              </a:spcBef>
              <a:spcAft>
                <a:spcPts val="1000"/>
              </a:spcAft>
              <a:buFont typeface="Arial" panose="020B0604020202020204" pitchFamily="34" charset="0"/>
              <a:buChar char="•"/>
            </a:pPr>
            <a:r>
              <a:rPr lang="en-GB" sz="1800" b="0" dirty="0"/>
              <a:t>These slides detail how this compatibility is achieved through design and build and assured through testing </a:t>
            </a:r>
          </a:p>
          <a:p>
            <a:pPr marL="285750" lvl="0" indent="-285750">
              <a:spcBef>
                <a:spcPts val="0"/>
              </a:spcBef>
              <a:spcAft>
                <a:spcPts val="1000"/>
              </a:spcAft>
              <a:buFont typeface="Arial" panose="020B0604020202020204" pitchFamily="34" charset="0"/>
              <a:buChar char="•"/>
            </a:pPr>
            <a:endParaRPr lang="en-GB" sz="1800" dirty="0"/>
          </a:p>
          <a:p>
            <a:pPr>
              <a:spcBef>
                <a:spcPts val="0"/>
              </a:spcBef>
              <a:spcAft>
                <a:spcPts val="1000"/>
              </a:spcAft>
            </a:pPr>
            <a:r>
              <a:rPr lang="en-GB" sz="1800" dirty="0">
                <a:solidFill>
                  <a:schemeClr val="tx2">
                    <a:lumMod val="60000"/>
                    <a:lumOff val="40000"/>
                  </a:schemeClr>
                </a:solidFill>
              </a:rPr>
              <a:t>Topic Context</a:t>
            </a:r>
          </a:p>
          <a:p>
            <a:pPr marL="285750" indent="-285750">
              <a:spcBef>
                <a:spcPts val="0"/>
              </a:spcBef>
              <a:spcAft>
                <a:spcPts val="1000"/>
              </a:spcAft>
              <a:buFont typeface="Arial" panose="020B0604020202020204" pitchFamily="34" charset="0"/>
              <a:buChar char="•"/>
            </a:pPr>
            <a:r>
              <a:rPr lang="en-GB" sz="1800" b="0" dirty="0"/>
              <a:t>Within the CH&amp;N Dual Band Final Business Case (FBC), DCC stated that “</a:t>
            </a:r>
            <a:r>
              <a:rPr lang="en-GB" sz="1800" b="0" i="1" dirty="0"/>
              <a:t>The Communications Hub is fully compatible with existing SMETS2 devices and meters, allowing Energy Suppliers to swap out the Communications Hub while leaving other elements of the installation in place</a:t>
            </a:r>
            <a:r>
              <a:rPr lang="en-GB" sz="1800" b="0" dirty="0"/>
              <a:t>” (page 33)</a:t>
            </a:r>
          </a:p>
          <a:p>
            <a:pPr marL="285750" indent="-285750">
              <a:spcBef>
                <a:spcPts val="0"/>
              </a:spcBef>
              <a:spcAft>
                <a:spcPts val="1000"/>
              </a:spcAft>
              <a:buFont typeface="Arial" panose="020B0604020202020204" pitchFamily="34" charset="0"/>
              <a:buChar char="•"/>
            </a:pPr>
            <a:r>
              <a:rPr lang="en-GB" sz="1800" b="0" dirty="0"/>
              <a:t>In the letter produced by BEIS / The Department regarding non-objection to the CH&amp;N Dual Band FBC, it was stated that “</a:t>
            </a:r>
            <a:r>
              <a:rPr lang="en-GB" sz="1800" b="0" i="1" dirty="0"/>
              <a:t>It will be important for DCC to demonstrate to industry, via the SEC Panel, the detail of how these outcomes will be achieved in an economic and efficient manner</a:t>
            </a:r>
            <a:r>
              <a:rPr lang="en-GB" sz="1800" b="0" dirty="0"/>
              <a:t>” (annex E; paragraph 3)</a:t>
            </a:r>
          </a:p>
          <a:p>
            <a:pPr marL="285750" lvl="0" indent="-285750">
              <a:buFont typeface="Arial" panose="020B0604020202020204" pitchFamily="34" charset="0"/>
              <a:buChar char="•"/>
            </a:pPr>
            <a:endParaRPr lang="en-GB" dirty="0"/>
          </a:p>
        </p:txBody>
      </p:sp>
    </p:spTree>
    <p:extLst>
      <p:ext uri="{BB962C8B-B14F-4D97-AF65-F5344CB8AC3E}">
        <p14:creationId xmlns:p14="http://schemas.microsoft.com/office/powerpoint/2010/main" val="5094261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mart DCC 2019">
  <a:themeElements>
    <a:clrScheme name="Custom 66">
      <a:dk1>
        <a:srgbClr val="000000"/>
      </a:dk1>
      <a:lt1>
        <a:srgbClr val="FFFFFF"/>
      </a:lt1>
      <a:dk2>
        <a:srgbClr val="919191"/>
      </a:dk2>
      <a:lt2>
        <a:srgbClr val="008899"/>
      </a:lt2>
      <a:accent1>
        <a:srgbClr val="008899"/>
      </a:accent1>
      <a:accent2>
        <a:srgbClr val="77AA99"/>
      </a:accent2>
      <a:accent3>
        <a:srgbClr val="002266"/>
      </a:accent3>
      <a:accent4>
        <a:srgbClr val="00AA99"/>
      </a:accent4>
      <a:accent5>
        <a:srgbClr val="FF901F"/>
      </a:accent5>
      <a:accent6>
        <a:srgbClr val="993399"/>
      </a:accent6>
      <a:hlink>
        <a:srgbClr val="337722"/>
      </a:hlink>
      <a:folHlink>
        <a:srgbClr val="2F53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solidFill>
        <a:ln>
          <a:noFill/>
        </a:ln>
        <a:effectLst/>
      </a:spPr>
      <a:bodyPr anchor="ctr"/>
      <a:lstStyle>
        <a:defPPr algn="ctr">
          <a:defRPr dirty="0" smtClean="0"/>
        </a:defPPr>
      </a:lstStyle>
      <a:style>
        <a:lnRef idx="1">
          <a:schemeClr val="accent1"/>
        </a:lnRef>
        <a:fillRef idx="3">
          <a:schemeClr val="accent1"/>
        </a:fillRef>
        <a:effectRef idx="2">
          <a:schemeClr val="accent1"/>
        </a:effectRef>
        <a:fontRef idx="minor">
          <a:schemeClr val="lt1"/>
        </a:fontRef>
      </a:style>
    </a:spDef>
    <a:txDef>
      <a:spPr/>
      <a:bodyPr vert="horz" lIns="0" tIns="0" rIns="0" bIns="0" rtlCol="0">
        <a:noAutofit/>
      </a:bodyPr>
      <a:lstStyle>
        <a:defPPr>
          <a:defRPr dirty="0" err="1"/>
        </a:defPPr>
      </a:lstStyle>
    </a:txDef>
  </a:objectDefaults>
  <a:extraClrSchemeLst/>
</a:theme>
</file>

<file path=ppt/theme/theme5.xml><?xml version="1.0" encoding="utf-8"?>
<a:theme xmlns:a="http://schemas.openxmlformats.org/drawingml/2006/main" name="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5e8df70-7ba7-462a-92bc-0eb2af61e599">
      <UserInfo>
        <DisplayName/>
        <AccountId xsi:nil="true"/>
        <AccountType/>
      </UserInfo>
    </SharedWithUsers>
    <TaxCatchAll xmlns="d5e8df70-7ba7-462a-92bc-0eb2af61e599" xsi:nil="true"/>
    <lcf76f155ced4ddcb4097134ff3c332f xmlns="c7dccf3f-008e-465c-9e46-b3283d304c8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8" ma:contentTypeDescription="Create a new document." ma:contentTypeScope="" ma:versionID="490b427eae7182f7d66796ba1aee66c8">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e234f0d2a8f26aebf2cb5072414c3c1d"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e11d1ff-3de3-40aa-b1cb-720a3f5ef5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Location" ma:index="24" nillable="true" ma:displayName="Location" ma:descrip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8e3084-6947-48ea-be46-cbabc134540f}" ma:internalName="TaxCatchAll" ma:showField="CatchAllData" ma:web="d5e8df70-7ba7-462a-92bc-0eb2af61e5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E3B40A-157F-4E5D-A905-6966D6EC17CA}">
  <ds:schemaRefs>
    <ds:schemaRef ds:uri="http://schemas.microsoft.com/sharepoint/v3/contenttype/forms"/>
  </ds:schemaRefs>
</ds:datastoreItem>
</file>

<file path=customXml/itemProps2.xml><?xml version="1.0" encoding="utf-8"?>
<ds:datastoreItem xmlns:ds="http://schemas.openxmlformats.org/officeDocument/2006/customXml" ds:itemID="{901B2B10-FFFE-4A21-B0A8-E39175640131}">
  <ds:schemaRefs>
    <ds:schemaRef ds:uri="http://purl.org/dc/elements/1.1/"/>
    <ds:schemaRef ds:uri="af099861-8497-4a35-8ea8-f127fb0f0918"/>
    <ds:schemaRef ds:uri="http://schemas.microsoft.com/office/2006/metadata/properties"/>
    <ds:schemaRef ds:uri="http://schemas.microsoft.com/office/2006/documentManagement/types"/>
    <ds:schemaRef ds:uri="b74df1b4-62cf-462b-8038-ef7d2e6d0efe"/>
    <ds:schemaRef ds:uri="http://purl.org/dc/terms/"/>
    <ds:schemaRef ds:uri="http://schemas.microsoft.com/office/infopath/2007/PartnerControls"/>
    <ds:schemaRef ds:uri="d7916470-bd19-409f-9659-46df29f638c0"/>
    <ds:schemaRef ds:uri="http://schemas.openxmlformats.org/package/2006/metadata/core-properties"/>
    <ds:schemaRef ds:uri="http://purl.org/dc/dcmitype/"/>
    <ds:schemaRef ds:uri="caadc02b-7cc9-4736-8b89-7694a3a12b48"/>
    <ds:schemaRef ds:uri="637c2f25-be4f-4e2f-a23e-a45cf67ccc7e"/>
    <ds:schemaRef ds:uri="http://www.w3.org/XML/1998/namespace"/>
  </ds:schemaRefs>
</ds:datastoreItem>
</file>

<file path=customXml/itemProps3.xml><?xml version="1.0" encoding="utf-8"?>
<ds:datastoreItem xmlns:ds="http://schemas.openxmlformats.org/officeDocument/2006/customXml" ds:itemID="{7B5EC7FF-83C9-4142-BB96-C00CD5CE3C6C}"/>
</file>

<file path=docProps/app.xml><?xml version="1.0" encoding="utf-8"?>
<Properties xmlns="http://schemas.openxmlformats.org/officeDocument/2006/extended-properties" xmlns:vt="http://schemas.openxmlformats.org/officeDocument/2006/docPropsVTypes">
  <TotalTime>802</TotalTime>
  <Words>2922</Words>
  <Application>Microsoft Office PowerPoint</Application>
  <PresentationFormat>Widescreen</PresentationFormat>
  <Paragraphs>426</Paragraphs>
  <Slides>19</Slides>
  <Notes>13</Notes>
  <HiddenSlides>0</HiddenSlides>
  <MMClips>0</MMClips>
  <ScaleCrop>false</ScaleCrop>
  <HeadingPairs>
    <vt:vector size="8" baseType="variant">
      <vt:variant>
        <vt:lpstr>Fonts Used</vt:lpstr>
      </vt:variant>
      <vt:variant>
        <vt:i4>8</vt:i4>
      </vt:variant>
      <vt:variant>
        <vt:lpstr>Theme</vt:lpstr>
      </vt:variant>
      <vt:variant>
        <vt:i4>5</vt:i4>
      </vt:variant>
      <vt:variant>
        <vt:lpstr>Embedded OLE Servers</vt:lpstr>
      </vt:variant>
      <vt:variant>
        <vt:i4>1</vt:i4>
      </vt:variant>
      <vt:variant>
        <vt:lpstr>Slide Titles</vt:lpstr>
      </vt:variant>
      <vt:variant>
        <vt:i4>19</vt:i4>
      </vt:variant>
    </vt:vector>
  </HeadingPairs>
  <TitlesOfParts>
    <vt:vector size="33" baseType="lpstr">
      <vt:lpstr>Arial</vt:lpstr>
      <vt:lpstr>Arial Black</vt:lpstr>
      <vt:lpstr>Arial Bold</vt:lpstr>
      <vt:lpstr>Arial Rounded MT Bold</vt:lpstr>
      <vt:lpstr>Calibri</vt:lpstr>
      <vt:lpstr>Courier New</vt:lpstr>
      <vt:lpstr>Lato</vt:lpstr>
      <vt:lpstr>Wingdings</vt:lpstr>
      <vt:lpstr>Smart DCC</vt:lpstr>
      <vt:lpstr>1_Smart DCC</vt:lpstr>
      <vt:lpstr>2_Smart DCC</vt:lpstr>
      <vt:lpstr>Smart DCC 2019</vt:lpstr>
      <vt:lpstr>Smart DCC</vt:lpstr>
      <vt:lpstr>think-cell Slide</vt:lpstr>
      <vt:lpstr>Comms Hubs &amp; Networks Programme:  Design Update for TABASC  </vt:lpstr>
      <vt:lpstr>The Ask</vt:lpstr>
      <vt:lpstr>Topic 1: CH&amp;N General Design</vt:lpstr>
      <vt:lpstr>CH&amp;N General Design</vt:lpstr>
      <vt:lpstr>CH&amp;N General Design</vt:lpstr>
      <vt:lpstr>CH&amp;N General Design</vt:lpstr>
      <vt:lpstr>CH&amp;N General Design</vt:lpstr>
      <vt:lpstr>Topic 2: 4G Comms Hub Compatibility with Existing SMETS2 Devices and Meters</vt:lpstr>
      <vt:lpstr>4G Comms Hub Compatibility with Existing SMETS2 Devices and Meters</vt:lpstr>
      <vt:lpstr>4G Comms Hub Compatibility with Existing SMETS2 Devices and Meters</vt:lpstr>
      <vt:lpstr>4G Comms Hub Compatibility with Existing SMETS2 Devices and Meters</vt:lpstr>
      <vt:lpstr>4G Comms Hub Compatibility with Existing SMETS2 Devices and Meters</vt:lpstr>
      <vt:lpstr>4G Comms Hub Compatibility with Existing SMETS2 Devices and Meters</vt:lpstr>
      <vt:lpstr>Topic 3: 4G Coverage Information Provision</vt:lpstr>
      <vt:lpstr>4G Coverage Information Provision</vt:lpstr>
      <vt:lpstr>4G Coverage Information Provision</vt:lpstr>
      <vt:lpstr>4G Coverage Information Provision</vt:lpstr>
      <vt:lpstr>4G Coverage Information Provision</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Cross Functional Design Authority Target Operating Model</dc:title>
  <dc:creator>David.Kent2@smartdcc.co.uk</dc:creator>
  <cp:lastModifiedBy>Burden-Williams, Damien (DCC)</cp:lastModifiedBy>
  <cp:revision>10</cp:revision>
  <dcterms:created xsi:type="dcterms:W3CDTF">2020-11-02T09:17:26Z</dcterms:created>
  <dcterms:modified xsi:type="dcterms:W3CDTF">2023-05-24T11:32:57Z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MediaServiceImageTags">
    <vt:lpwstr/>
  </property>
  <property fmtid="{D5CDD505-2E9C-101B-9397-08002B2CF9AE}" pid="4" name="MSIP_Label_d9a5ade1-753f-4b46-bd41-f41c4df5867a_Enabled">
    <vt:lpwstr>true</vt:lpwstr>
  </property>
  <property fmtid="{D5CDD505-2E9C-101B-9397-08002B2CF9AE}" pid="5" name="MSIP_Label_d9a5ade1-753f-4b46-bd41-f41c4df5867a_SetDate">
    <vt:lpwstr>2023-05-24T11:32:57Z</vt:lpwstr>
  </property>
  <property fmtid="{D5CDD505-2E9C-101B-9397-08002B2CF9AE}" pid="6" name="MSIP_Label_d9a5ade1-753f-4b46-bd41-f41c4df5867a_Method">
    <vt:lpwstr>Privileged</vt:lpwstr>
  </property>
  <property fmtid="{D5CDD505-2E9C-101B-9397-08002B2CF9AE}" pid="7" name="MSIP_Label_d9a5ade1-753f-4b46-bd41-f41c4df5867a_Name">
    <vt:lpwstr>DCC Controlled – SEC Parties</vt:lpwstr>
  </property>
  <property fmtid="{D5CDD505-2E9C-101B-9397-08002B2CF9AE}" pid="8" name="MSIP_Label_d9a5ade1-753f-4b46-bd41-f41c4df5867a_SiteId">
    <vt:lpwstr>d77ea84a-f7fd-4928-b8a3-64763b0a7710</vt:lpwstr>
  </property>
  <property fmtid="{D5CDD505-2E9C-101B-9397-08002B2CF9AE}" pid="9" name="MSIP_Label_d9a5ade1-753f-4b46-bd41-f41c4df5867a_ActionId">
    <vt:lpwstr>141077d8-ebcb-4742-a813-960048ce9d72</vt:lpwstr>
  </property>
  <property fmtid="{D5CDD505-2E9C-101B-9397-08002B2CF9AE}" pid="10" name="MSIP_Label_d9a5ade1-753f-4b46-bd41-f41c4df5867a_ContentBits">
    <vt:lpwstr>3</vt:lpwstr>
  </property>
</Properties>
</file>