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7"/>
  </p:notesMasterIdLst>
  <p:handoutMasterIdLst>
    <p:handoutMasterId r:id="rId18"/>
  </p:handoutMasterIdLst>
  <p:sldIdLst>
    <p:sldId id="25940" r:id="rId5"/>
    <p:sldId id="25922" r:id="rId6"/>
    <p:sldId id="25941" r:id="rId7"/>
    <p:sldId id="25947" r:id="rId8"/>
    <p:sldId id="25942" r:id="rId9"/>
    <p:sldId id="25952" r:id="rId10"/>
    <p:sldId id="25953" r:id="rId11"/>
    <p:sldId id="25954" r:id="rId12"/>
    <p:sldId id="25946" r:id="rId13"/>
    <p:sldId id="25955" r:id="rId14"/>
    <p:sldId id="25936" r:id="rId15"/>
    <p:sldId id="2593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C6EF"/>
    <a:srgbClr val="669900"/>
    <a:srgbClr val="E3DEF6"/>
    <a:srgbClr val="66CCFF"/>
    <a:srgbClr val="F39200"/>
    <a:srgbClr val="F5F5F5"/>
    <a:srgbClr val="BF1B58"/>
    <a:srgbClr val="5C2071"/>
    <a:srgbClr val="9CA299"/>
    <a:srgbClr val="009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7053E-481B-48B6-BB97-2429003D52E5}" v="16" dt="2022-04-27T09:24:06.451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6" autoAdjust="0"/>
    <p:restoredTop sz="92826" autoAdjust="0"/>
  </p:normalViewPr>
  <p:slideViewPr>
    <p:cSldViewPr snapToGrid="0" snapToObjects="1">
      <p:cViewPr varScale="1">
        <p:scale>
          <a:sx n="58" d="100"/>
          <a:sy n="58" d="100"/>
        </p:scale>
        <p:origin x="9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0" d="100"/>
          <a:sy n="160" d="100"/>
        </p:scale>
        <p:origin x="520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affe, Katie (DCC)" userId="76adbe23-28a7-4091-a448-0260064646ed" providerId="ADAL" clId="{D3C7053E-481B-48B6-BB97-2429003D52E5}"/>
    <pc:docChg chg="custSel modSld modMainMaster">
      <pc:chgData name="Taaffe, Katie (DCC)" userId="76adbe23-28a7-4091-a448-0260064646ed" providerId="ADAL" clId="{D3C7053E-481B-48B6-BB97-2429003D52E5}" dt="2022-04-27T09:25:16.937" v="69" actId="478"/>
      <pc:docMkLst>
        <pc:docMk/>
      </pc:docMkLst>
      <pc:sldChg chg="delSp mod">
        <pc:chgData name="Taaffe, Katie (DCC)" userId="76adbe23-28a7-4091-a448-0260064646ed" providerId="ADAL" clId="{D3C7053E-481B-48B6-BB97-2429003D52E5}" dt="2022-04-27T09:24:22.728" v="60" actId="478"/>
        <pc:sldMkLst>
          <pc:docMk/>
          <pc:sldMk cId="2452681421" sldId="25922"/>
        </pc:sldMkLst>
        <pc:spChg chg="del">
          <ac:chgData name="Taaffe, Katie (DCC)" userId="76adbe23-28a7-4091-a448-0260064646ed" providerId="ADAL" clId="{D3C7053E-481B-48B6-BB97-2429003D52E5}" dt="2022-04-27T09:24:22.728" v="60" actId="478"/>
          <ac:spMkLst>
            <pc:docMk/>
            <pc:sldMk cId="2452681421" sldId="25922"/>
            <ac:spMk id="2" creationId="{B4A859EB-C61A-4F8A-9302-AE767D8063A3}"/>
          </ac:spMkLst>
        </pc:spChg>
      </pc:sldChg>
      <pc:sldChg chg="delSp mod">
        <pc:chgData name="Taaffe, Katie (DCC)" userId="76adbe23-28a7-4091-a448-0260064646ed" providerId="ADAL" clId="{D3C7053E-481B-48B6-BB97-2429003D52E5}" dt="2022-04-27T09:25:16.937" v="69" actId="478"/>
        <pc:sldMkLst>
          <pc:docMk/>
          <pc:sldMk cId="2529542793" sldId="25935"/>
        </pc:sldMkLst>
        <pc:spChg chg="del">
          <ac:chgData name="Taaffe, Katie (DCC)" userId="76adbe23-28a7-4091-a448-0260064646ed" providerId="ADAL" clId="{D3C7053E-481B-48B6-BB97-2429003D52E5}" dt="2022-04-27T09:25:16.937" v="69" actId="478"/>
          <ac:spMkLst>
            <pc:docMk/>
            <pc:sldMk cId="2529542793" sldId="25935"/>
            <ac:spMk id="3" creationId="{DDD3402D-7FE2-4EA9-A76A-2392BC56BB66}"/>
          </ac:spMkLst>
        </pc:spChg>
      </pc:sldChg>
      <pc:sldChg chg="delSp mod">
        <pc:chgData name="Taaffe, Katie (DCC)" userId="76adbe23-28a7-4091-a448-0260064646ed" providerId="ADAL" clId="{D3C7053E-481B-48B6-BB97-2429003D52E5}" dt="2022-04-27T09:25:11.727" v="68" actId="478"/>
        <pc:sldMkLst>
          <pc:docMk/>
          <pc:sldMk cId="466577595" sldId="25936"/>
        </pc:sldMkLst>
        <pc:spChg chg="del">
          <ac:chgData name="Taaffe, Katie (DCC)" userId="76adbe23-28a7-4091-a448-0260064646ed" providerId="ADAL" clId="{D3C7053E-481B-48B6-BB97-2429003D52E5}" dt="2022-04-27T09:25:11.727" v="68" actId="478"/>
          <ac:spMkLst>
            <pc:docMk/>
            <pc:sldMk cId="466577595" sldId="25936"/>
            <ac:spMk id="3" creationId="{74A57738-557E-44B8-B20C-2E3EA849F0B1}"/>
          </ac:spMkLst>
        </pc:spChg>
      </pc:sldChg>
      <pc:sldChg chg="delSp mod">
        <pc:chgData name="Taaffe, Katie (DCC)" userId="76adbe23-28a7-4091-a448-0260064646ed" providerId="ADAL" clId="{D3C7053E-481B-48B6-BB97-2429003D52E5}" dt="2022-04-27T09:24:30.413" v="61" actId="478"/>
        <pc:sldMkLst>
          <pc:docMk/>
          <pc:sldMk cId="2399617231" sldId="25941"/>
        </pc:sldMkLst>
        <pc:spChg chg="del">
          <ac:chgData name="Taaffe, Katie (DCC)" userId="76adbe23-28a7-4091-a448-0260064646ed" providerId="ADAL" clId="{D3C7053E-481B-48B6-BB97-2429003D52E5}" dt="2022-04-27T09:24:30.413" v="61" actId="478"/>
          <ac:spMkLst>
            <pc:docMk/>
            <pc:sldMk cId="2399617231" sldId="25941"/>
            <ac:spMk id="3" creationId="{74A57738-557E-44B8-B20C-2E3EA849F0B1}"/>
          </ac:spMkLst>
        </pc:spChg>
      </pc:sldChg>
      <pc:sldChg chg="delSp mod">
        <pc:chgData name="Taaffe, Katie (DCC)" userId="76adbe23-28a7-4091-a448-0260064646ed" providerId="ADAL" clId="{D3C7053E-481B-48B6-BB97-2429003D52E5}" dt="2022-04-27T09:24:45.683" v="63" actId="478"/>
        <pc:sldMkLst>
          <pc:docMk/>
          <pc:sldMk cId="1840256440" sldId="25942"/>
        </pc:sldMkLst>
        <pc:spChg chg="del">
          <ac:chgData name="Taaffe, Katie (DCC)" userId="76adbe23-28a7-4091-a448-0260064646ed" providerId="ADAL" clId="{D3C7053E-481B-48B6-BB97-2429003D52E5}" dt="2022-04-27T09:24:45.683" v="63" actId="478"/>
          <ac:spMkLst>
            <pc:docMk/>
            <pc:sldMk cId="1840256440" sldId="25942"/>
            <ac:spMk id="3" creationId="{5650BAF3-D887-4642-8419-6DD0DE79C031}"/>
          </ac:spMkLst>
        </pc:spChg>
      </pc:sldChg>
      <pc:sldChg chg="delSp mod">
        <pc:chgData name="Taaffe, Katie (DCC)" userId="76adbe23-28a7-4091-a448-0260064646ed" providerId="ADAL" clId="{D3C7053E-481B-48B6-BB97-2429003D52E5}" dt="2022-04-27T09:25:01.820" v="66" actId="478"/>
        <pc:sldMkLst>
          <pc:docMk/>
          <pc:sldMk cId="78179947" sldId="25946"/>
        </pc:sldMkLst>
        <pc:spChg chg="del">
          <ac:chgData name="Taaffe, Katie (DCC)" userId="76adbe23-28a7-4091-a448-0260064646ed" providerId="ADAL" clId="{D3C7053E-481B-48B6-BB97-2429003D52E5}" dt="2022-04-27T09:25:01.820" v="66" actId="478"/>
          <ac:spMkLst>
            <pc:docMk/>
            <pc:sldMk cId="78179947" sldId="25946"/>
            <ac:spMk id="3" creationId="{57C9F1E5-3954-1A45-9B72-B688EB8B96B5}"/>
          </ac:spMkLst>
        </pc:spChg>
      </pc:sldChg>
      <pc:sldChg chg="delSp mod">
        <pc:chgData name="Taaffe, Katie (DCC)" userId="76adbe23-28a7-4091-a448-0260064646ed" providerId="ADAL" clId="{D3C7053E-481B-48B6-BB97-2429003D52E5}" dt="2022-04-27T09:24:36.103" v="62" actId="478"/>
        <pc:sldMkLst>
          <pc:docMk/>
          <pc:sldMk cId="344535505" sldId="25947"/>
        </pc:sldMkLst>
        <pc:spChg chg="del">
          <ac:chgData name="Taaffe, Katie (DCC)" userId="76adbe23-28a7-4091-a448-0260064646ed" providerId="ADAL" clId="{D3C7053E-481B-48B6-BB97-2429003D52E5}" dt="2022-04-27T09:24:36.103" v="62" actId="478"/>
          <ac:spMkLst>
            <pc:docMk/>
            <pc:sldMk cId="344535505" sldId="25947"/>
            <ac:spMk id="3" creationId="{74A57738-557E-44B8-B20C-2E3EA849F0B1}"/>
          </ac:spMkLst>
        </pc:spChg>
      </pc:sldChg>
      <pc:sldChg chg="delSp mod">
        <pc:chgData name="Taaffe, Katie (DCC)" userId="76adbe23-28a7-4091-a448-0260064646ed" providerId="ADAL" clId="{D3C7053E-481B-48B6-BB97-2429003D52E5}" dt="2022-04-27T09:24:50.542" v="64" actId="478"/>
        <pc:sldMkLst>
          <pc:docMk/>
          <pc:sldMk cId="4157016224" sldId="25952"/>
        </pc:sldMkLst>
        <pc:spChg chg="del">
          <ac:chgData name="Taaffe, Katie (DCC)" userId="76adbe23-28a7-4091-a448-0260064646ed" providerId="ADAL" clId="{D3C7053E-481B-48B6-BB97-2429003D52E5}" dt="2022-04-27T09:24:50.542" v="64" actId="478"/>
          <ac:spMkLst>
            <pc:docMk/>
            <pc:sldMk cId="4157016224" sldId="25952"/>
            <ac:spMk id="3" creationId="{96529BF4-17F2-4196-B76B-1B25FA226C57}"/>
          </ac:spMkLst>
        </pc:spChg>
      </pc:sldChg>
      <pc:sldChg chg="delSp mod">
        <pc:chgData name="Taaffe, Katie (DCC)" userId="76adbe23-28a7-4091-a448-0260064646ed" providerId="ADAL" clId="{D3C7053E-481B-48B6-BB97-2429003D52E5}" dt="2022-04-27T09:24:54.098" v="65" actId="478"/>
        <pc:sldMkLst>
          <pc:docMk/>
          <pc:sldMk cId="2657791277" sldId="25953"/>
        </pc:sldMkLst>
        <pc:spChg chg="del">
          <ac:chgData name="Taaffe, Katie (DCC)" userId="76adbe23-28a7-4091-a448-0260064646ed" providerId="ADAL" clId="{D3C7053E-481B-48B6-BB97-2429003D52E5}" dt="2022-04-27T09:24:54.098" v="65" actId="478"/>
          <ac:spMkLst>
            <pc:docMk/>
            <pc:sldMk cId="2657791277" sldId="25953"/>
            <ac:spMk id="3" creationId="{96529BF4-17F2-4196-B76B-1B25FA226C57}"/>
          </ac:spMkLst>
        </pc:spChg>
      </pc:sldChg>
      <pc:sldChg chg="delSp mod">
        <pc:chgData name="Taaffe, Katie (DCC)" userId="76adbe23-28a7-4091-a448-0260064646ed" providerId="ADAL" clId="{D3C7053E-481B-48B6-BB97-2429003D52E5}" dt="2022-04-27T09:25:07.123" v="67" actId="478"/>
        <pc:sldMkLst>
          <pc:docMk/>
          <pc:sldMk cId="3857605237" sldId="25955"/>
        </pc:sldMkLst>
        <pc:spChg chg="del">
          <ac:chgData name="Taaffe, Katie (DCC)" userId="76adbe23-28a7-4091-a448-0260064646ed" providerId="ADAL" clId="{D3C7053E-481B-48B6-BB97-2429003D52E5}" dt="2022-04-27T09:25:07.123" v="67" actId="478"/>
          <ac:spMkLst>
            <pc:docMk/>
            <pc:sldMk cId="3857605237" sldId="25955"/>
            <ac:spMk id="3" creationId="{B3E43280-AC08-413D-BDBF-262CDBA37042}"/>
          </ac:spMkLst>
        </pc:spChg>
      </pc:sldChg>
      <pc:sldMasterChg chg="modSp mod">
        <pc:chgData name="Taaffe, Katie (DCC)" userId="76adbe23-28a7-4091-a448-0260064646ed" providerId="ADAL" clId="{D3C7053E-481B-48B6-BB97-2429003D52E5}" dt="2022-04-27T09:24:06.451" v="59"/>
        <pc:sldMasterMkLst>
          <pc:docMk/>
          <pc:sldMasterMk cId="1975256445" sldId="2147483684"/>
        </pc:sldMasterMkLst>
        <pc:spChg chg="mod ord modVis">
          <ac:chgData name="Taaffe, Katie (DCC)" userId="76adbe23-28a7-4091-a448-0260064646ed" providerId="ADAL" clId="{D3C7053E-481B-48B6-BB97-2429003D52E5}" dt="2022-04-27T09:24:06.398" v="29"/>
          <ac:spMkLst>
            <pc:docMk/>
            <pc:sldMasterMk cId="1975256445" sldId="2147483684"/>
            <ac:spMk id="6" creationId="{13BC3071-832C-4BF7-821A-E93E0A60BBE4}"/>
          </ac:spMkLst>
        </pc:spChg>
        <pc:spChg chg="mod ord modVis">
          <ac:chgData name="Taaffe, Katie (DCC)" userId="76adbe23-28a7-4091-a448-0260064646ed" providerId="ADAL" clId="{D3C7053E-481B-48B6-BB97-2429003D52E5}" dt="2022-04-27T09:24:06.451" v="59"/>
          <ac:spMkLst>
            <pc:docMk/>
            <pc:sldMasterMk cId="1975256445" sldId="2147483684"/>
            <ac:spMk id="7" creationId="{7F8A0740-1F5D-40A9-B289-93406B628274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257A41-EA39-144C-94F5-BB23EA0970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A6656-30D6-9942-82C1-6789D74F83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8FA0B-A7FD-8842-B264-4CE4AB2019F3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DC6DD0-BC1F-3240-81A6-20D1FEC4BF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538D7B-1FC0-0546-92BA-89F0541929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1C44D-82E2-3641-A2C9-47657260E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35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C167-253E-004B-941D-C39B95E4AF71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DEBFC-39BD-4A42-A0A8-B275C89BC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6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0" y="1800000"/>
            <a:ext cx="6644640" cy="1800000"/>
          </a:xfrm>
        </p:spPr>
        <p:txBody>
          <a:bodyPr anchor="t" anchorCtr="0"/>
          <a:lstStyle>
            <a:lvl1pPr algn="l">
              <a:defRPr sz="4000">
                <a:solidFill>
                  <a:srgbClr val="1F144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0" y="3968752"/>
            <a:ext cx="6644640" cy="978635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1F144A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60000" y="4956138"/>
            <a:ext cx="2743200" cy="365125"/>
          </a:xfrm>
        </p:spPr>
        <p:txBody>
          <a:bodyPr/>
          <a:lstStyle>
            <a:lvl1pPr algn="l">
              <a:defRPr sz="1300">
                <a:solidFill>
                  <a:srgbClr val="1F144A"/>
                </a:solidFill>
              </a:defRPr>
            </a:lvl1pPr>
          </a:lstStyle>
          <a:p>
            <a:r>
              <a:rPr lang="en-GB"/>
              <a:t>12 November 2020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3AFBF2-5BF2-6145-8243-A434BB03D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60000" y="5330012"/>
            <a:ext cx="4114800" cy="360000"/>
          </a:xfrm>
        </p:spPr>
        <p:txBody>
          <a:bodyPr/>
          <a:lstStyle>
            <a:lvl1pPr>
              <a:defRPr>
                <a:solidFill>
                  <a:srgbClr val="1F144A"/>
                </a:solidFill>
              </a:defRPr>
            </a:lvl1pPr>
          </a:lstStyle>
          <a:p>
            <a:pPr algn="l"/>
            <a:r>
              <a:rPr lang="en-US"/>
              <a:t>Controlled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A8F52F-46BA-7E49-8DCC-ADBFA4778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0000" y="360000"/>
            <a:ext cx="2269490" cy="71948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53E04FD-AFF5-E546-ACFD-910B28DB6736}"/>
              </a:ext>
            </a:extLst>
          </p:cNvPr>
          <p:cNvSpPr/>
          <p:nvPr userDrawn="1"/>
        </p:nvSpPr>
        <p:spPr>
          <a:xfrm>
            <a:off x="8605977" y="5047578"/>
            <a:ext cx="1296975" cy="1296975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E5817A-2D6B-DF4D-ADDF-DBFAE2F9EC57}"/>
              </a:ext>
            </a:extLst>
          </p:cNvPr>
          <p:cNvSpPr/>
          <p:nvPr userDrawn="1"/>
        </p:nvSpPr>
        <p:spPr>
          <a:xfrm>
            <a:off x="9409176" y="4762536"/>
            <a:ext cx="2995464" cy="2995464"/>
          </a:xfrm>
          <a:prstGeom prst="ellipse">
            <a:avLst/>
          </a:prstGeom>
          <a:solidFill>
            <a:schemeClr val="accent4">
              <a:alpha val="9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47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40000"/>
            <a:ext cx="9000000" cy="72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9999" y="6482648"/>
            <a:ext cx="10897879" cy="143408"/>
          </a:xfrm>
        </p:spPr>
        <p:txBody>
          <a:bodyPr/>
          <a:lstStyle>
            <a:lvl1pPr>
              <a:defRPr>
                <a:solidFill>
                  <a:srgbClr val="F5F5F5"/>
                </a:solidFill>
              </a:defRPr>
            </a:lvl1pPr>
          </a:lstStyle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CE0B18F8-D393-724C-B4D7-64CBA0C770AB}"/>
              </a:ext>
            </a:extLst>
          </p:cNvPr>
          <p:cNvSpPr txBox="1">
            <a:spLocks/>
          </p:cNvSpPr>
          <p:nvPr userDrawn="1"/>
        </p:nvSpPr>
        <p:spPr>
          <a:xfrm>
            <a:off x="9153650" y="6482648"/>
            <a:ext cx="2464229" cy="14340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1F144A"/>
                </a:solidFill>
                <a:latin typeface="Arial Rounded MT Bold" panose="020F0704030504030204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</a:t>
            </a:r>
            <a:fld id="{68F1BF3E-5F0E-D24A-8AA5-A9EEC54EF19C}" type="datetime4">
              <a:rPr lang="en-GB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27 April 2022</a:t>
            </a:fld>
            <a:r>
              <a:rPr lang="en-GB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   |    </a:t>
            </a:r>
            <a:fld id="{2B613C8D-C864-C543-AF89-04A4A766BF11}" type="slidenum">
              <a:rPr lang="en-US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‹#›</a:t>
            </a:fld>
            <a:endParaRPr lang="en-US" sz="900" b="1" i="0" dirty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DD57ED-5918-664A-AE43-E2962133AE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330951"/>
            <a:ext cx="1249111" cy="396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5EC2FDE-593E-9541-9BBF-FF0D99C9FE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000" y="1080000"/>
            <a:ext cx="9000000" cy="4140000"/>
          </a:xfrm>
        </p:spPr>
        <p:txBody>
          <a:bodyPr/>
          <a:lstStyle>
            <a:lvl1pPr marL="0" indent="0">
              <a:buFontTx/>
              <a:buNone/>
              <a:defRPr sz="1600" b="1">
                <a:solidFill>
                  <a:srgbClr val="1F144A"/>
                </a:solidFill>
              </a:defRPr>
            </a:lvl1pPr>
            <a:lvl2pPr marL="457189" indent="0">
              <a:buFontTx/>
              <a:buNone/>
              <a:tabLst/>
              <a:defRPr sz="1400">
                <a:solidFill>
                  <a:srgbClr val="1F144A"/>
                </a:solidFill>
              </a:defRPr>
            </a:lvl2pPr>
            <a:lvl3pPr marL="914377" indent="0">
              <a:buFontTx/>
              <a:buNone/>
              <a:defRPr>
                <a:solidFill>
                  <a:srgbClr val="1F144A"/>
                </a:solidFill>
              </a:defRPr>
            </a:lvl3pPr>
            <a:lvl4pPr marL="1371566" indent="0">
              <a:buFontTx/>
              <a:buNone/>
              <a:defRPr>
                <a:solidFill>
                  <a:srgbClr val="1F144A"/>
                </a:solidFill>
              </a:defRPr>
            </a:lvl4pPr>
            <a:lvl5pPr marL="1828754" indent="0">
              <a:buFontTx/>
              <a:buNone/>
              <a:defRPr>
                <a:solidFill>
                  <a:srgbClr val="1F144A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217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tandard Two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40000"/>
            <a:ext cx="9000000" cy="72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1080000"/>
            <a:ext cx="43200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0000" y="1080000"/>
            <a:ext cx="43200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DD0BD0-3F0D-8948-B9C8-C761D42DB7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330951"/>
            <a:ext cx="1249111" cy="396000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6E0BA1CC-0392-9246-A7FB-1D41CCBAF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6482648"/>
            <a:ext cx="10897879" cy="143408"/>
          </a:xfrm>
        </p:spPr>
        <p:txBody>
          <a:bodyPr/>
          <a:lstStyle>
            <a:lvl1pPr>
              <a:defRPr>
                <a:solidFill>
                  <a:srgbClr val="F5F5F5"/>
                </a:solidFill>
              </a:defRPr>
            </a:lvl1pPr>
          </a:lstStyle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CFF8A314-B502-C345-9637-4F95290F284F}"/>
              </a:ext>
            </a:extLst>
          </p:cNvPr>
          <p:cNvSpPr txBox="1">
            <a:spLocks/>
          </p:cNvSpPr>
          <p:nvPr userDrawn="1"/>
        </p:nvSpPr>
        <p:spPr>
          <a:xfrm>
            <a:off x="9153650" y="6482648"/>
            <a:ext cx="2464229" cy="14340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1F144A"/>
                </a:solidFill>
                <a:latin typeface="Arial Rounded MT Bold" panose="020F0704030504030204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</a:t>
            </a:r>
            <a:fld id="{68F1BF3E-5F0E-D24A-8AA5-A9EEC54EF19C}" type="datetime4">
              <a:rPr lang="en-GB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27 April 2022</a:t>
            </a:fld>
            <a:r>
              <a:rPr lang="en-GB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   |    </a:t>
            </a:r>
            <a:fld id="{2B613C8D-C864-C543-AF89-04A4A766BF11}" type="slidenum">
              <a:rPr lang="en-US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‹#›</a:t>
            </a:fld>
            <a:endParaRPr lang="en-US" sz="900" b="1" i="0" dirty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23970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99EEE5E-9535-8B49-A425-83AF87AA0A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330951"/>
            <a:ext cx="1249111" cy="396000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13C092D7-3C9B-1D4F-85B2-6C6ACE0B4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6482648"/>
            <a:ext cx="10897879" cy="143408"/>
          </a:xfrm>
        </p:spPr>
        <p:txBody>
          <a:bodyPr/>
          <a:lstStyle>
            <a:lvl1pPr>
              <a:defRPr>
                <a:solidFill>
                  <a:srgbClr val="F5F5F5"/>
                </a:solidFill>
              </a:defRPr>
            </a:lvl1pPr>
          </a:lstStyle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CAFE4FA8-3512-5046-BE8B-1AE90529CAA1}"/>
              </a:ext>
            </a:extLst>
          </p:cNvPr>
          <p:cNvSpPr txBox="1">
            <a:spLocks/>
          </p:cNvSpPr>
          <p:nvPr userDrawn="1"/>
        </p:nvSpPr>
        <p:spPr>
          <a:xfrm>
            <a:off x="9153650" y="6482648"/>
            <a:ext cx="2464229" cy="14340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1F144A"/>
                </a:solidFill>
                <a:latin typeface="Arial Rounded MT Bold" panose="020F0704030504030204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</a:t>
            </a:r>
            <a:fld id="{68F1BF3E-5F0E-D24A-8AA5-A9EEC54EF19C}" type="datetime4">
              <a:rPr lang="en-GB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27 April 2022</a:t>
            </a:fld>
            <a:r>
              <a:rPr lang="en-GB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   |    </a:t>
            </a:r>
            <a:fld id="{2B613C8D-C864-C543-AF89-04A4A766BF11}" type="slidenum">
              <a:rPr lang="en-US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‹#›</a:t>
            </a:fld>
            <a:endParaRPr lang="en-US" sz="900" b="1" i="0" dirty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7528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6801" y="2520288"/>
            <a:ext cx="4979201" cy="1219522"/>
          </a:xfrm>
        </p:spPr>
        <p:txBody>
          <a:bodyPr anchor="t" anchorCtr="0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8E56FA-68CE-7E40-A091-322DAAC2D9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6330951"/>
            <a:ext cx="1249111" cy="396000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7B39409A-0B05-5240-883D-9A41FC549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999" y="6482648"/>
            <a:ext cx="10897879" cy="143408"/>
          </a:xfrm>
        </p:spPr>
        <p:txBody>
          <a:bodyPr/>
          <a:lstStyle>
            <a:lvl1pPr>
              <a:defRPr>
                <a:solidFill>
                  <a:srgbClr val="F5F5F5"/>
                </a:solidFill>
              </a:defRPr>
            </a:lvl1pPr>
          </a:lstStyle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CCA4EABB-5E32-A94F-A685-BC0029D537BC}"/>
              </a:ext>
            </a:extLst>
          </p:cNvPr>
          <p:cNvSpPr txBox="1">
            <a:spLocks/>
          </p:cNvSpPr>
          <p:nvPr userDrawn="1"/>
        </p:nvSpPr>
        <p:spPr>
          <a:xfrm>
            <a:off x="9153650" y="6482648"/>
            <a:ext cx="2464229" cy="14340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1F144A"/>
                </a:solidFill>
                <a:latin typeface="Arial Rounded MT Bold" panose="020F0704030504030204" pitchFamily="34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</a:t>
            </a:r>
            <a:fld id="{68F1BF3E-5F0E-D24A-8AA5-A9EEC54EF19C}" type="datetime4">
              <a:rPr lang="en-GB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27 April 2022</a:t>
            </a:fld>
            <a:r>
              <a:rPr lang="en-GB" sz="900" b="1" i="0" dirty="0">
                <a:solidFill>
                  <a:schemeClr val="bg1"/>
                </a:solidFill>
                <a:latin typeface="Lato" panose="020F0502020204030203" pitchFamily="34" charset="77"/>
              </a:rPr>
              <a:t>    |    </a:t>
            </a:r>
            <a:fld id="{2B613C8D-C864-C543-AF89-04A4A766BF11}" type="slidenum">
              <a:rPr lang="en-US" sz="900" b="1" i="0" smtClean="0">
                <a:solidFill>
                  <a:schemeClr val="bg1"/>
                </a:solidFill>
                <a:latin typeface="Lato" panose="020F0502020204030203" pitchFamily="34" charset="77"/>
              </a:rPr>
              <a:pPr algn="r"/>
              <a:t>‹#›</a:t>
            </a:fld>
            <a:endParaRPr lang="en-US" sz="900" b="1" i="0" dirty="0">
              <a:solidFill>
                <a:schemeClr val="bg1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8143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72000" y="360000"/>
            <a:ext cx="9000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2000" y="1440000"/>
            <a:ext cx="9000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0000" y="6483600"/>
            <a:ext cx="10897200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900">
                <a:solidFill>
                  <a:srgbClr val="1F144A"/>
                </a:solidFill>
                <a:latin typeface="Lato" panose="020F0502020204030203" pitchFamily="34" charset="77"/>
              </a:defRPr>
            </a:lvl1pPr>
          </a:lstStyle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54800" y="6483600"/>
            <a:ext cx="2466000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00" b="1">
                <a:solidFill>
                  <a:srgbClr val="1F144A"/>
                </a:solidFill>
                <a:latin typeface="Lato" panose="020F0502020204030203" pitchFamily="34" charset="77"/>
              </a:defRPr>
            </a:lvl1pPr>
          </a:lstStyle>
          <a:p>
            <a:r>
              <a:rPr lang="en-GB"/>
              <a:t>12 November 2020</a:t>
            </a:r>
            <a:endParaRPr lang="en-US" dirty="0"/>
          </a:p>
        </p:txBody>
      </p:sp>
      <p:sp>
        <p:nvSpPr>
          <p:cNvPr id="6" name="MSIPCMContentMarking" descr="{&quot;HashCode&quot;:-2030433573,&quot;Placement&quot;:&quot;Header&quot;,&quot;Top&quot;:0.0,&quot;Left&quot;:447.2944,&quot;SlideWidth&quot;:960,&quot;SlideHeight&quot;:540}">
            <a:extLst>
              <a:ext uri="{FF2B5EF4-FFF2-40B4-BE49-F238E27FC236}">
                <a16:creationId xmlns:a16="http://schemas.microsoft.com/office/drawing/2014/main" id="{13BC3071-832C-4BF7-821A-E93E0A60BBE4}"/>
              </a:ext>
            </a:extLst>
          </p:cNvPr>
          <p:cNvSpPr txBox="1"/>
          <p:nvPr userDrawn="1"/>
        </p:nvSpPr>
        <p:spPr>
          <a:xfrm>
            <a:off x="5680639" y="0"/>
            <a:ext cx="830723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000">
                <a:solidFill>
                  <a:srgbClr val="FF0000"/>
                </a:solidFill>
                <a:latin typeface="Calibri" panose="020F0502020204030204" pitchFamily="34" charset="0"/>
              </a:rPr>
              <a:t>DCC Public</a:t>
            </a:r>
          </a:p>
        </p:txBody>
      </p:sp>
      <p:sp>
        <p:nvSpPr>
          <p:cNvPr id="7" name="MSIPCMContentMarking" descr="{&quot;HashCode&quot;:-2006212483,&quot;Placement&quot;:&quot;Footer&quot;,&quot;Top&quot;:517.997253,&quot;Left&quot;:444.3838,&quot;SlideWidth&quot;:960,&quot;SlideHeight&quot;:540}">
            <a:extLst>
              <a:ext uri="{FF2B5EF4-FFF2-40B4-BE49-F238E27FC236}">
                <a16:creationId xmlns:a16="http://schemas.microsoft.com/office/drawing/2014/main" id="{7F8A0740-1F5D-40A9-B289-93406B628274}"/>
              </a:ext>
            </a:extLst>
          </p:cNvPr>
          <p:cNvSpPr txBox="1"/>
          <p:nvPr userDrawn="1"/>
        </p:nvSpPr>
        <p:spPr>
          <a:xfrm>
            <a:off x="5643674" y="6578565"/>
            <a:ext cx="904651" cy="27943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100">
                <a:solidFill>
                  <a:srgbClr val="FF0000"/>
                </a:solidFill>
                <a:latin typeface="Calibri" panose="020F0502020204030204" pitchFamily="34" charset="0"/>
              </a:rPr>
              <a:t>DCC Public</a:t>
            </a:r>
          </a:p>
        </p:txBody>
      </p:sp>
    </p:spTree>
    <p:extLst>
      <p:ext uri="{BB962C8B-B14F-4D97-AF65-F5344CB8AC3E}">
        <p14:creationId xmlns:p14="http://schemas.microsoft.com/office/powerpoint/2010/main" val="197525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2" r:id="rId2"/>
    <p:sldLayoutId id="2147483688" r:id="rId3"/>
    <p:sldLayoutId id="2147483667" r:id="rId4"/>
    <p:sldLayoutId id="2147483703" r:id="rId5"/>
  </p:sldLayoutIdLst>
  <p:hf sldNum="0"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600" b="1" kern="1200">
          <a:solidFill>
            <a:schemeClr val="accent1"/>
          </a:solidFill>
          <a:latin typeface="Lato" panose="020F0502020204030203" pitchFamily="34" charset="77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1000"/>
        </a:spcBef>
        <a:buFontTx/>
        <a:buNone/>
        <a:defRPr sz="1600" b="1" kern="1200">
          <a:solidFill>
            <a:srgbClr val="1F144A"/>
          </a:solidFill>
          <a:latin typeface="Lato" panose="020F0502020204030203" pitchFamily="34" charset="77"/>
          <a:ea typeface="+mn-ea"/>
          <a:cs typeface="+mn-cs"/>
        </a:defRPr>
      </a:lvl1pPr>
      <a:lvl2pPr marL="457189" indent="0" algn="l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400" kern="1200">
          <a:solidFill>
            <a:srgbClr val="1F144A"/>
          </a:solidFill>
          <a:latin typeface="Lato" panose="020F0502020204030203" pitchFamily="34" charset="77"/>
          <a:ea typeface="+mn-ea"/>
          <a:cs typeface="+mn-cs"/>
        </a:defRPr>
      </a:lvl2pPr>
      <a:lvl3pPr marL="914377" indent="0" algn="l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200" kern="1200">
          <a:solidFill>
            <a:srgbClr val="1F144A"/>
          </a:solidFill>
          <a:latin typeface="Lato" panose="020F0502020204030203" pitchFamily="34" charset="77"/>
          <a:ea typeface="+mn-ea"/>
          <a:cs typeface="+mn-cs"/>
        </a:defRPr>
      </a:lvl3pPr>
      <a:lvl4pPr marL="1371566" indent="0" algn="l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100" kern="1200">
          <a:solidFill>
            <a:srgbClr val="1F144A"/>
          </a:solidFill>
          <a:latin typeface="Lato" panose="020F0502020204030203" pitchFamily="34" charset="77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000" kern="1200">
          <a:solidFill>
            <a:srgbClr val="1F144A"/>
          </a:solidFill>
          <a:latin typeface="Lato" panose="020F0502020204030203" pitchFamily="34" charset="77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C05E422-DDF9-4D57-9AA5-7D0D512E0B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Prepayment RTTs</a:t>
            </a:r>
            <a:br>
              <a:rPr lang="en-GB" dirty="0"/>
            </a:br>
            <a:r>
              <a:rPr lang="en-GB" dirty="0"/>
              <a:t>MP187: Working Group - 2 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9C1257B8-5075-40C3-9972-52FDA53C2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0000" y="3968752"/>
            <a:ext cx="6644640" cy="1454038"/>
          </a:xfrm>
        </p:spPr>
        <p:txBody>
          <a:bodyPr/>
          <a:lstStyle/>
          <a:p>
            <a:r>
              <a:rPr lang="en-GB" dirty="0"/>
              <a:t>Katie Taaffe</a:t>
            </a:r>
          </a:p>
          <a:p>
            <a:r>
              <a:rPr lang="en-GB" dirty="0"/>
              <a:t>Easton Brown </a:t>
            </a:r>
          </a:p>
          <a:p>
            <a:r>
              <a:rPr lang="en-GB" dirty="0"/>
              <a:t>Oliver Bridges</a:t>
            </a:r>
          </a:p>
        </p:txBody>
      </p:sp>
    </p:spTree>
    <p:extLst>
      <p:ext uri="{BB962C8B-B14F-4D97-AF65-F5344CB8AC3E}">
        <p14:creationId xmlns:p14="http://schemas.microsoft.com/office/powerpoint/2010/main" val="773684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A126E-D926-4307-8703-016BE7969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Definitions recap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77774C-2FE2-4B78-9432-BB9822242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9999" y="1080000"/>
            <a:ext cx="10561273" cy="4582670"/>
          </a:xfrm>
        </p:spPr>
        <p:txBody>
          <a:bodyPr/>
          <a:lstStyle/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 dirty="0">
                <a:solidFill>
                  <a:srgbClr val="2F5597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Round Trip Time:</a:t>
            </a:r>
            <a:r>
              <a:rPr lang="en-GB" sz="2000" dirty="0">
                <a:solidFill>
                  <a:srgbClr val="2F5597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2000" b="0" dirty="0">
                <a:solidFill>
                  <a:srgbClr val="2F5597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means the total time taken for a User to be provided with a Service Response: starting at the start of the applicable measurement period described in Section H3.14(a)-(f) (Target Response Times); and ending on the provision of the Service Response to the DCC User Gateway. For clarity: this includes the time spent in the Smart Metering System (including SRV retry time) and any additional, relevant HAN, or Device, processing and transmission time; and applies to Service Responses in respect of both SMETS1 Devices and SMETS2+ Devices.</a:t>
            </a:r>
            <a:endParaRPr lang="en-GB" sz="2000" b="0" dirty="0">
              <a:solidFill>
                <a:srgbClr val="40404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2F559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Success: </a:t>
            </a:r>
            <a:r>
              <a:rPr lang="en-GB" sz="2000" b="0" dirty="0">
                <a:solidFill>
                  <a:srgbClr val="2F559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 Service Reference Variant shall be considered to have been successfully processed, when it has been sent to the DCC, and an associated response code [as defined in the DCC Response Code Document], indicating success or failure to execute the requested action, has been sent to the User Interface.</a:t>
            </a:r>
          </a:p>
          <a:p>
            <a:endParaRPr lang="en-GB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605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39D3A3-8E9C-4388-8C78-017E93C01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08" y="178359"/>
            <a:ext cx="9000000" cy="720000"/>
          </a:xfrm>
        </p:spPr>
        <p:txBody>
          <a:bodyPr/>
          <a:lstStyle/>
          <a:p>
            <a:r>
              <a:rPr lang="en-GB" dirty="0"/>
              <a:t>Baseline (May to Oct) ESME Prepayment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165648-6695-42CC-859E-93BA1DABA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09" y="523603"/>
            <a:ext cx="10124696" cy="513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7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1514C-7397-40E7-A18D-AB2EECE03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110" y="161578"/>
            <a:ext cx="9000000" cy="720000"/>
          </a:xfrm>
        </p:spPr>
        <p:txBody>
          <a:bodyPr/>
          <a:lstStyle/>
          <a:p>
            <a:r>
              <a:rPr lang="en-GB" dirty="0"/>
              <a:t>Baseline (May to Oct) GSME Prepayment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18DF15-8988-4608-BB21-3DE1F0984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48" y="601376"/>
            <a:ext cx="11409942" cy="485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4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A7F874-A080-41D2-A323-595E305D2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191" y="675621"/>
            <a:ext cx="7605843" cy="40244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DA6D80-FAAD-4763-A0BD-5E55DDA26702}"/>
              </a:ext>
            </a:extLst>
          </p:cNvPr>
          <p:cNvSpPr txBox="1"/>
          <p:nvPr/>
        </p:nvSpPr>
        <p:spPr>
          <a:xfrm>
            <a:off x="242371" y="1173830"/>
            <a:ext cx="3679633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Define RTT because that’s what the DS&amp;A</a:t>
            </a:r>
            <a:r>
              <a:rPr lang="en-GB" dirty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*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Team measures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C17AD0-CAC5-4876-BEF1-6E1DFE2A78C1}"/>
              </a:ext>
            </a:extLst>
          </p:cNvPr>
          <p:cNvSpPr txBox="1"/>
          <p:nvPr/>
        </p:nvSpPr>
        <p:spPr>
          <a:xfrm>
            <a:off x="242370" y="1842430"/>
            <a:ext cx="367963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Develop Target RTTs so the industry has a view on what good looks 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DEBE6E-4D4C-4BCA-991B-3C58EEBD5818}"/>
              </a:ext>
            </a:extLst>
          </p:cNvPr>
          <p:cNvSpPr txBox="1"/>
          <p:nvPr/>
        </p:nvSpPr>
        <p:spPr>
          <a:xfrm>
            <a:off x="242370" y="2801438"/>
            <a:ext cx="3690652" cy="1200329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Stop comparing RTTs to TRTs because it gives an unfair view of the health of the Smart Meter Ecosystem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77D600-16B8-4662-87E8-1E1A44E9016C}"/>
              </a:ext>
            </a:extLst>
          </p:cNvPr>
          <p:cNvSpPr txBox="1"/>
          <p:nvPr/>
        </p:nvSpPr>
        <p:spPr>
          <a:xfrm>
            <a:off x="242371" y="3941629"/>
            <a:ext cx="3690652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Define Success Rate and align the DS&amp;A Team methodology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BC1650-E67E-408D-ABE8-36163933E390}"/>
              </a:ext>
            </a:extLst>
          </p:cNvPr>
          <p:cNvSpPr txBox="1"/>
          <p:nvPr/>
        </p:nvSpPr>
        <p:spPr>
          <a:xfrm>
            <a:off x="231353" y="4611974"/>
            <a:ext cx="3690651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trike="sngStrike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Develop Target Success Rates so customers have a view of what good looks like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B75862A-34A5-45E5-A330-3A6E1C723C74}"/>
              </a:ext>
            </a:extLst>
          </p:cNvPr>
          <p:cNvSpPr/>
          <p:nvPr/>
        </p:nvSpPr>
        <p:spPr>
          <a:xfrm>
            <a:off x="5354198" y="2269475"/>
            <a:ext cx="297455" cy="53196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5DB4B0-44B7-4A25-931F-D1E8E39A9B65}"/>
              </a:ext>
            </a:extLst>
          </p:cNvPr>
          <p:cNvSpPr/>
          <p:nvPr/>
        </p:nvSpPr>
        <p:spPr>
          <a:xfrm>
            <a:off x="5321147" y="2687856"/>
            <a:ext cx="297455" cy="53196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97FA263-B7B6-4807-B8B7-E0CEFAA34BCD}"/>
              </a:ext>
            </a:extLst>
          </p:cNvPr>
          <p:cNvCxnSpPr>
            <a:stCxn id="5" idx="3"/>
            <a:endCxn id="10" idx="0"/>
          </p:cNvCxnSpPr>
          <p:nvPr/>
        </p:nvCxnSpPr>
        <p:spPr>
          <a:xfrm>
            <a:off x="3922004" y="1496996"/>
            <a:ext cx="1580922" cy="772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DE4A666-DDED-4776-8461-63EABF34AC64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3922004" y="2304095"/>
            <a:ext cx="1442704" cy="461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7B9E5AE-6C32-44D2-9FD8-9C77FC1365D5}"/>
              </a:ext>
            </a:extLst>
          </p:cNvPr>
          <p:cNvCxnSpPr>
            <a:stCxn id="7" idx="3"/>
          </p:cNvCxnSpPr>
          <p:nvPr/>
        </p:nvCxnSpPr>
        <p:spPr>
          <a:xfrm>
            <a:off x="3933022" y="3401603"/>
            <a:ext cx="980754" cy="2102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549C038-B602-4021-8DDE-4ACB3A789907}"/>
              </a:ext>
            </a:extLst>
          </p:cNvPr>
          <p:cNvCxnSpPr>
            <a:stCxn id="8" idx="3"/>
          </p:cNvCxnSpPr>
          <p:nvPr/>
        </p:nvCxnSpPr>
        <p:spPr>
          <a:xfrm>
            <a:off x="3933023" y="4264795"/>
            <a:ext cx="9917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5DCEC10-ABFB-4818-9973-5845CF9C60F8}"/>
              </a:ext>
            </a:extLst>
          </p:cNvPr>
          <p:cNvSpPr txBox="1"/>
          <p:nvPr/>
        </p:nvSpPr>
        <p:spPr>
          <a:xfrm>
            <a:off x="242371" y="294891"/>
            <a:ext cx="533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Objectives of MP187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192A9-8F78-48A6-ABD0-DE5BACAF814E}"/>
              </a:ext>
            </a:extLst>
          </p:cNvPr>
          <p:cNvSpPr txBox="1"/>
          <p:nvPr/>
        </p:nvSpPr>
        <p:spPr>
          <a:xfrm>
            <a:off x="5321148" y="5295569"/>
            <a:ext cx="5182526" cy="646331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Plus: we have introduced the Response Code document as the basis for the definition of ‘success’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6ACB8B-D679-46C5-85AD-373046936C20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3933023" y="4264795"/>
            <a:ext cx="1298935" cy="1337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5A53A3-93A3-48F7-B25A-F6D579480535}"/>
              </a:ext>
            </a:extLst>
          </p:cNvPr>
          <p:cNvSpPr txBox="1"/>
          <p:nvPr/>
        </p:nvSpPr>
        <p:spPr>
          <a:xfrm>
            <a:off x="231353" y="5567458"/>
            <a:ext cx="3877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</a:rPr>
              <a:t>* DS&amp;A Team is the Data Science &amp; Analytics Team </a:t>
            </a:r>
          </a:p>
        </p:txBody>
      </p:sp>
    </p:spTree>
    <p:extLst>
      <p:ext uri="{BB962C8B-B14F-4D97-AF65-F5344CB8AC3E}">
        <p14:creationId xmlns:p14="http://schemas.microsoft.com/office/powerpoint/2010/main" val="2452681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39D3A3-8E9C-4388-8C78-017E93C01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08" y="178359"/>
            <a:ext cx="9000000" cy="720000"/>
          </a:xfrm>
        </p:spPr>
        <p:txBody>
          <a:bodyPr/>
          <a:lstStyle/>
          <a:p>
            <a:r>
              <a:rPr lang="en-GB" dirty="0"/>
              <a:t>ESME – Ecosystem RTTs for Prepayment – Jan 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C08A4A-4729-4FD8-91B0-D720202E6C47}"/>
              </a:ext>
            </a:extLst>
          </p:cNvPr>
          <p:cNvSpPr txBox="1"/>
          <p:nvPr/>
        </p:nvSpPr>
        <p:spPr>
          <a:xfrm>
            <a:off x="297454" y="5805889"/>
            <a:ext cx="11320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Highlighted data shows the variation of the median average from the baseline median average, for each SRV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5EA43BF-7F92-473F-B6D0-EC8FE2EA0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40" y="784255"/>
            <a:ext cx="10571546" cy="496555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73D5A88-B474-4C7E-B6FA-D88A454660ED}"/>
              </a:ext>
            </a:extLst>
          </p:cNvPr>
          <p:cNvGrpSpPr/>
          <p:nvPr/>
        </p:nvGrpSpPr>
        <p:grpSpPr>
          <a:xfrm>
            <a:off x="10868482" y="1219579"/>
            <a:ext cx="1379697" cy="4532856"/>
            <a:chOff x="2005072" y="1245420"/>
            <a:chExt cx="2651909" cy="436216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3CD2A9-06DE-4F05-B711-9203A5EFC6BD}"/>
                </a:ext>
              </a:extLst>
            </p:cNvPr>
            <p:cNvSpPr/>
            <p:nvPr/>
          </p:nvSpPr>
          <p:spPr>
            <a:xfrm>
              <a:off x="2005072" y="1260000"/>
              <a:ext cx="2432804" cy="4347586"/>
            </a:xfrm>
            <a:prstGeom prst="rect">
              <a:avLst/>
            </a:prstGeom>
            <a:solidFill>
              <a:srgbClr val="E3D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8FA67D0-A09D-4F71-ABF2-D3A8C3DDA218}"/>
                </a:ext>
              </a:extLst>
            </p:cNvPr>
            <p:cNvSpPr/>
            <p:nvPr/>
          </p:nvSpPr>
          <p:spPr>
            <a:xfrm>
              <a:off x="2377440" y="3191772"/>
              <a:ext cx="492981" cy="1542553"/>
            </a:xfrm>
            <a:prstGeom prst="rect">
              <a:avLst/>
            </a:prstGeom>
            <a:noFill/>
            <a:ln w="38100">
              <a:solidFill>
                <a:srgbClr val="66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C1CDDD5-C8A3-4414-B983-7F2B0124EEC5}"/>
                </a:ext>
              </a:extLst>
            </p:cNvPr>
            <p:cNvCxnSpPr>
              <a:stCxn id="26" idx="0"/>
            </p:cNvCxnSpPr>
            <p:nvPr/>
          </p:nvCxnSpPr>
          <p:spPr>
            <a:xfrm flipV="1">
              <a:off x="2623931" y="2158103"/>
              <a:ext cx="7951" cy="1033669"/>
            </a:xfrm>
            <a:prstGeom prst="straightConnector1">
              <a:avLst/>
            </a:prstGeom>
            <a:ln w="38100">
              <a:solidFill>
                <a:srgbClr val="66CC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5505E79-4C4C-4283-A647-AC62F8F50AEE}"/>
                </a:ext>
              </a:extLst>
            </p:cNvPr>
            <p:cNvCxnSpPr>
              <a:cxnSpLocks/>
            </p:cNvCxnSpPr>
            <p:nvPr/>
          </p:nvCxnSpPr>
          <p:spPr>
            <a:xfrm>
              <a:off x="2615979" y="4761873"/>
              <a:ext cx="7951" cy="505190"/>
            </a:xfrm>
            <a:prstGeom prst="straightConnector1">
              <a:avLst/>
            </a:prstGeom>
            <a:ln w="38100">
              <a:solidFill>
                <a:srgbClr val="66CC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C103777-C3B7-47C1-85D5-AC38DED80BDA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09" y="2158103"/>
              <a:ext cx="254442" cy="0"/>
            </a:xfrm>
            <a:prstGeom prst="line">
              <a:avLst/>
            </a:prstGeom>
            <a:ln w="38100">
              <a:solidFill>
                <a:srgbClr val="66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9CFDAC-6314-4494-8A2F-3C47BD753B63}"/>
                </a:ext>
              </a:extLst>
            </p:cNvPr>
            <p:cNvCxnSpPr>
              <a:cxnSpLocks/>
            </p:cNvCxnSpPr>
            <p:nvPr/>
          </p:nvCxnSpPr>
          <p:spPr>
            <a:xfrm>
              <a:off x="2482132" y="5267063"/>
              <a:ext cx="254442" cy="0"/>
            </a:xfrm>
            <a:prstGeom prst="line">
              <a:avLst/>
            </a:prstGeom>
            <a:ln w="38100">
              <a:solidFill>
                <a:srgbClr val="66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23B601C-FDBE-40DC-B985-B3B977F79AF5}"/>
                </a:ext>
              </a:extLst>
            </p:cNvPr>
            <p:cNvCxnSpPr>
              <a:cxnSpLocks/>
            </p:cNvCxnSpPr>
            <p:nvPr/>
          </p:nvCxnSpPr>
          <p:spPr>
            <a:xfrm>
              <a:off x="2394667" y="4245070"/>
              <a:ext cx="47575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2212D7-D21E-467D-B6AB-AC4B25F0B5C9}"/>
                </a:ext>
              </a:extLst>
            </p:cNvPr>
            <p:cNvSpPr txBox="1"/>
            <p:nvPr/>
          </p:nvSpPr>
          <p:spPr>
            <a:xfrm>
              <a:off x="3139827" y="1570552"/>
              <a:ext cx="1416175" cy="355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solidFill>
                    <a:schemeClr val="bg1">
                      <a:lumMod val="50000"/>
                    </a:schemeClr>
                  </a:solidFill>
                </a:rPr>
                <a:t>100</a:t>
              </a:r>
              <a:r>
                <a:rPr lang="en-GB" sz="900" baseline="30000" dirty="0">
                  <a:solidFill>
                    <a:schemeClr val="bg1">
                      <a:lumMod val="50000"/>
                    </a:schemeClr>
                  </a:solidFill>
                </a:rPr>
                <a:t>th</a:t>
              </a:r>
              <a:r>
                <a:rPr lang="en-GB" sz="900" dirty="0">
                  <a:solidFill>
                    <a:schemeClr val="bg1">
                      <a:lumMod val="50000"/>
                    </a:schemeClr>
                  </a:solidFill>
                </a:rPr>
                <a:t> Percentile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DC381F-412C-4C7A-A9CF-DAA1E9877B9A}"/>
                </a:ext>
              </a:extLst>
            </p:cNvPr>
            <p:cNvSpPr txBox="1"/>
            <p:nvPr/>
          </p:nvSpPr>
          <p:spPr>
            <a:xfrm>
              <a:off x="2775071" y="2000541"/>
              <a:ext cx="1766100" cy="355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dirty="0"/>
                <a:t>Mod max~ 99</a:t>
              </a:r>
              <a:r>
                <a:rPr lang="en-GB" sz="900" baseline="30000" dirty="0"/>
                <a:t>th</a:t>
              </a:r>
              <a:r>
                <a:rPr lang="en-GB" sz="900" dirty="0"/>
                <a:t> </a:t>
              </a:r>
            </a:p>
            <a:p>
              <a:r>
                <a:rPr lang="en-GB" sz="900" dirty="0"/>
                <a:t>percentile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676CBDF-F203-4D79-B4AF-F9304D9E5DA7}"/>
                </a:ext>
              </a:extLst>
            </p:cNvPr>
            <p:cNvSpPr txBox="1"/>
            <p:nvPr/>
          </p:nvSpPr>
          <p:spPr>
            <a:xfrm>
              <a:off x="2878372" y="3038063"/>
              <a:ext cx="15595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(UQ) = 75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A87F01-7C5A-4413-8668-A4C5CFE0E35F}"/>
                </a:ext>
              </a:extLst>
            </p:cNvPr>
            <p:cNvSpPr txBox="1"/>
            <p:nvPr/>
          </p:nvSpPr>
          <p:spPr>
            <a:xfrm>
              <a:off x="2891540" y="4645596"/>
              <a:ext cx="15595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(LQ) = 25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4898CE-1144-40A3-B314-E11B0E4AB980}"/>
                </a:ext>
              </a:extLst>
            </p:cNvPr>
            <p:cNvSpPr txBox="1"/>
            <p:nvPr/>
          </p:nvSpPr>
          <p:spPr>
            <a:xfrm>
              <a:off x="2789900" y="5149191"/>
              <a:ext cx="17661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Min = 1</a:t>
              </a:r>
              <a:r>
                <a:rPr lang="en-GB" sz="900" baseline="30000" dirty="0"/>
                <a:t>st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E379DA2-804E-4E8D-AF2B-0A62AE9F6CA5}"/>
                </a:ext>
              </a:extLst>
            </p:cNvPr>
            <p:cNvSpPr txBox="1"/>
            <p:nvPr/>
          </p:nvSpPr>
          <p:spPr>
            <a:xfrm>
              <a:off x="2887648" y="4085812"/>
              <a:ext cx="1769333" cy="355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Median = 50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 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A265D0C-5788-4620-8E1C-BCADC1FF9BB1}"/>
                </a:ext>
              </a:extLst>
            </p:cNvPr>
            <p:cNvSpPr txBox="1"/>
            <p:nvPr/>
          </p:nvSpPr>
          <p:spPr>
            <a:xfrm>
              <a:off x="2234216" y="1570552"/>
              <a:ext cx="1095289" cy="23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solidFill>
                    <a:schemeClr val="bg1">
                      <a:lumMod val="50000"/>
                    </a:schemeClr>
                  </a:solidFill>
                </a:rPr>
                <a:t>~ XXXX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089A183-C5CF-4474-8F0E-3124551E7EA5}"/>
                </a:ext>
              </a:extLst>
            </p:cNvPr>
            <p:cNvSpPr txBox="1"/>
            <p:nvPr/>
          </p:nvSpPr>
          <p:spPr>
            <a:xfrm>
              <a:off x="2036022" y="1245420"/>
              <a:ext cx="1430258" cy="2517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u="sng" dirty="0"/>
                <a:t>Reminder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961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39D3A3-8E9C-4388-8C78-017E93C01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08" y="178359"/>
            <a:ext cx="9000000" cy="720000"/>
          </a:xfrm>
        </p:spPr>
        <p:txBody>
          <a:bodyPr/>
          <a:lstStyle/>
          <a:p>
            <a:r>
              <a:rPr lang="en-GB" dirty="0"/>
              <a:t>GSME – Ecosystem RTTs for Prepayment – Jan 22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C08A4A-4729-4FD8-91B0-D720202E6C47}"/>
              </a:ext>
            </a:extLst>
          </p:cNvPr>
          <p:cNvSpPr txBox="1"/>
          <p:nvPr/>
        </p:nvSpPr>
        <p:spPr>
          <a:xfrm>
            <a:off x="297454" y="5805889"/>
            <a:ext cx="11320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</a:rPr>
              <a:t>Highlighted data shows the variation of the median average from the baseline median average, for each SRV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73D5A88-B474-4C7E-B6FA-D88A454660ED}"/>
              </a:ext>
            </a:extLst>
          </p:cNvPr>
          <p:cNvGrpSpPr/>
          <p:nvPr/>
        </p:nvGrpSpPr>
        <p:grpSpPr>
          <a:xfrm>
            <a:off x="10884584" y="832681"/>
            <a:ext cx="1379697" cy="4532856"/>
            <a:chOff x="2005072" y="1245420"/>
            <a:chExt cx="2651909" cy="436216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13CD2A9-06DE-4F05-B711-9203A5EFC6BD}"/>
                </a:ext>
              </a:extLst>
            </p:cNvPr>
            <p:cNvSpPr/>
            <p:nvPr/>
          </p:nvSpPr>
          <p:spPr>
            <a:xfrm>
              <a:off x="2005072" y="1260000"/>
              <a:ext cx="2432804" cy="4347586"/>
            </a:xfrm>
            <a:prstGeom prst="rect">
              <a:avLst/>
            </a:prstGeom>
            <a:solidFill>
              <a:srgbClr val="E3D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1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8FA67D0-A09D-4F71-ABF2-D3A8C3DDA218}"/>
                </a:ext>
              </a:extLst>
            </p:cNvPr>
            <p:cNvSpPr/>
            <p:nvPr/>
          </p:nvSpPr>
          <p:spPr>
            <a:xfrm>
              <a:off x="2377440" y="3191772"/>
              <a:ext cx="492981" cy="1542553"/>
            </a:xfrm>
            <a:prstGeom prst="rect">
              <a:avLst/>
            </a:prstGeom>
            <a:noFill/>
            <a:ln w="38100">
              <a:solidFill>
                <a:srgbClr val="66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C1CDDD5-C8A3-4414-B983-7F2B0124EEC5}"/>
                </a:ext>
              </a:extLst>
            </p:cNvPr>
            <p:cNvCxnSpPr>
              <a:stCxn id="26" idx="0"/>
            </p:cNvCxnSpPr>
            <p:nvPr/>
          </p:nvCxnSpPr>
          <p:spPr>
            <a:xfrm flipV="1">
              <a:off x="2623931" y="2158103"/>
              <a:ext cx="7951" cy="1033669"/>
            </a:xfrm>
            <a:prstGeom prst="straightConnector1">
              <a:avLst/>
            </a:prstGeom>
            <a:ln w="38100">
              <a:solidFill>
                <a:srgbClr val="66CC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5505E79-4C4C-4283-A647-AC62F8F50AEE}"/>
                </a:ext>
              </a:extLst>
            </p:cNvPr>
            <p:cNvCxnSpPr>
              <a:cxnSpLocks/>
            </p:cNvCxnSpPr>
            <p:nvPr/>
          </p:nvCxnSpPr>
          <p:spPr>
            <a:xfrm>
              <a:off x="2615979" y="4761873"/>
              <a:ext cx="7951" cy="505190"/>
            </a:xfrm>
            <a:prstGeom prst="straightConnector1">
              <a:avLst/>
            </a:prstGeom>
            <a:ln w="38100">
              <a:solidFill>
                <a:srgbClr val="66CC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C103777-C3B7-47C1-85D5-AC38DED80BDA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09" y="2158103"/>
              <a:ext cx="254442" cy="0"/>
            </a:xfrm>
            <a:prstGeom prst="line">
              <a:avLst/>
            </a:prstGeom>
            <a:ln w="38100">
              <a:solidFill>
                <a:srgbClr val="66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9CFDAC-6314-4494-8A2F-3C47BD753B63}"/>
                </a:ext>
              </a:extLst>
            </p:cNvPr>
            <p:cNvCxnSpPr>
              <a:cxnSpLocks/>
            </p:cNvCxnSpPr>
            <p:nvPr/>
          </p:nvCxnSpPr>
          <p:spPr>
            <a:xfrm>
              <a:off x="2482132" y="5267063"/>
              <a:ext cx="254442" cy="0"/>
            </a:xfrm>
            <a:prstGeom prst="line">
              <a:avLst/>
            </a:prstGeom>
            <a:ln w="38100">
              <a:solidFill>
                <a:srgbClr val="66C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23B601C-FDBE-40DC-B985-B3B977F79AF5}"/>
                </a:ext>
              </a:extLst>
            </p:cNvPr>
            <p:cNvCxnSpPr>
              <a:cxnSpLocks/>
            </p:cNvCxnSpPr>
            <p:nvPr/>
          </p:nvCxnSpPr>
          <p:spPr>
            <a:xfrm>
              <a:off x="2394667" y="4245070"/>
              <a:ext cx="47575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82212D7-D21E-467D-B6AB-AC4B25F0B5C9}"/>
                </a:ext>
              </a:extLst>
            </p:cNvPr>
            <p:cNvSpPr txBox="1"/>
            <p:nvPr/>
          </p:nvSpPr>
          <p:spPr>
            <a:xfrm>
              <a:off x="3139827" y="1570552"/>
              <a:ext cx="1416175" cy="355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solidFill>
                    <a:schemeClr val="bg1">
                      <a:lumMod val="50000"/>
                    </a:schemeClr>
                  </a:solidFill>
                </a:rPr>
                <a:t>100</a:t>
              </a:r>
              <a:r>
                <a:rPr lang="en-GB" sz="900" baseline="30000" dirty="0">
                  <a:solidFill>
                    <a:schemeClr val="bg1">
                      <a:lumMod val="50000"/>
                    </a:schemeClr>
                  </a:solidFill>
                </a:rPr>
                <a:t>th</a:t>
              </a:r>
              <a:r>
                <a:rPr lang="en-GB" sz="900" dirty="0">
                  <a:solidFill>
                    <a:schemeClr val="bg1">
                      <a:lumMod val="50000"/>
                    </a:schemeClr>
                  </a:solidFill>
                </a:rPr>
                <a:t> Percentile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DC381F-412C-4C7A-A9CF-DAA1E9877B9A}"/>
                </a:ext>
              </a:extLst>
            </p:cNvPr>
            <p:cNvSpPr txBox="1"/>
            <p:nvPr/>
          </p:nvSpPr>
          <p:spPr>
            <a:xfrm>
              <a:off x="2775071" y="2000541"/>
              <a:ext cx="1766100" cy="355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dirty="0"/>
                <a:t>Mod max~ 99</a:t>
              </a:r>
              <a:r>
                <a:rPr lang="en-GB" sz="900" baseline="30000" dirty="0"/>
                <a:t>th</a:t>
              </a:r>
              <a:r>
                <a:rPr lang="en-GB" sz="900" dirty="0"/>
                <a:t> </a:t>
              </a:r>
            </a:p>
            <a:p>
              <a:r>
                <a:rPr lang="en-GB" sz="900" dirty="0"/>
                <a:t>percentile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676CBDF-F203-4D79-B4AF-F9304D9E5DA7}"/>
                </a:ext>
              </a:extLst>
            </p:cNvPr>
            <p:cNvSpPr txBox="1"/>
            <p:nvPr/>
          </p:nvSpPr>
          <p:spPr>
            <a:xfrm>
              <a:off x="2878372" y="3038063"/>
              <a:ext cx="15595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(UQ) = 75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A87F01-7C5A-4413-8668-A4C5CFE0E35F}"/>
                </a:ext>
              </a:extLst>
            </p:cNvPr>
            <p:cNvSpPr txBox="1"/>
            <p:nvPr/>
          </p:nvSpPr>
          <p:spPr>
            <a:xfrm>
              <a:off x="2891540" y="4645596"/>
              <a:ext cx="15595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(LQ) = 25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4898CE-1144-40A3-B314-E11B0E4AB980}"/>
                </a:ext>
              </a:extLst>
            </p:cNvPr>
            <p:cNvSpPr txBox="1"/>
            <p:nvPr/>
          </p:nvSpPr>
          <p:spPr>
            <a:xfrm>
              <a:off x="2789900" y="5149191"/>
              <a:ext cx="1766102" cy="3554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Min = 1</a:t>
              </a:r>
              <a:r>
                <a:rPr lang="en-GB" sz="900" baseline="30000" dirty="0"/>
                <a:t>st</a:t>
              </a:r>
              <a:r>
                <a:rPr lang="en-GB" sz="900" dirty="0"/>
                <a:t> percentile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E379DA2-804E-4E8D-AF2B-0A62AE9F6CA5}"/>
                </a:ext>
              </a:extLst>
            </p:cNvPr>
            <p:cNvSpPr txBox="1"/>
            <p:nvPr/>
          </p:nvSpPr>
          <p:spPr>
            <a:xfrm>
              <a:off x="2887648" y="4085812"/>
              <a:ext cx="1769333" cy="355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Median = 50</a:t>
              </a:r>
              <a:r>
                <a:rPr lang="en-GB" sz="900" baseline="30000" dirty="0"/>
                <a:t>th</a:t>
              </a:r>
              <a:r>
                <a:rPr lang="en-GB" sz="900" dirty="0"/>
                <a:t> percentile 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A265D0C-5788-4620-8E1C-BCADC1FF9BB1}"/>
                </a:ext>
              </a:extLst>
            </p:cNvPr>
            <p:cNvSpPr txBox="1"/>
            <p:nvPr/>
          </p:nvSpPr>
          <p:spPr>
            <a:xfrm>
              <a:off x="2234216" y="1570552"/>
              <a:ext cx="1095289" cy="23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dirty="0">
                  <a:solidFill>
                    <a:schemeClr val="bg1">
                      <a:lumMod val="50000"/>
                    </a:schemeClr>
                  </a:solidFill>
                </a:rPr>
                <a:t>~ XXXX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089A183-C5CF-4474-8F0E-3124551E7EA5}"/>
                </a:ext>
              </a:extLst>
            </p:cNvPr>
            <p:cNvSpPr txBox="1"/>
            <p:nvPr/>
          </p:nvSpPr>
          <p:spPr>
            <a:xfrm>
              <a:off x="2036022" y="1245420"/>
              <a:ext cx="1430258" cy="2517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u="sng" dirty="0"/>
                <a:t>Reminder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B2490898-91A0-41DB-BADF-6085DA923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95" y="1023896"/>
            <a:ext cx="10557560" cy="426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3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21781-DE3B-48D9-AEF3-AC19D8F1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B450-E370-4E3B-8834-E5C683FC1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000" y="1101686"/>
            <a:ext cx="10385002" cy="482362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dirty="0"/>
              <a:t>The data should be split into different target levels for ESME and GSME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dirty="0"/>
              <a:t>The data for the Prepayment SRVs (1.6, 2.2 and 2.3) have been analysed, and based on a baseline of 5 months (May to Oct) and a first comparison to January data, the following target levels are suggested for a first iteration: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ESME – 75% of all ESME PP SRVs should complete the Round Trip Time in 60 seconds or less.</a:t>
            </a:r>
          </a:p>
          <a:p>
            <a:pPr marL="742939" lvl="1" indent="-285750">
              <a:buFont typeface="Arial" panose="020B0604020202020204" pitchFamily="34" charset="0"/>
              <a:buChar char="•"/>
            </a:pPr>
            <a:r>
              <a:rPr lang="en-GB" sz="1800" b="0" dirty="0"/>
              <a:t>GSME – 75% of all </a:t>
            </a:r>
            <a:r>
              <a:rPr lang="en-GB" sz="1800" dirty="0"/>
              <a:t>GSME PP SRVs should complete the Round Trip Time in 30 minutes (1800 seconds) or less.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It should be noted that the above are suggestions, and are not a decision.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dirty="0"/>
              <a:t>Propose to report 3 months of the ESME/GSME prepayment data – include in MP122 SharePoint folder as a separate file.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0" dirty="0"/>
              <a:t>After 3 months, re-visit the target levels and decide if the reporting should then be incorporated into the MP122 reports, modified or ceased.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Any modification or change to the SMP122 reports will need to be fully costed and programmed into the DS&amp;A Team’s workstack.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0" dirty="0"/>
          </a:p>
          <a:p>
            <a:endParaRPr lang="en-GB" sz="2000" b="0" dirty="0"/>
          </a:p>
        </p:txBody>
      </p:sp>
    </p:spTree>
    <p:extLst>
      <p:ext uri="{BB962C8B-B14F-4D97-AF65-F5344CB8AC3E}">
        <p14:creationId xmlns:p14="http://schemas.microsoft.com/office/powerpoint/2010/main" val="1840256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70B3-6AE5-4B3E-9A12-47C8F7B0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tables: Prepayment – ESME – SRV 1.6</a:t>
            </a:r>
          </a:p>
        </p:txBody>
      </p:sp>
      <p:graphicFrame>
        <p:nvGraphicFramePr>
          <p:cNvPr id="5" name="Table 13">
            <a:extLst>
              <a:ext uri="{FF2B5EF4-FFF2-40B4-BE49-F238E27FC236}">
                <a16:creationId xmlns:a16="http://schemas.microsoft.com/office/drawing/2014/main" id="{9FE1E2E4-FAE6-420F-8E68-E6509B5293D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83752719"/>
              </p:ext>
            </p:extLst>
          </p:nvPr>
        </p:nvGraphicFramePr>
        <p:xfrm>
          <a:off x="6731303" y="1093087"/>
          <a:ext cx="5063578" cy="3140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778">
                  <a:extLst>
                    <a:ext uri="{9D8B030D-6E8A-4147-A177-3AD203B41FA5}">
                      <a16:colId xmlns:a16="http://schemas.microsoft.com/office/drawing/2014/main" val="3849276814"/>
                    </a:ext>
                  </a:extLst>
                </a:gridCol>
                <a:gridCol w="1146713">
                  <a:extLst>
                    <a:ext uri="{9D8B030D-6E8A-4147-A177-3AD203B41FA5}">
                      <a16:colId xmlns:a16="http://schemas.microsoft.com/office/drawing/2014/main" val="3834260220"/>
                    </a:ext>
                  </a:extLst>
                </a:gridCol>
                <a:gridCol w="999648">
                  <a:extLst>
                    <a:ext uri="{9D8B030D-6E8A-4147-A177-3AD203B41FA5}">
                      <a16:colId xmlns:a16="http://schemas.microsoft.com/office/drawing/2014/main" val="3248697746"/>
                    </a:ext>
                  </a:extLst>
                </a:gridCol>
                <a:gridCol w="813439">
                  <a:extLst>
                    <a:ext uri="{9D8B030D-6E8A-4147-A177-3AD203B41FA5}">
                      <a16:colId xmlns:a16="http://schemas.microsoft.com/office/drawing/2014/main" val="3840532247"/>
                    </a:ext>
                  </a:extLst>
                </a:gridCol>
              </a:tblGrid>
              <a:tr h="411807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ESME (SRV 1.6)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North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Central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South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149430"/>
                  </a:ext>
                </a:extLst>
              </a:tr>
              <a:tr h="351572">
                <a:tc>
                  <a:txBody>
                    <a:bodyPr/>
                    <a:lstStyle/>
                    <a:p>
                      <a:r>
                        <a:rPr lang="en-GB" sz="1600" dirty="0"/>
                        <a:t>Largest outlier (max) (secs)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889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840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063270"/>
                  </a:ext>
                </a:extLst>
              </a:tr>
              <a:tr h="480186">
                <a:tc>
                  <a:txBody>
                    <a:bodyPr/>
                    <a:lstStyle/>
                    <a:p>
                      <a:r>
                        <a:rPr lang="en-GB" sz="1600" dirty="0"/>
                        <a:t>75</a:t>
                      </a:r>
                      <a:r>
                        <a:rPr lang="en-GB" sz="1600" baseline="30000" dirty="0"/>
                        <a:t>th</a:t>
                      </a:r>
                      <a:r>
                        <a:rPr lang="en-GB" sz="1600" dirty="0"/>
                        <a:t> Percentile RTT (secs) (</a:t>
                      </a:r>
                      <a:r>
                        <a:rPr lang="en-GB" sz="1600" dirty="0">
                          <a:highlight>
                            <a:srgbClr val="00FFFF"/>
                          </a:highlight>
                        </a:rPr>
                        <a:t>target 60 sec</a:t>
                      </a:r>
                      <a:r>
                        <a:rPr lang="en-GB" sz="1600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6270"/>
                  </a:ext>
                </a:extLst>
              </a:tr>
              <a:tr h="480186">
                <a:tc>
                  <a:txBody>
                    <a:bodyPr/>
                    <a:lstStyle/>
                    <a:p>
                      <a:r>
                        <a:rPr lang="en-GB" sz="1600" dirty="0"/>
                        <a:t>Median Average RTT (secs)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1884293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r>
                        <a:rPr lang="en-GB" sz="1600" dirty="0"/>
                        <a:t>Volume (attempts)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133k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214k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187k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763331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r>
                        <a:rPr lang="en-GB" sz="1600" dirty="0"/>
                        <a:t>SRs that failed to be delivered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45757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9669E2C-C701-4F1C-9747-E4F51C336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9" y="1231465"/>
            <a:ext cx="4897741" cy="2840904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3995870E-C7FE-44C6-92E6-4113666E710A}"/>
              </a:ext>
            </a:extLst>
          </p:cNvPr>
          <p:cNvSpPr/>
          <p:nvPr/>
        </p:nvSpPr>
        <p:spPr>
          <a:xfrm>
            <a:off x="5067251" y="2015981"/>
            <a:ext cx="1101687" cy="1795749"/>
          </a:xfrm>
          <a:prstGeom prst="rightArrow">
            <a:avLst/>
          </a:prstGeom>
          <a:solidFill>
            <a:srgbClr val="E4C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New 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F04E0E-2724-4C17-9E55-962CC865E1F8}"/>
              </a:ext>
            </a:extLst>
          </p:cNvPr>
          <p:cNvSpPr txBox="1"/>
          <p:nvPr/>
        </p:nvSpPr>
        <p:spPr>
          <a:xfrm>
            <a:off x="339978" y="4270026"/>
            <a:ext cx="11381751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 largest outlier so that attention can be drawn to possible issues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75</a:t>
            </a:r>
            <a:r>
              <a:rPr lang="en-GB" baseline="30000" dirty="0"/>
              <a:t>th</a:t>
            </a:r>
            <a:r>
              <a:rPr lang="en-GB" dirty="0"/>
              <a:t> Percentile level is set at 60 seconds. The reported RTT statistics are rated ‘green’ if 75% of SRVs complete the Round Trip Time in 60 seconds or less.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Median RTT because this is not overly impacted by extreme outliers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 to reported volume attempts and SRs that fail to be delivered.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BBFD1-3CAF-4BBF-957C-2DCC3B36EEB0}"/>
              </a:ext>
            </a:extLst>
          </p:cNvPr>
          <p:cNvSpPr txBox="1"/>
          <p:nvPr/>
        </p:nvSpPr>
        <p:spPr>
          <a:xfrm>
            <a:off x="1352545" y="954466"/>
            <a:ext cx="4473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/>
              <a:t>Combined ESME/GSME summary from SMP122 reports</a:t>
            </a:r>
          </a:p>
        </p:txBody>
      </p:sp>
    </p:spTree>
    <p:extLst>
      <p:ext uri="{BB962C8B-B14F-4D97-AF65-F5344CB8AC3E}">
        <p14:creationId xmlns:p14="http://schemas.microsoft.com/office/powerpoint/2010/main" val="4157016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70B3-6AE5-4B3E-9A12-47C8F7B0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tables: Prepayment – GSME – SRV 1.6</a:t>
            </a:r>
          </a:p>
        </p:txBody>
      </p:sp>
      <p:graphicFrame>
        <p:nvGraphicFramePr>
          <p:cNvPr id="5" name="Table 13">
            <a:extLst>
              <a:ext uri="{FF2B5EF4-FFF2-40B4-BE49-F238E27FC236}">
                <a16:creationId xmlns:a16="http://schemas.microsoft.com/office/drawing/2014/main" id="{9FE1E2E4-FAE6-420F-8E68-E6509B5293D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031619"/>
              </p:ext>
            </p:extLst>
          </p:nvPr>
        </p:nvGraphicFramePr>
        <p:xfrm>
          <a:off x="6731303" y="1093087"/>
          <a:ext cx="5063578" cy="31400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135">
                  <a:extLst>
                    <a:ext uri="{9D8B030D-6E8A-4147-A177-3AD203B41FA5}">
                      <a16:colId xmlns:a16="http://schemas.microsoft.com/office/drawing/2014/main" val="3849276814"/>
                    </a:ext>
                  </a:extLst>
                </a:gridCol>
                <a:gridCol w="1134356">
                  <a:extLst>
                    <a:ext uri="{9D8B030D-6E8A-4147-A177-3AD203B41FA5}">
                      <a16:colId xmlns:a16="http://schemas.microsoft.com/office/drawing/2014/main" val="3834260220"/>
                    </a:ext>
                  </a:extLst>
                </a:gridCol>
                <a:gridCol w="999648">
                  <a:extLst>
                    <a:ext uri="{9D8B030D-6E8A-4147-A177-3AD203B41FA5}">
                      <a16:colId xmlns:a16="http://schemas.microsoft.com/office/drawing/2014/main" val="3248697746"/>
                    </a:ext>
                  </a:extLst>
                </a:gridCol>
                <a:gridCol w="813439">
                  <a:extLst>
                    <a:ext uri="{9D8B030D-6E8A-4147-A177-3AD203B41FA5}">
                      <a16:colId xmlns:a16="http://schemas.microsoft.com/office/drawing/2014/main" val="3840532247"/>
                    </a:ext>
                  </a:extLst>
                </a:gridCol>
              </a:tblGrid>
              <a:tr h="411807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GSME (SRV 1.6)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North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Central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South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149430"/>
                  </a:ext>
                </a:extLst>
              </a:tr>
              <a:tr h="351572">
                <a:tc>
                  <a:txBody>
                    <a:bodyPr/>
                    <a:lstStyle/>
                    <a:p>
                      <a:r>
                        <a:rPr lang="en-GB" sz="1600" dirty="0"/>
                        <a:t>Largest outlier (max) (secs)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3744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3722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3768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063270"/>
                  </a:ext>
                </a:extLst>
              </a:tr>
              <a:tr h="480186">
                <a:tc>
                  <a:txBody>
                    <a:bodyPr/>
                    <a:lstStyle/>
                    <a:p>
                      <a:r>
                        <a:rPr lang="en-GB" sz="1600" dirty="0"/>
                        <a:t>75</a:t>
                      </a:r>
                      <a:r>
                        <a:rPr lang="en-GB" sz="1600" baseline="30000" dirty="0"/>
                        <a:t>th</a:t>
                      </a:r>
                      <a:r>
                        <a:rPr lang="en-GB" sz="1600" dirty="0"/>
                        <a:t> Percentile RTT (secs) (</a:t>
                      </a:r>
                      <a:r>
                        <a:rPr lang="en-GB" sz="1600" dirty="0">
                          <a:highlight>
                            <a:srgbClr val="00FFFF"/>
                          </a:highlight>
                        </a:rPr>
                        <a:t>target 1800 sec</a:t>
                      </a:r>
                      <a:r>
                        <a:rPr lang="en-GB" sz="1600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1741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6270"/>
                  </a:ext>
                </a:extLst>
              </a:tr>
              <a:tr h="480186">
                <a:tc>
                  <a:txBody>
                    <a:bodyPr/>
                    <a:lstStyle/>
                    <a:p>
                      <a:r>
                        <a:rPr lang="en-GB" sz="1600" dirty="0"/>
                        <a:t>Median Average RTT (secs)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882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781638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r>
                        <a:rPr lang="en-GB" sz="1600" dirty="0"/>
                        <a:t>Volume (attempts)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91k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12k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268k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763331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r>
                        <a:rPr lang="en-GB" sz="1600" dirty="0"/>
                        <a:t>SRs that failed to be delivered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45757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9669E2C-C701-4F1C-9747-E4F51C336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9" y="1231465"/>
            <a:ext cx="4897741" cy="2840904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3995870E-C7FE-44C6-92E6-4113666E710A}"/>
              </a:ext>
            </a:extLst>
          </p:cNvPr>
          <p:cNvSpPr/>
          <p:nvPr/>
        </p:nvSpPr>
        <p:spPr>
          <a:xfrm>
            <a:off x="5067251" y="2015981"/>
            <a:ext cx="1101687" cy="1795749"/>
          </a:xfrm>
          <a:prstGeom prst="rightArrow">
            <a:avLst/>
          </a:prstGeom>
          <a:solidFill>
            <a:srgbClr val="E4C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New 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F04E0E-2724-4C17-9E55-962CC865E1F8}"/>
              </a:ext>
            </a:extLst>
          </p:cNvPr>
          <p:cNvSpPr txBox="1"/>
          <p:nvPr/>
        </p:nvSpPr>
        <p:spPr>
          <a:xfrm>
            <a:off x="413130" y="4567711"/>
            <a:ext cx="11381751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Report largest outlier so that attention can be drawn to </a:t>
            </a:r>
            <a:r>
              <a:rPr lang="en-GB"/>
              <a:t>possible issues</a:t>
            </a:r>
            <a:endParaRPr lang="en-GB" dirty="0">
              <a:highlight>
                <a:srgbClr val="FFFF00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75</a:t>
            </a:r>
            <a:r>
              <a:rPr lang="en-GB" baseline="30000" dirty="0"/>
              <a:t>th</a:t>
            </a:r>
            <a:r>
              <a:rPr lang="en-GB" dirty="0"/>
              <a:t> Percentile level is set at 30 minutes. The reported RTT statistics are rated ‘green’ if 75% of SRVs complete the Round Trip Time in 30 minutes or less.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Median RTT because this is not overly impacted by extreme outliers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 to reported volume attempts and SRs that fail to be delivered.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516F7E-4741-4777-8DA8-2B1AC1041D59}"/>
              </a:ext>
            </a:extLst>
          </p:cNvPr>
          <p:cNvSpPr txBox="1"/>
          <p:nvPr/>
        </p:nvSpPr>
        <p:spPr>
          <a:xfrm>
            <a:off x="1352545" y="954466"/>
            <a:ext cx="4473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/>
              <a:t>Combined ESME/GSME summary from SMP122 reports</a:t>
            </a:r>
          </a:p>
        </p:txBody>
      </p:sp>
    </p:spTree>
    <p:extLst>
      <p:ext uri="{BB962C8B-B14F-4D97-AF65-F5344CB8AC3E}">
        <p14:creationId xmlns:p14="http://schemas.microsoft.com/office/powerpoint/2010/main" val="2657791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FE38820-595D-45B4-AF3C-E9B083C1A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61" y="1097407"/>
            <a:ext cx="11617878" cy="466318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B7882BD-BF63-43D3-901E-FD87B599B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Controlled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10404A-9C2E-49E4-ACAE-6AB1CD50112A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720000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Lato" panose="020F0502020204030203" pitchFamily="34" charset="77"/>
                <a:ea typeface="+mj-ea"/>
                <a:cs typeface="+mj-cs"/>
              </a:defRPr>
            </a:lvl1pPr>
          </a:lstStyle>
          <a:p>
            <a:r>
              <a:rPr lang="en-GB" dirty="0"/>
              <a:t>Example tables: Prepayment – ESME &amp; GSME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C241EA46-B5BB-417C-B632-AF12173E2AD4}"/>
              </a:ext>
            </a:extLst>
          </p:cNvPr>
          <p:cNvSpPr/>
          <p:nvPr/>
        </p:nvSpPr>
        <p:spPr>
          <a:xfrm>
            <a:off x="1572768" y="3429000"/>
            <a:ext cx="457200" cy="292608"/>
          </a:xfrm>
          <a:prstGeom prst="downArrow">
            <a:avLst/>
          </a:prstGeom>
          <a:solidFill>
            <a:srgbClr val="BF1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EEE24DF4-CC62-4268-9ECB-1BADEBA6EB48}"/>
              </a:ext>
            </a:extLst>
          </p:cNvPr>
          <p:cNvSpPr/>
          <p:nvPr/>
        </p:nvSpPr>
        <p:spPr>
          <a:xfrm>
            <a:off x="5711738" y="3535680"/>
            <a:ext cx="457200" cy="292608"/>
          </a:xfrm>
          <a:prstGeom prst="downArrow">
            <a:avLst/>
          </a:prstGeom>
          <a:solidFill>
            <a:srgbClr val="BF1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DACEE7C1-4082-453A-94D3-5EC5EBD77D5F}"/>
              </a:ext>
            </a:extLst>
          </p:cNvPr>
          <p:cNvSpPr/>
          <p:nvPr/>
        </p:nvSpPr>
        <p:spPr>
          <a:xfrm>
            <a:off x="9622108" y="3499104"/>
            <a:ext cx="457200" cy="292608"/>
          </a:xfrm>
          <a:prstGeom prst="downArrow">
            <a:avLst/>
          </a:prstGeom>
          <a:solidFill>
            <a:srgbClr val="BF1B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7799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5EF43C-B9DC-1C44-9D4D-BBBDAFD81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0" y="2268000"/>
            <a:ext cx="4979201" cy="1922620"/>
          </a:xfrm>
        </p:spPr>
        <p:txBody>
          <a:bodyPr/>
          <a:lstStyle/>
          <a:p>
            <a:r>
              <a:rPr lang="en-US" dirty="0"/>
              <a:t>Thank you.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Smart DCC</a:t>
            </a:r>
            <a:br>
              <a:rPr lang="en-US" sz="2400" dirty="0"/>
            </a:br>
            <a:r>
              <a:rPr lang="en-US" sz="2400" dirty="0" err="1"/>
              <a:t>contact@smartdcc.co.uk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179947"/>
      </p:ext>
    </p:extLst>
  </p:cSld>
  <p:clrMapOvr>
    <a:masterClrMapping/>
  </p:clrMapOvr>
</p:sld>
</file>

<file path=ppt/theme/theme1.xml><?xml version="1.0" encoding="utf-8"?>
<a:theme xmlns:a="http://schemas.openxmlformats.org/drawingml/2006/main" name="Smart DCC">
  <a:themeElements>
    <a:clrScheme name="DCC 2020">
      <a:dk1>
        <a:srgbClr val="000000"/>
      </a:dk1>
      <a:lt1>
        <a:srgbClr val="FFFFFF"/>
      </a:lt1>
      <a:dk2>
        <a:srgbClr val="5C2071"/>
      </a:dk2>
      <a:lt2>
        <a:srgbClr val="FFFFFF"/>
      </a:lt2>
      <a:accent1>
        <a:srgbClr val="1F1449"/>
      </a:accent1>
      <a:accent2>
        <a:srgbClr val="5C2071"/>
      </a:accent2>
      <a:accent3>
        <a:srgbClr val="861889"/>
      </a:accent3>
      <a:accent4>
        <a:srgbClr val="CA005D"/>
      </a:accent4>
      <a:accent5>
        <a:srgbClr val="505153"/>
      </a:accent5>
      <a:accent6>
        <a:srgbClr val="9CA299"/>
      </a:accent6>
      <a:hlink>
        <a:srgbClr val="861889"/>
      </a:hlink>
      <a:folHlink>
        <a:srgbClr val="C9005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BF1B58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366D072EF7CE499869A57962EEDEF5" ma:contentTypeVersion="12" ma:contentTypeDescription="Create a new document." ma:contentTypeScope="" ma:versionID="79d9f7383f118cf31898e459d3e0e52a">
  <xsd:schema xmlns:xsd="http://www.w3.org/2001/XMLSchema" xmlns:xs="http://www.w3.org/2001/XMLSchema" xmlns:p="http://schemas.microsoft.com/office/2006/metadata/properties" xmlns:ns2="c7dccf3f-008e-465c-9e46-b3283d304c80" xmlns:ns3="d5e8df70-7ba7-462a-92bc-0eb2af61e599" targetNamespace="http://schemas.microsoft.com/office/2006/metadata/properties" ma:root="true" ma:fieldsID="3cd69e9aa4caa4935724a770b9fa2fe0" ns2:_="" ns3:_="">
    <xsd:import namespace="c7dccf3f-008e-465c-9e46-b3283d304c80"/>
    <xsd:import namespace="d5e8df70-7ba7-462a-92bc-0eb2af61e5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dccf3f-008e-465c-9e46-b3283d304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8df70-7ba7-462a-92bc-0eb2af61e59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1B2B10-FFFE-4A21-B0A8-E3917564013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FE3B40A-157F-4E5D-A905-6966D6EC1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21BC7C-BCC5-46D2-85EF-807D2B0F751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27730</TotalTime>
  <Words>942</Words>
  <Application>Microsoft Office PowerPoint</Application>
  <PresentationFormat>Widescreen</PresentationFormat>
  <Paragraphs>114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Lato</vt:lpstr>
      <vt:lpstr>Symbol</vt:lpstr>
      <vt:lpstr>Smart DCC</vt:lpstr>
      <vt:lpstr>Prepayment RTTs MP187: Working Group - 2 </vt:lpstr>
      <vt:lpstr>PowerPoint Presentation</vt:lpstr>
      <vt:lpstr>ESME – Ecosystem RTTs for Prepayment – Jan 22</vt:lpstr>
      <vt:lpstr>GSME – Ecosystem RTTs for Prepayment – Jan 22</vt:lpstr>
      <vt:lpstr>Notes</vt:lpstr>
      <vt:lpstr>Example tables: Prepayment – ESME – SRV 1.6</vt:lpstr>
      <vt:lpstr>Example tables: Prepayment – GSME – SRV 1.6</vt:lpstr>
      <vt:lpstr>PowerPoint Presentation</vt:lpstr>
      <vt:lpstr>Thank you.  Smart DCC contact@smartdcc.co.uk</vt:lpstr>
      <vt:lpstr>Definitions recap </vt:lpstr>
      <vt:lpstr>Baseline (May to Oct) ESME Prepayment</vt:lpstr>
      <vt:lpstr>Baseline (May to Oct) GSME Prepayment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Darren Hann</dc:creator>
  <cp:lastModifiedBy>Taaffe, Katie (DCC)</cp:lastModifiedBy>
  <cp:revision>911</cp:revision>
  <dcterms:created xsi:type="dcterms:W3CDTF">2019-01-31T11:09:37Z</dcterms:created>
  <dcterms:modified xsi:type="dcterms:W3CDTF">2022-04-27T09:25:20Z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0x01010073366D072EF7CE499869A57962EEDEF5</vt:lpwstr>
  </property>
  <property fmtid="{D5CDD505-2E9C-101B-9397-08002B2CF9AE}" pid="3" name="MSIP_Label_263a3b24-e67a-4f5f-98f1-0c05faed4f4c_Enabled">
    <vt:lpwstr>true</vt:lpwstr>
  </property>
  <property fmtid="{D5CDD505-2E9C-101B-9397-08002B2CF9AE}" pid="4" name="MSIP_Label_263a3b24-e67a-4f5f-98f1-0c05faed4f4c_SetDate">
    <vt:lpwstr>2022-04-27T09:24:05Z</vt:lpwstr>
  </property>
  <property fmtid="{D5CDD505-2E9C-101B-9397-08002B2CF9AE}" pid="5" name="MSIP_Label_263a3b24-e67a-4f5f-98f1-0c05faed4f4c_Method">
    <vt:lpwstr>Privileged</vt:lpwstr>
  </property>
  <property fmtid="{D5CDD505-2E9C-101B-9397-08002B2CF9AE}" pid="6" name="MSIP_Label_263a3b24-e67a-4f5f-98f1-0c05faed4f4c_Name">
    <vt:lpwstr>DCC Public</vt:lpwstr>
  </property>
  <property fmtid="{D5CDD505-2E9C-101B-9397-08002B2CF9AE}" pid="7" name="MSIP_Label_263a3b24-e67a-4f5f-98f1-0c05faed4f4c_SiteId">
    <vt:lpwstr>d77ea84a-f7fd-4928-b8a3-64763b0a7710</vt:lpwstr>
  </property>
  <property fmtid="{D5CDD505-2E9C-101B-9397-08002B2CF9AE}" pid="8" name="MSIP_Label_263a3b24-e67a-4f5f-98f1-0c05faed4f4c_ActionId">
    <vt:lpwstr>f084ac1c-3910-413d-b503-f65083c38816</vt:lpwstr>
  </property>
  <property fmtid="{D5CDD505-2E9C-101B-9397-08002B2CF9AE}" pid="9" name="MSIP_Label_263a3b24-e67a-4f5f-98f1-0c05faed4f4c_ContentBits">
    <vt:lpwstr>3</vt:lpwstr>
  </property>
</Properties>
</file>