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72" r:id="rId2"/>
    <p:sldId id="1732" r:id="rId3"/>
    <p:sldId id="1765" r:id="rId4"/>
    <p:sldId id="1779" r:id="rId5"/>
    <p:sldId id="1772" r:id="rId6"/>
    <p:sldId id="1774" r:id="rId7"/>
    <p:sldId id="1776" r:id="rId8"/>
    <p:sldId id="1785" r:id="rId9"/>
    <p:sldId id="1770" r:id="rId10"/>
    <p:sldId id="1771" r:id="rId11"/>
    <p:sldId id="1705" r:id="rId12"/>
    <p:sldId id="1782" r:id="rId13"/>
    <p:sldId id="1784" r:id="rId14"/>
    <p:sldId id="1781" r:id="rId15"/>
    <p:sldId id="1777" r:id="rId16"/>
    <p:sldId id="1745" r:id="rId17"/>
    <p:sldId id="1768" r:id="rId18"/>
    <p:sldId id="176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9036"/>
    <a:srgbClr val="3F9B36"/>
    <a:srgbClr val="66CC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4660"/>
  </p:normalViewPr>
  <p:slideViewPr>
    <p:cSldViewPr snapToGrid="0">
      <p:cViewPr varScale="1">
        <p:scale>
          <a:sx n="67" d="100"/>
          <a:sy n="67" d="100"/>
        </p:scale>
        <p:origin x="68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8C392C-8E08-428A-B919-3EB279B933CE}" type="datetimeFigureOut">
              <a:rPr lang="en-GB" smtClean="0"/>
              <a:t>13/11/2020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52451C-30E0-45AF-9066-1D38CB64B1A4}" type="slidenum">
              <a:rPr lang="en-GB" smtClean="0"/>
              <a:t>‹#›</a:t>
            </a:fld>
            <a:endParaRPr lang="en-GB"/>
          </a:p>
        </p:txBody>
      </p:sp>
    </p:spTree>
    <p:extLst>
      <p:ext uri="{BB962C8B-B14F-4D97-AF65-F5344CB8AC3E}">
        <p14:creationId xmlns:p14="http://schemas.microsoft.com/office/powerpoint/2010/main" val="224620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EB329E-0AF6-4D16-A3DB-DF260CCA223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8354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EB329E-0AF6-4D16-A3DB-DF260CCA223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87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122E49-31A7-4F63-B5C3-2BA914BDCA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sp>
        <p:nvSpPr>
          <p:cNvPr id="2" name="Title 1">
            <a:extLst>
              <a:ext uri="{FF2B5EF4-FFF2-40B4-BE49-F238E27FC236}">
                <a16:creationId xmlns:a16="http://schemas.microsoft.com/office/drawing/2014/main" id="{F0041707-758B-41B4-870C-BA338C78BBAF}"/>
              </a:ext>
            </a:extLst>
          </p:cNvPr>
          <p:cNvSpPr>
            <a:spLocks noGrp="1"/>
          </p:cNvSpPr>
          <p:nvPr>
            <p:ph type="ctrTitle"/>
          </p:nvPr>
        </p:nvSpPr>
        <p:spPr>
          <a:xfrm>
            <a:off x="1524000" y="1122363"/>
            <a:ext cx="9829800" cy="2387600"/>
          </a:xfrm>
          <a:prstGeom prst="rect">
            <a:avLst/>
          </a:prstGeom>
        </p:spPr>
        <p:txBody>
          <a:bodyPr anchor="b">
            <a:normAutofit/>
          </a:bodyPr>
          <a:lstStyle>
            <a:lvl1pPr algn="r">
              <a:defRPr sz="4400">
                <a:solidFill>
                  <a:schemeClr val="bg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1F089ED0-D78D-4E69-AED2-CAFA0F7E2C5F}"/>
              </a:ext>
            </a:extLst>
          </p:cNvPr>
          <p:cNvSpPr>
            <a:spLocks noGrp="1"/>
          </p:cNvSpPr>
          <p:nvPr>
            <p:ph type="subTitle" idx="1"/>
          </p:nvPr>
        </p:nvSpPr>
        <p:spPr>
          <a:xfrm>
            <a:off x="1523999" y="3602038"/>
            <a:ext cx="9829799" cy="1655762"/>
          </a:xfrm>
          <a:prstGeom prst="rect">
            <a:avLst/>
          </a:prstGeo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6251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416588F-C418-45A9-A33E-3C0D245752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sp>
        <p:nvSpPr>
          <p:cNvPr id="13" name="Title 1">
            <a:extLst>
              <a:ext uri="{FF2B5EF4-FFF2-40B4-BE49-F238E27FC236}">
                <a16:creationId xmlns:a16="http://schemas.microsoft.com/office/drawing/2014/main" id="{ABB664CA-45CF-4410-86AA-FCDC64B92A2E}"/>
              </a:ext>
            </a:extLst>
          </p:cNvPr>
          <p:cNvSpPr>
            <a:spLocks noGrp="1"/>
          </p:cNvSpPr>
          <p:nvPr>
            <p:ph type="ctrTitle"/>
          </p:nvPr>
        </p:nvSpPr>
        <p:spPr>
          <a:xfrm>
            <a:off x="1524000" y="1122363"/>
            <a:ext cx="9829800" cy="2387600"/>
          </a:xfrm>
          <a:prstGeom prst="rect">
            <a:avLst/>
          </a:prstGeom>
        </p:spPr>
        <p:txBody>
          <a:bodyPr anchor="b">
            <a:normAutofit/>
          </a:bodyPr>
          <a:lstStyle>
            <a:lvl1pPr algn="r">
              <a:defRPr sz="4400">
                <a:solidFill>
                  <a:schemeClr val="bg1"/>
                </a:solidFill>
              </a:defRPr>
            </a:lvl1pPr>
          </a:lstStyle>
          <a:p>
            <a:r>
              <a:rPr lang="en-US"/>
              <a:t>Click to edit Master title style</a:t>
            </a:r>
            <a:endParaRPr lang="en-GB" dirty="0"/>
          </a:p>
        </p:txBody>
      </p:sp>
      <p:sp>
        <p:nvSpPr>
          <p:cNvPr id="14" name="Subtitle 2">
            <a:extLst>
              <a:ext uri="{FF2B5EF4-FFF2-40B4-BE49-F238E27FC236}">
                <a16:creationId xmlns:a16="http://schemas.microsoft.com/office/drawing/2014/main" id="{C3E7C568-1235-477F-A661-75EBACABE9D4}"/>
              </a:ext>
            </a:extLst>
          </p:cNvPr>
          <p:cNvSpPr>
            <a:spLocks noGrp="1"/>
          </p:cNvSpPr>
          <p:nvPr>
            <p:ph type="subTitle" idx="1"/>
          </p:nvPr>
        </p:nvSpPr>
        <p:spPr>
          <a:xfrm>
            <a:off x="1523999" y="3602038"/>
            <a:ext cx="9829799" cy="1655762"/>
          </a:xfrm>
          <a:prstGeom prst="rect">
            <a:avLst/>
          </a:prstGeo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534101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5FFE662-E56E-4D68-A8A7-C6BA71C2D11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 y="0"/>
            <a:ext cx="12191238" cy="6858000"/>
          </a:xfrm>
          <a:prstGeom prst="rect">
            <a:avLst/>
          </a:prstGeom>
        </p:spPr>
      </p:pic>
      <p:sp>
        <p:nvSpPr>
          <p:cNvPr id="3" name="Content Placeholder 2">
            <a:extLst>
              <a:ext uri="{FF2B5EF4-FFF2-40B4-BE49-F238E27FC236}">
                <a16:creationId xmlns:a16="http://schemas.microsoft.com/office/drawing/2014/main" id="{D826A8B7-9021-4A9F-BE65-E9151F5BDEB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7F538FAF-FBAB-4717-939D-EB55333CDB2A}"/>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itle 1">
            <a:extLst>
              <a:ext uri="{FF2B5EF4-FFF2-40B4-BE49-F238E27FC236}">
                <a16:creationId xmlns:a16="http://schemas.microsoft.com/office/drawing/2014/main" id="{36C6015F-FB25-4998-A460-1EF61B538AC6}"/>
              </a:ext>
            </a:extLst>
          </p:cNvPr>
          <p:cNvSpPr>
            <a:spLocks noGrp="1"/>
          </p:cNvSpPr>
          <p:nvPr>
            <p:ph type="title"/>
          </p:nvPr>
        </p:nvSpPr>
        <p:spPr>
          <a:xfrm>
            <a:off x="838200" y="754602"/>
            <a:ext cx="10515600" cy="936086"/>
          </a:xfrm>
          <a:prstGeom prst="rect">
            <a:avLst/>
          </a:prstGeom>
        </p:spPr>
        <p:txBody>
          <a:bodyPr/>
          <a:lstStyle/>
          <a:p>
            <a:r>
              <a:rPr lang="en-US"/>
              <a:t>Click to edit Master title style</a:t>
            </a:r>
            <a:endParaRPr lang="en-GB" dirty="0"/>
          </a:p>
        </p:txBody>
      </p:sp>
    </p:spTree>
    <p:extLst>
      <p:ext uri="{BB962C8B-B14F-4D97-AF65-F5344CB8AC3E}">
        <p14:creationId xmlns:p14="http://schemas.microsoft.com/office/powerpoint/2010/main" val="614254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DC033F-58DB-4F66-8FCC-CE58EDB131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 y="0"/>
            <a:ext cx="12191238" cy="6858000"/>
          </a:xfrm>
          <a:prstGeom prst="rect">
            <a:avLst/>
          </a:prstGeom>
        </p:spPr>
      </p:pic>
      <p:sp>
        <p:nvSpPr>
          <p:cNvPr id="2" name="Title 1">
            <a:extLst>
              <a:ext uri="{FF2B5EF4-FFF2-40B4-BE49-F238E27FC236}">
                <a16:creationId xmlns:a16="http://schemas.microsoft.com/office/drawing/2014/main" id="{52F8E8F3-8170-4FFF-AE4A-75907BDDDECF}"/>
              </a:ext>
            </a:extLst>
          </p:cNvPr>
          <p:cNvSpPr>
            <a:spLocks noGrp="1"/>
          </p:cNvSpPr>
          <p:nvPr>
            <p:ph type="title"/>
          </p:nvPr>
        </p:nvSpPr>
        <p:spPr>
          <a:xfrm>
            <a:off x="838200" y="754602"/>
            <a:ext cx="10515600" cy="936086"/>
          </a:xfrm>
          <a:prstGeom prst="rect">
            <a:avLst/>
          </a:prstGeo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D826A8B7-9021-4A9F-BE65-E9151F5BDEBB}"/>
              </a:ext>
            </a:extLst>
          </p:cNvPr>
          <p:cNvSpPr>
            <a:spLocks noGrp="1"/>
          </p:cNvSpPr>
          <p:nvPr>
            <p:ph sz="half" idx="1"/>
          </p:nvPr>
        </p:nvSpPr>
        <p:spPr>
          <a:xfrm>
            <a:off x="838199" y="1825625"/>
            <a:ext cx="10515599"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746658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7BF7F4-A474-4CD4-B453-6672AAE97E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 y="0"/>
            <a:ext cx="12191238" cy="6858000"/>
          </a:xfrm>
          <a:prstGeom prst="rect">
            <a:avLst/>
          </a:prstGeom>
        </p:spPr>
      </p:pic>
      <p:sp>
        <p:nvSpPr>
          <p:cNvPr id="2" name="Title 1">
            <a:extLst>
              <a:ext uri="{FF2B5EF4-FFF2-40B4-BE49-F238E27FC236}">
                <a16:creationId xmlns:a16="http://schemas.microsoft.com/office/drawing/2014/main" id="{52F8E8F3-8170-4FFF-AE4A-75907BDDDECF}"/>
              </a:ext>
            </a:extLst>
          </p:cNvPr>
          <p:cNvSpPr>
            <a:spLocks noGrp="1"/>
          </p:cNvSpPr>
          <p:nvPr>
            <p:ph type="title"/>
          </p:nvPr>
        </p:nvSpPr>
        <p:spPr>
          <a:xfrm>
            <a:off x="838200" y="754602"/>
            <a:ext cx="10515600" cy="936086"/>
          </a:xfrm>
          <a:prstGeom prst="rect">
            <a:avLst/>
          </a:prstGeo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D826A8B7-9021-4A9F-BE65-E9151F5BDEBB}"/>
              </a:ext>
            </a:extLst>
          </p:cNvPr>
          <p:cNvSpPr>
            <a:spLocks noGrp="1"/>
          </p:cNvSpPr>
          <p:nvPr>
            <p:ph sz="half" idx="1"/>
          </p:nvPr>
        </p:nvSpPr>
        <p:spPr>
          <a:xfrm>
            <a:off x="838199" y="1825625"/>
            <a:ext cx="10515599"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396167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416588F-C418-45A9-A33E-3C0D245752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 y="0"/>
            <a:ext cx="12191238" cy="6858000"/>
          </a:xfrm>
          <a:prstGeom prst="rect">
            <a:avLst/>
          </a:prstGeom>
        </p:spPr>
      </p:pic>
      <p:sp>
        <p:nvSpPr>
          <p:cNvPr id="13" name="Title 1">
            <a:extLst>
              <a:ext uri="{FF2B5EF4-FFF2-40B4-BE49-F238E27FC236}">
                <a16:creationId xmlns:a16="http://schemas.microsoft.com/office/drawing/2014/main" id="{ABB664CA-45CF-4410-86AA-FCDC64B92A2E}"/>
              </a:ext>
            </a:extLst>
          </p:cNvPr>
          <p:cNvSpPr>
            <a:spLocks noGrp="1"/>
          </p:cNvSpPr>
          <p:nvPr>
            <p:ph type="ctrTitle"/>
          </p:nvPr>
        </p:nvSpPr>
        <p:spPr>
          <a:xfrm>
            <a:off x="1524000" y="1122363"/>
            <a:ext cx="9829800" cy="2387600"/>
          </a:xfrm>
          <a:prstGeom prst="rect">
            <a:avLst/>
          </a:prstGeom>
        </p:spPr>
        <p:txBody>
          <a:bodyPr anchor="b">
            <a:normAutofit/>
          </a:bodyPr>
          <a:lstStyle>
            <a:lvl1pPr algn="r">
              <a:defRPr sz="4400">
                <a:solidFill>
                  <a:schemeClr val="bg1"/>
                </a:solidFill>
              </a:defRPr>
            </a:lvl1pPr>
          </a:lstStyle>
          <a:p>
            <a:r>
              <a:rPr lang="en-US"/>
              <a:t>Click to edit Master title style</a:t>
            </a:r>
            <a:endParaRPr lang="en-GB" dirty="0"/>
          </a:p>
        </p:txBody>
      </p:sp>
      <p:sp>
        <p:nvSpPr>
          <p:cNvPr id="14" name="Subtitle 2">
            <a:extLst>
              <a:ext uri="{FF2B5EF4-FFF2-40B4-BE49-F238E27FC236}">
                <a16:creationId xmlns:a16="http://schemas.microsoft.com/office/drawing/2014/main" id="{C3E7C568-1235-477F-A661-75EBACABE9D4}"/>
              </a:ext>
            </a:extLst>
          </p:cNvPr>
          <p:cNvSpPr>
            <a:spLocks noGrp="1"/>
          </p:cNvSpPr>
          <p:nvPr>
            <p:ph type="subTitle" idx="1"/>
          </p:nvPr>
        </p:nvSpPr>
        <p:spPr>
          <a:xfrm>
            <a:off x="1523999" y="3602038"/>
            <a:ext cx="9829799" cy="1655762"/>
          </a:xfrm>
          <a:prstGeom prst="rect">
            <a:avLst/>
          </a:prstGeo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77770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416588F-C418-45A9-A33E-3C0D245752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 y="0"/>
            <a:ext cx="12191238" cy="6858000"/>
          </a:xfrm>
          <a:prstGeom prst="rect">
            <a:avLst/>
          </a:prstGeom>
        </p:spPr>
      </p:pic>
      <p:sp>
        <p:nvSpPr>
          <p:cNvPr id="13" name="Title 1">
            <a:extLst>
              <a:ext uri="{FF2B5EF4-FFF2-40B4-BE49-F238E27FC236}">
                <a16:creationId xmlns:a16="http://schemas.microsoft.com/office/drawing/2014/main" id="{ABB664CA-45CF-4410-86AA-FCDC64B92A2E}"/>
              </a:ext>
            </a:extLst>
          </p:cNvPr>
          <p:cNvSpPr>
            <a:spLocks noGrp="1"/>
          </p:cNvSpPr>
          <p:nvPr>
            <p:ph type="ctrTitle"/>
          </p:nvPr>
        </p:nvSpPr>
        <p:spPr>
          <a:xfrm>
            <a:off x="1524000" y="1122363"/>
            <a:ext cx="9829800" cy="2387600"/>
          </a:xfrm>
          <a:prstGeom prst="rect">
            <a:avLst/>
          </a:prstGeom>
        </p:spPr>
        <p:txBody>
          <a:bodyPr anchor="b">
            <a:normAutofit/>
          </a:bodyPr>
          <a:lstStyle>
            <a:lvl1pPr algn="r">
              <a:defRPr sz="4400">
                <a:solidFill>
                  <a:schemeClr val="bg1"/>
                </a:solidFill>
              </a:defRPr>
            </a:lvl1pPr>
          </a:lstStyle>
          <a:p>
            <a:r>
              <a:rPr lang="en-US"/>
              <a:t>Click to edit Master title style</a:t>
            </a:r>
            <a:endParaRPr lang="en-GB" dirty="0"/>
          </a:p>
        </p:txBody>
      </p:sp>
      <p:sp>
        <p:nvSpPr>
          <p:cNvPr id="14" name="Subtitle 2">
            <a:extLst>
              <a:ext uri="{FF2B5EF4-FFF2-40B4-BE49-F238E27FC236}">
                <a16:creationId xmlns:a16="http://schemas.microsoft.com/office/drawing/2014/main" id="{C3E7C568-1235-477F-A661-75EBACABE9D4}"/>
              </a:ext>
            </a:extLst>
          </p:cNvPr>
          <p:cNvSpPr>
            <a:spLocks noGrp="1"/>
          </p:cNvSpPr>
          <p:nvPr>
            <p:ph type="subTitle" idx="1"/>
          </p:nvPr>
        </p:nvSpPr>
        <p:spPr>
          <a:xfrm>
            <a:off x="1523999" y="3602038"/>
            <a:ext cx="9829799" cy="1655762"/>
          </a:xfrm>
          <a:prstGeom prst="rect">
            <a:avLst/>
          </a:prstGeo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352106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416588F-C418-45A9-A33E-3C0D245752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 y="0"/>
            <a:ext cx="12191238" cy="6858000"/>
          </a:xfrm>
          <a:prstGeom prst="rect">
            <a:avLst/>
          </a:prstGeom>
        </p:spPr>
      </p:pic>
      <p:sp>
        <p:nvSpPr>
          <p:cNvPr id="13" name="Title 1">
            <a:extLst>
              <a:ext uri="{FF2B5EF4-FFF2-40B4-BE49-F238E27FC236}">
                <a16:creationId xmlns:a16="http://schemas.microsoft.com/office/drawing/2014/main" id="{ABB664CA-45CF-4410-86AA-FCDC64B92A2E}"/>
              </a:ext>
            </a:extLst>
          </p:cNvPr>
          <p:cNvSpPr>
            <a:spLocks noGrp="1"/>
          </p:cNvSpPr>
          <p:nvPr>
            <p:ph type="ctrTitle"/>
          </p:nvPr>
        </p:nvSpPr>
        <p:spPr>
          <a:xfrm>
            <a:off x="1524000" y="1122363"/>
            <a:ext cx="9829800" cy="2387600"/>
          </a:xfrm>
          <a:prstGeom prst="rect">
            <a:avLst/>
          </a:prstGeom>
        </p:spPr>
        <p:txBody>
          <a:bodyPr anchor="b">
            <a:normAutofit/>
          </a:bodyPr>
          <a:lstStyle>
            <a:lvl1pPr algn="r">
              <a:defRPr sz="4400">
                <a:solidFill>
                  <a:schemeClr val="bg1"/>
                </a:solidFill>
              </a:defRPr>
            </a:lvl1pPr>
          </a:lstStyle>
          <a:p>
            <a:r>
              <a:rPr lang="en-US"/>
              <a:t>Click to edit Master title style</a:t>
            </a:r>
            <a:endParaRPr lang="en-GB" dirty="0"/>
          </a:p>
        </p:txBody>
      </p:sp>
      <p:sp>
        <p:nvSpPr>
          <p:cNvPr id="14" name="Subtitle 2">
            <a:extLst>
              <a:ext uri="{FF2B5EF4-FFF2-40B4-BE49-F238E27FC236}">
                <a16:creationId xmlns:a16="http://schemas.microsoft.com/office/drawing/2014/main" id="{C3E7C568-1235-477F-A661-75EBACABE9D4}"/>
              </a:ext>
            </a:extLst>
          </p:cNvPr>
          <p:cNvSpPr>
            <a:spLocks noGrp="1"/>
          </p:cNvSpPr>
          <p:nvPr>
            <p:ph type="subTitle" idx="1"/>
          </p:nvPr>
        </p:nvSpPr>
        <p:spPr>
          <a:xfrm>
            <a:off x="1523999" y="3602038"/>
            <a:ext cx="9829799" cy="1655762"/>
          </a:xfrm>
          <a:prstGeom prst="rect">
            <a:avLst/>
          </a:prstGeo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265233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122E49-31A7-4F63-B5C3-2BA914BDCA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sp>
        <p:nvSpPr>
          <p:cNvPr id="2" name="Title 1">
            <a:extLst>
              <a:ext uri="{FF2B5EF4-FFF2-40B4-BE49-F238E27FC236}">
                <a16:creationId xmlns:a16="http://schemas.microsoft.com/office/drawing/2014/main" id="{F0041707-758B-41B4-870C-BA338C78BBAF}"/>
              </a:ext>
            </a:extLst>
          </p:cNvPr>
          <p:cNvSpPr>
            <a:spLocks noGrp="1"/>
          </p:cNvSpPr>
          <p:nvPr>
            <p:ph type="ctrTitle" hasCustomPrompt="1"/>
          </p:nvPr>
        </p:nvSpPr>
        <p:spPr>
          <a:xfrm>
            <a:off x="1524000" y="1122363"/>
            <a:ext cx="9829800" cy="2387600"/>
          </a:xfrm>
          <a:prstGeom prst="rect">
            <a:avLst/>
          </a:prstGeom>
        </p:spPr>
        <p:txBody>
          <a:bodyPr anchor="b">
            <a:normAutofit/>
          </a:bodyPr>
          <a:lstStyle>
            <a:lvl1pPr algn="r">
              <a:defRPr sz="4400">
                <a:solidFill>
                  <a:schemeClr val="bg1"/>
                </a:solidFill>
              </a:defRPr>
            </a:lvl1pPr>
          </a:lstStyle>
          <a:p>
            <a:r>
              <a:rPr lang="en-US" dirty="0"/>
              <a:t>Any questions?</a:t>
            </a:r>
            <a:endParaRPr lang="en-GB" dirty="0"/>
          </a:p>
        </p:txBody>
      </p:sp>
      <p:sp>
        <p:nvSpPr>
          <p:cNvPr id="3" name="Subtitle 2">
            <a:extLst>
              <a:ext uri="{FF2B5EF4-FFF2-40B4-BE49-F238E27FC236}">
                <a16:creationId xmlns:a16="http://schemas.microsoft.com/office/drawing/2014/main" id="{1F089ED0-D78D-4E69-AED2-CAFA0F7E2C5F}"/>
              </a:ext>
            </a:extLst>
          </p:cNvPr>
          <p:cNvSpPr>
            <a:spLocks noGrp="1"/>
          </p:cNvSpPr>
          <p:nvPr>
            <p:ph type="subTitle" idx="1" hasCustomPrompt="1"/>
          </p:nvPr>
        </p:nvSpPr>
        <p:spPr>
          <a:xfrm>
            <a:off x="1523999" y="3602038"/>
            <a:ext cx="9829799" cy="1655762"/>
          </a:xfrm>
          <a:prstGeom prst="rect">
            <a:avLst/>
          </a:prstGeo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Thank you for listening</a:t>
            </a:r>
            <a:endParaRPr lang="en-GB" dirty="0"/>
          </a:p>
        </p:txBody>
      </p:sp>
    </p:spTree>
    <p:extLst>
      <p:ext uri="{BB962C8B-B14F-4D97-AF65-F5344CB8AC3E}">
        <p14:creationId xmlns:p14="http://schemas.microsoft.com/office/powerpoint/2010/main" val="1350889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DF70E1-F210-4B44-BD24-95897918F2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itle Placeholder 1">
            <a:extLst>
              <a:ext uri="{FF2B5EF4-FFF2-40B4-BE49-F238E27FC236}">
                <a16:creationId xmlns:a16="http://schemas.microsoft.com/office/drawing/2014/main" id="{F0601A70-EEDA-46CE-9366-22330AF21399}"/>
              </a:ext>
            </a:extLst>
          </p:cNvPr>
          <p:cNvSpPr>
            <a:spLocks noGrp="1"/>
          </p:cNvSpPr>
          <p:nvPr>
            <p:ph type="title"/>
          </p:nvPr>
        </p:nvSpPr>
        <p:spPr>
          <a:xfrm>
            <a:off x="838200" y="488272"/>
            <a:ext cx="10515600" cy="120241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3797209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90000"/>
        </a:lnSpc>
        <a:spcBef>
          <a:spcPct val="0"/>
        </a:spcBef>
        <a:buNone/>
        <a:defRPr sz="4400" b="1" kern="1200">
          <a:solidFill>
            <a:srgbClr val="92D050"/>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92D050"/>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92D05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92D05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92D05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92D05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ADAE4-90BE-4FD3-8FB7-F5728B5A20AB}"/>
              </a:ext>
            </a:extLst>
          </p:cNvPr>
          <p:cNvSpPr>
            <a:spLocks noGrp="1"/>
          </p:cNvSpPr>
          <p:nvPr>
            <p:ph type="ctrTitle"/>
          </p:nvPr>
        </p:nvSpPr>
        <p:spPr>
          <a:xfrm>
            <a:off x="1495425" y="584688"/>
            <a:ext cx="9829800" cy="5016012"/>
          </a:xfrm>
        </p:spPr>
        <p:txBody>
          <a:bodyPr anchor="t">
            <a:normAutofit fontScale="90000"/>
          </a:bodyPr>
          <a:lstStyle/>
          <a:p>
            <a:br>
              <a:rPr lang="en-GB" dirty="0"/>
            </a:br>
            <a:br>
              <a:rPr lang="en-GB" dirty="0"/>
            </a:br>
            <a:br>
              <a:rPr lang="en-GB" dirty="0"/>
            </a:br>
            <a:r>
              <a:rPr lang="en-GB" dirty="0"/>
              <a:t>Joint SEC / DCUSA Working Group</a:t>
            </a:r>
            <a:br>
              <a:rPr lang="en-GB" dirty="0"/>
            </a:br>
            <a:br>
              <a:rPr lang="en-GB" dirty="0"/>
            </a:br>
            <a:r>
              <a:rPr lang="en-GB" sz="2700" dirty="0"/>
              <a:t>SECMP0046 ‘</a:t>
            </a:r>
            <a:r>
              <a:rPr lang="en-GB" sz="2800" dirty="0"/>
              <a:t>Allow DNOs to control Low Carbon Technologies connected to Smart Meter infrastructure</a:t>
            </a:r>
            <a:r>
              <a:rPr lang="en-GB" sz="2700" dirty="0"/>
              <a:t>’</a:t>
            </a:r>
            <a:br>
              <a:rPr lang="en-GB" sz="2700" dirty="0"/>
            </a:br>
            <a:r>
              <a:rPr lang="en-GB" sz="2800" dirty="0"/>
              <a:t>DCP 371 ‘Last resort arrangements for Distributors to manage specific consumer connected devices’</a:t>
            </a:r>
            <a:br>
              <a:rPr lang="en-GB" sz="2800" dirty="0"/>
            </a:br>
            <a:endParaRPr lang="en-GB" sz="2800" dirty="0"/>
          </a:p>
        </p:txBody>
      </p:sp>
    </p:spTree>
    <p:extLst>
      <p:ext uri="{BB962C8B-B14F-4D97-AF65-F5344CB8AC3E}">
        <p14:creationId xmlns:p14="http://schemas.microsoft.com/office/powerpoint/2010/main" val="3460585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10D30-56BD-43AD-B797-41B78F299CEE}"/>
              </a:ext>
            </a:extLst>
          </p:cNvPr>
          <p:cNvSpPr>
            <a:spLocks noGrp="1"/>
          </p:cNvSpPr>
          <p:nvPr>
            <p:ph type="title"/>
          </p:nvPr>
        </p:nvSpPr>
        <p:spPr>
          <a:xfrm>
            <a:off x="838200" y="754602"/>
            <a:ext cx="9350829" cy="936086"/>
          </a:xfrm>
        </p:spPr>
        <p:txBody>
          <a:bodyPr>
            <a:normAutofit/>
          </a:bodyPr>
          <a:lstStyle/>
          <a:p>
            <a:r>
              <a:rPr lang="en-GB" sz="4000" dirty="0"/>
              <a:t>Clean Energy Package – Article 32</a:t>
            </a:r>
          </a:p>
        </p:txBody>
      </p:sp>
      <p:sp>
        <p:nvSpPr>
          <p:cNvPr id="3" name="Rectangle: Rounded Corners 2">
            <a:extLst>
              <a:ext uri="{FF2B5EF4-FFF2-40B4-BE49-F238E27FC236}">
                <a16:creationId xmlns:a16="http://schemas.microsoft.com/office/drawing/2014/main" id="{C1087237-34C5-4C99-A19C-491B69FB2708}"/>
              </a:ext>
            </a:extLst>
          </p:cNvPr>
          <p:cNvSpPr/>
          <p:nvPr/>
        </p:nvSpPr>
        <p:spPr>
          <a:xfrm>
            <a:off x="1002794" y="2598312"/>
            <a:ext cx="10186411" cy="2172471"/>
          </a:xfrm>
          <a:prstGeom prst="roundRect">
            <a:avLst>
              <a:gd name="adj" fmla="val 7974"/>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000" dirty="0"/>
              <a:t>“Distribution system operators shall procure such services in accordance with transparent, non-discriminatory and market-based procedures unless the regulatory authorities have established that the procurement of such services is not economically efficient or that such procurement would lead to severe market distortions or to higher congestion.”</a:t>
            </a:r>
          </a:p>
        </p:txBody>
      </p:sp>
      <p:sp>
        <p:nvSpPr>
          <p:cNvPr id="5" name="Rectangle: Rounded Corners 4">
            <a:extLst>
              <a:ext uri="{FF2B5EF4-FFF2-40B4-BE49-F238E27FC236}">
                <a16:creationId xmlns:a16="http://schemas.microsoft.com/office/drawing/2014/main" id="{1FC14509-9699-4FF2-84C8-1E7271F6EF84}"/>
              </a:ext>
            </a:extLst>
          </p:cNvPr>
          <p:cNvSpPr/>
          <p:nvPr/>
        </p:nvSpPr>
        <p:spPr>
          <a:xfrm>
            <a:off x="1002794" y="1776833"/>
            <a:ext cx="6620748" cy="735334"/>
          </a:xfrm>
          <a:prstGeom prst="roundRect">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Incentives for the use of flexibility in distribution networks</a:t>
            </a:r>
          </a:p>
        </p:txBody>
      </p:sp>
    </p:spTree>
    <p:extLst>
      <p:ext uri="{BB962C8B-B14F-4D97-AF65-F5344CB8AC3E}">
        <p14:creationId xmlns:p14="http://schemas.microsoft.com/office/powerpoint/2010/main" val="261704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10D30-56BD-43AD-B797-41B78F299CEE}"/>
              </a:ext>
            </a:extLst>
          </p:cNvPr>
          <p:cNvSpPr>
            <a:spLocks noGrp="1"/>
          </p:cNvSpPr>
          <p:nvPr>
            <p:ph type="title"/>
          </p:nvPr>
        </p:nvSpPr>
        <p:spPr>
          <a:xfrm>
            <a:off x="838200" y="754602"/>
            <a:ext cx="9350829" cy="936086"/>
          </a:xfrm>
        </p:spPr>
        <p:txBody>
          <a:bodyPr>
            <a:normAutofit/>
          </a:bodyPr>
          <a:lstStyle/>
          <a:p>
            <a:r>
              <a:rPr lang="en-GB" sz="4000" dirty="0"/>
              <a:t>Last Resort definition options</a:t>
            </a:r>
          </a:p>
        </p:txBody>
      </p:sp>
      <p:sp>
        <p:nvSpPr>
          <p:cNvPr id="3" name="Rectangle: Rounded Corners 2">
            <a:extLst>
              <a:ext uri="{FF2B5EF4-FFF2-40B4-BE49-F238E27FC236}">
                <a16:creationId xmlns:a16="http://schemas.microsoft.com/office/drawing/2014/main" id="{C1087237-34C5-4C99-A19C-491B69FB2708}"/>
              </a:ext>
            </a:extLst>
          </p:cNvPr>
          <p:cNvSpPr/>
          <p:nvPr/>
        </p:nvSpPr>
        <p:spPr>
          <a:xfrm>
            <a:off x="1666464" y="1945526"/>
            <a:ext cx="8859072" cy="936086"/>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Where the Distributor cannot procure flexibility in a transparent, non-discriminatory and market-based way - Article 32 of the Clean Energy Package (CEP)</a:t>
            </a:r>
          </a:p>
        </p:txBody>
      </p:sp>
      <p:sp>
        <p:nvSpPr>
          <p:cNvPr id="4" name="Rectangle: Rounded Corners 3">
            <a:extLst>
              <a:ext uri="{FF2B5EF4-FFF2-40B4-BE49-F238E27FC236}">
                <a16:creationId xmlns:a16="http://schemas.microsoft.com/office/drawing/2014/main" id="{73C23164-23F3-42CA-85DC-08A7DDCC71B5}"/>
              </a:ext>
            </a:extLst>
          </p:cNvPr>
          <p:cNvSpPr/>
          <p:nvPr/>
        </p:nvSpPr>
        <p:spPr>
          <a:xfrm>
            <a:off x="1665821" y="2951037"/>
            <a:ext cx="8859715" cy="1302589"/>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0" i="0" dirty="0">
                <a:effectLst/>
                <a:latin typeface="Segoe UI" panose="020B0502040204020203" pitchFamily="34" charset="0"/>
              </a:rPr>
              <a:t>‘Capacity Headroom’ means the minimum margin below the maximum capacity of the Distribution System which the Company reasonably believes is necessary and justifiable to maintain Security of Supply and other technical parameters (DCUSA)</a:t>
            </a:r>
            <a:endParaRPr lang="en-GB" sz="2000" b="0" i="0" dirty="0">
              <a:effectLst/>
              <a:latin typeface="Segoe UI" panose="020B0502040204020203" pitchFamily="34" charset="0"/>
            </a:endParaRPr>
          </a:p>
        </p:txBody>
      </p:sp>
      <p:sp>
        <p:nvSpPr>
          <p:cNvPr id="8" name="Rectangle: Rounded Corners 7">
            <a:extLst>
              <a:ext uri="{FF2B5EF4-FFF2-40B4-BE49-F238E27FC236}">
                <a16:creationId xmlns:a16="http://schemas.microsoft.com/office/drawing/2014/main" id="{04F1A6FB-BBDC-43F9-9D66-F4BFBAC0FE50}"/>
              </a:ext>
            </a:extLst>
          </p:cNvPr>
          <p:cNvSpPr/>
          <p:nvPr/>
        </p:nvSpPr>
        <p:spPr>
          <a:xfrm>
            <a:off x="1665820" y="4323050"/>
            <a:ext cx="8859715" cy="737851"/>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Every commercial option has been exhausted (Grid code GC0147 discussions)</a:t>
            </a:r>
          </a:p>
        </p:txBody>
      </p:sp>
      <p:sp>
        <p:nvSpPr>
          <p:cNvPr id="10" name="Rectangle: Rounded Corners 9">
            <a:extLst>
              <a:ext uri="{FF2B5EF4-FFF2-40B4-BE49-F238E27FC236}">
                <a16:creationId xmlns:a16="http://schemas.microsoft.com/office/drawing/2014/main" id="{42A6705F-0F53-466E-9DC3-EDBF5BF0C2A6}"/>
              </a:ext>
            </a:extLst>
          </p:cNvPr>
          <p:cNvSpPr/>
          <p:nvPr/>
        </p:nvSpPr>
        <p:spPr>
          <a:xfrm>
            <a:off x="1665820" y="5153334"/>
            <a:ext cx="8859715" cy="737851"/>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All reasonable steps (has stood the test of time in many Codes)</a:t>
            </a:r>
          </a:p>
        </p:txBody>
      </p:sp>
      <p:sp>
        <p:nvSpPr>
          <p:cNvPr id="12" name="Rectangle: Rounded Corners 11">
            <a:extLst>
              <a:ext uri="{FF2B5EF4-FFF2-40B4-BE49-F238E27FC236}">
                <a16:creationId xmlns:a16="http://schemas.microsoft.com/office/drawing/2014/main" id="{E0B08C28-A118-4B00-84B9-1D241D6271AF}"/>
              </a:ext>
            </a:extLst>
          </p:cNvPr>
          <p:cNvSpPr/>
          <p:nvPr/>
        </p:nvSpPr>
        <p:spPr>
          <a:xfrm>
            <a:off x="838200" y="1945526"/>
            <a:ext cx="723900" cy="936086"/>
          </a:xfrm>
          <a:prstGeom prst="roundRect">
            <a:avLst>
              <a:gd name="adj" fmla="val 20623"/>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000" dirty="0"/>
              <a:t> </a:t>
            </a:r>
          </a:p>
        </p:txBody>
      </p:sp>
      <p:sp>
        <p:nvSpPr>
          <p:cNvPr id="14" name="Rectangle: Rounded Corners 13">
            <a:extLst>
              <a:ext uri="{FF2B5EF4-FFF2-40B4-BE49-F238E27FC236}">
                <a16:creationId xmlns:a16="http://schemas.microsoft.com/office/drawing/2014/main" id="{8AC6F3D7-0067-419A-B0DB-234D1E273208}"/>
              </a:ext>
            </a:extLst>
          </p:cNvPr>
          <p:cNvSpPr/>
          <p:nvPr/>
        </p:nvSpPr>
        <p:spPr>
          <a:xfrm>
            <a:off x="838200" y="2951037"/>
            <a:ext cx="723900" cy="1302589"/>
          </a:xfrm>
          <a:prstGeom prst="roundRect">
            <a:avLst>
              <a:gd name="adj" fmla="val 20623"/>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000" dirty="0"/>
              <a:t> </a:t>
            </a:r>
          </a:p>
        </p:txBody>
      </p:sp>
      <p:sp>
        <p:nvSpPr>
          <p:cNvPr id="16" name="Rectangle: Rounded Corners 15">
            <a:extLst>
              <a:ext uri="{FF2B5EF4-FFF2-40B4-BE49-F238E27FC236}">
                <a16:creationId xmlns:a16="http://schemas.microsoft.com/office/drawing/2014/main" id="{19F64110-56B6-4320-96D8-655671028B9D}"/>
              </a:ext>
            </a:extLst>
          </p:cNvPr>
          <p:cNvSpPr/>
          <p:nvPr/>
        </p:nvSpPr>
        <p:spPr>
          <a:xfrm>
            <a:off x="838522" y="4323051"/>
            <a:ext cx="723900" cy="737851"/>
          </a:xfrm>
          <a:prstGeom prst="roundRect">
            <a:avLst>
              <a:gd name="adj" fmla="val 20623"/>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000" dirty="0"/>
              <a:t> </a:t>
            </a:r>
          </a:p>
        </p:txBody>
      </p:sp>
      <p:sp>
        <p:nvSpPr>
          <p:cNvPr id="18" name="Rectangle: Rounded Corners 17">
            <a:extLst>
              <a:ext uri="{FF2B5EF4-FFF2-40B4-BE49-F238E27FC236}">
                <a16:creationId xmlns:a16="http://schemas.microsoft.com/office/drawing/2014/main" id="{83AFEEF0-8FF6-4C69-B061-EEFDEEA7499D}"/>
              </a:ext>
            </a:extLst>
          </p:cNvPr>
          <p:cNvSpPr/>
          <p:nvPr/>
        </p:nvSpPr>
        <p:spPr>
          <a:xfrm>
            <a:off x="838200" y="5158309"/>
            <a:ext cx="723900" cy="732876"/>
          </a:xfrm>
          <a:prstGeom prst="roundRect">
            <a:avLst>
              <a:gd name="adj" fmla="val 20623"/>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000" dirty="0"/>
              <a:t> </a:t>
            </a:r>
          </a:p>
        </p:txBody>
      </p:sp>
    </p:spTree>
    <p:extLst>
      <p:ext uri="{BB962C8B-B14F-4D97-AF65-F5344CB8AC3E}">
        <p14:creationId xmlns:p14="http://schemas.microsoft.com/office/powerpoint/2010/main" val="1212129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FE9EE-84B8-4367-B926-4A0E7EF334B6}"/>
              </a:ext>
            </a:extLst>
          </p:cNvPr>
          <p:cNvSpPr>
            <a:spLocks noGrp="1"/>
          </p:cNvSpPr>
          <p:nvPr>
            <p:ph type="title"/>
          </p:nvPr>
        </p:nvSpPr>
        <p:spPr/>
        <p:txBody>
          <a:bodyPr/>
          <a:lstStyle/>
          <a:p>
            <a:r>
              <a:rPr lang="en-GB" dirty="0"/>
              <a:t>Draft DCUSA legal text for last resort</a:t>
            </a:r>
          </a:p>
        </p:txBody>
      </p:sp>
      <p:sp>
        <p:nvSpPr>
          <p:cNvPr id="5" name="Content Placeholder 4">
            <a:extLst>
              <a:ext uri="{FF2B5EF4-FFF2-40B4-BE49-F238E27FC236}">
                <a16:creationId xmlns:a16="http://schemas.microsoft.com/office/drawing/2014/main" id="{0FC6F694-DC9F-493D-B3B4-17A990CA4DB1}"/>
              </a:ext>
            </a:extLst>
          </p:cNvPr>
          <p:cNvSpPr>
            <a:spLocks noGrp="1"/>
          </p:cNvSpPr>
          <p:nvPr>
            <p:ph sz="half" idx="1"/>
          </p:nvPr>
        </p:nvSpPr>
        <p:spPr>
          <a:xfrm>
            <a:off x="838199" y="1825625"/>
            <a:ext cx="10515599" cy="1803099"/>
          </a:xfrm>
          <a:prstGeom prst="roundRect">
            <a:avLst>
              <a:gd name="adj" fmla="val 7974"/>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lnSpc>
                <a:spcPct val="107000"/>
              </a:lnSpc>
              <a:spcAft>
                <a:spcPts val="800"/>
              </a:spcAft>
              <a:buNone/>
            </a:pPr>
            <a:r>
              <a:rPr lang="en-GB" sz="1800" dirty="0">
                <a:effectLst/>
                <a:latin typeface="Calibri" panose="020F0502020204030204" pitchFamily="34" charset="0"/>
                <a:ea typeface="Calibri" panose="020F0502020204030204" pitchFamily="34" charset="0"/>
                <a:cs typeface="Calibri" panose="020F0502020204030204" pitchFamily="34" charset="0"/>
              </a:rPr>
              <a:t>Where a network outage has occurred due to a contracted Flexibility Services Provider being unable to deliver the expected service. DNOs are required to investigate the cause of an outage to determine the cause. If evidence determines that the outage is not a one-off random event or as a result of external interference with network assets, then the use of the Smart Meter Last Resort Solution would be triggered; or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889084F9-32C7-41B9-9688-B07B85B24334}"/>
              </a:ext>
            </a:extLst>
          </p:cNvPr>
          <p:cNvSpPr/>
          <p:nvPr/>
        </p:nvSpPr>
        <p:spPr>
          <a:xfrm>
            <a:off x="838199" y="4758699"/>
            <a:ext cx="10515599" cy="1122337"/>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GB" sz="2000" dirty="0">
                <a:effectLst/>
                <a:latin typeface="Calibri" panose="020F0502020204030204" pitchFamily="34" charset="0"/>
                <a:ea typeface="Calibri" panose="020F0502020204030204" pitchFamily="34" charset="0"/>
                <a:cs typeface="Calibri" panose="020F0502020204030204" pitchFamily="34" charset="0"/>
              </a:rPr>
              <a:t>Where speed of uptake in Low Carbon Technologies is in excess of the forecast within the Network Development Plan as per the requirement of Article 32, Clause 3 within the Clean Energy Package.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EE9E634B-B52F-4D5C-8AB8-9D9E906CEF2E}"/>
              </a:ext>
            </a:extLst>
          </p:cNvPr>
          <p:cNvSpPr/>
          <p:nvPr/>
        </p:nvSpPr>
        <p:spPr>
          <a:xfrm>
            <a:off x="5733727" y="3767479"/>
            <a:ext cx="723900" cy="732876"/>
          </a:xfrm>
          <a:prstGeom prst="roundRect">
            <a:avLst>
              <a:gd name="adj" fmla="val 20623"/>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 OR</a:t>
            </a:r>
          </a:p>
        </p:txBody>
      </p:sp>
    </p:spTree>
    <p:extLst>
      <p:ext uri="{BB962C8B-B14F-4D97-AF65-F5344CB8AC3E}">
        <p14:creationId xmlns:p14="http://schemas.microsoft.com/office/powerpoint/2010/main" val="2761959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5A790-A463-4EFD-828F-11A6305009A9}"/>
              </a:ext>
            </a:extLst>
          </p:cNvPr>
          <p:cNvSpPr>
            <a:spLocks noGrp="1"/>
          </p:cNvSpPr>
          <p:nvPr>
            <p:ph type="title"/>
          </p:nvPr>
        </p:nvSpPr>
        <p:spPr/>
        <p:txBody>
          <a:bodyPr/>
          <a:lstStyle/>
          <a:p>
            <a:r>
              <a:rPr lang="en-GB" dirty="0"/>
              <a:t>Draft DCUSA legal text for network plan</a:t>
            </a:r>
          </a:p>
        </p:txBody>
      </p:sp>
      <p:sp>
        <p:nvSpPr>
          <p:cNvPr id="5" name="Rectangle: Rounded Corners 4">
            <a:extLst>
              <a:ext uri="{FF2B5EF4-FFF2-40B4-BE49-F238E27FC236}">
                <a16:creationId xmlns:a16="http://schemas.microsoft.com/office/drawing/2014/main" id="{F955D428-C477-491E-ADC9-8BAAE2F62248}"/>
              </a:ext>
            </a:extLst>
          </p:cNvPr>
          <p:cNvSpPr/>
          <p:nvPr/>
        </p:nvSpPr>
        <p:spPr>
          <a:xfrm>
            <a:off x="1002794" y="3628215"/>
            <a:ext cx="10186411" cy="2172471"/>
          </a:xfrm>
          <a:prstGeom prst="roundRect">
            <a:avLst>
              <a:gd name="adj" fmla="val 7974"/>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Total number of deployments of overload protection equipment;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Number of pre-fault deployments, number of post-fault deployments;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Number of customers on affected networks;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Number of customers signed up and with interim solution in place;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Total number of requests for/incidents of overload protection;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Number of opt-outs; and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Distribution of duration of overload protection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B8B964BB-386F-4A0C-B0AD-6B22AD16E36D}"/>
              </a:ext>
            </a:extLst>
          </p:cNvPr>
          <p:cNvSpPr/>
          <p:nvPr/>
        </p:nvSpPr>
        <p:spPr>
          <a:xfrm>
            <a:off x="1002793" y="2806736"/>
            <a:ext cx="10186409" cy="735334"/>
          </a:xfrm>
          <a:prstGeom prst="roundRect">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Calibri" panose="020F0502020204030204" pitchFamily="34" charset="0"/>
              </a:rPr>
              <a:t>Throughout the duration of the use of </a:t>
            </a:r>
            <a:r>
              <a:rPr lang="en-GB"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a:t>
            </a:r>
            <a:r>
              <a:rPr lang="en-GB" sz="18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Smart Meter Last Resort Solution the</a:t>
            </a:r>
            <a:r>
              <a:rPr lang="en-GB"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DNO </a:t>
            </a:r>
            <a:r>
              <a:rPr lang="en-GB" sz="1800" dirty="0">
                <a:effectLst/>
                <a:latin typeface="Calibri" panose="020F0502020204030204" pitchFamily="34" charset="0"/>
                <a:ea typeface="Calibri" panose="020F0502020204030204" pitchFamily="34" charset="0"/>
                <a:cs typeface="Calibri" panose="020F0502020204030204" pitchFamily="34" charset="0"/>
              </a:rPr>
              <a:t>will provide a report every three months to Suppliers and the Authority providing the following information: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B22F9392-A3B3-4995-99C2-0104A714F70F}"/>
              </a:ext>
            </a:extLst>
          </p:cNvPr>
          <p:cNvSpPr/>
          <p:nvPr/>
        </p:nvSpPr>
        <p:spPr>
          <a:xfrm>
            <a:off x="1002793" y="1985257"/>
            <a:ext cx="10186410" cy="735334"/>
          </a:xfrm>
          <a:prstGeom prst="roundRect">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800" dirty="0">
                <a:effectLst/>
                <a:latin typeface="Calibri" panose="020F0502020204030204" pitchFamily="34" charset="0"/>
                <a:ea typeface="Calibri" panose="020F0502020204030204" pitchFamily="34" charset="0"/>
              </a:rPr>
              <a:t>Once the Smart Meter Last Resort Solution is implemented DNOs will use reasonable endeavours to put a permanent solution in place as soon as possible and no later than 12 months</a:t>
            </a:r>
            <a:endParaRPr lang="en-GB" sz="2000" dirty="0"/>
          </a:p>
        </p:txBody>
      </p:sp>
    </p:spTree>
    <p:extLst>
      <p:ext uri="{BB962C8B-B14F-4D97-AF65-F5344CB8AC3E}">
        <p14:creationId xmlns:p14="http://schemas.microsoft.com/office/powerpoint/2010/main" val="1575710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BC2C4-8E3C-4A34-8768-A80258F21D1E}"/>
              </a:ext>
            </a:extLst>
          </p:cNvPr>
          <p:cNvSpPr>
            <a:spLocks noGrp="1"/>
          </p:cNvSpPr>
          <p:nvPr>
            <p:ph type="title"/>
          </p:nvPr>
        </p:nvSpPr>
        <p:spPr/>
        <p:txBody>
          <a:bodyPr/>
          <a:lstStyle/>
          <a:p>
            <a:r>
              <a:rPr lang="en-GB" dirty="0"/>
              <a:t>Consumers being approached</a:t>
            </a:r>
          </a:p>
        </p:txBody>
      </p:sp>
      <p:sp>
        <p:nvSpPr>
          <p:cNvPr id="5" name="Rectangle: Rounded Corners 4">
            <a:extLst>
              <a:ext uri="{FF2B5EF4-FFF2-40B4-BE49-F238E27FC236}">
                <a16:creationId xmlns:a16="http://schemas.microsoft.com/office/drawing/2014/main" id="{0DFC9118-C33A-489C-BE33-12BEEC206FDD}"/>
              </a:ext>
            </a:extLst>
          </p:cNvPr>
          <p:cNvSpPr/>
          <p:nvPr/>
        </p:nvSpPr>
        <p:spPr>
          <a:xfrm>
            <a:off x="1511967" y="1690688"/>
            <a:ext cx="7535779" cy="1427897"/>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What is the procedure for Consumers to be contacted by:</a:t>
            </a:r>
          </a:p>
          <a:p>
            <a:pPr marL="342900" indent="-342900">
              <a:buFont typeface="Arial" panose="020B0604020202020204" pitchFamily="34" charset="0"/>
              <a:buChar char="•"/>
            </a:pPr>
            <a:r>
              <a:rPr lang="en-GB" sz="2000" dirty="0"/>
              <a:t>Suppliers</a:t>
            </a:r>
          </a:p>
          <a:p>
            <a:pPr marL="342900" indent="-342900">
              <a:buFont typeface="Arial" panose="020B0604020202020204" pitchFamily="34" charset="0"/>
              <a:buChar char="•"/>
            </a:pPr>
            <a:r>
              <a:rPr lang="en-GB" sz="2000" dirty="0"/>
              <a:t>Flexibility providers</a:t>
            </a:r>
          </a:p>
          <a:p>
            <a:pPr marL="342900" indent="-342900">
              <a:buFont typeface="Arial" panose="020B0604020202020204" pitchFamily="34" charset="0"/>
              <a:buChar char="•"/>
            </a:pPr>
            <a:r>
              <a:rPr lang="en-GB" sz="2000" dirty="0"/>
              <a:t>Distribution Network Operators</a:t>
            </a:r>
          </a:p>
        </p:txBody>
      </p:sp>
      <p:sp>
        <p:nvSpPr>
          <p:cNvPr id="7" name="Rectangle: Rounded Corners 6">
            <a:extLst>
              <a:ext uri="{FF2B5EF4-FFF2-40B4-BE49-F238E27FC236}">
                <a16:creationId xmlns:a16="http://schemas.microsoft.com/office/drawing/2014/main" id="{9784344A-05F9-41D2-A647-5BDFF3CA584F}"/>
              </a:ext>
            </a:extLst>
          </p:cNvPr>
          <p:cNvSpPr/>
          <p:nvPr/>
        </p:nvSpPr>
        <p:spPr>
          <a:xfrm>
            <a:off x="2012480" y="3169118"/>
            <a:ext cx="7535779" cy="735334"/>
          </a:xfrm>
          <a:prstGeom prst="roundRect">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effectLst/>
                <a:latin typeface="Calibri" panose="020F0502020204030204" pitchFamily="34" charset="0"/>
                <a:ea typeface="Calibri" panose="020F0502020204030204" pitchFamily="34" charset="0"/>
              </a:rPr>
              <a:t>Citizens Advice - Consumer Protection from Unfair Trading Regulations</a:t>
            </a:r>
            <a:endParaRPr lang="en-GB" sz="2000" dirty="0"/>
          </a:p>
        </p:txBody>
      </p:sp>
      <p:sp>
        <p:nvSpPr>
          <p:cNvPr id="9" name="Rectangle: Rounded Corners 8">
            <a:extLst>
              <a:ext uri="{FF2B5EF4-FFF2-40B4-BE49-F238E27FC236}">
                <a16:creationId xmlns:a16="http://schemas.microsoft.com/office/drawing/2014/main" id="{811E0D50-A6B1-4479-AA60-A3133A2B0582}"/>
              </a:ext>
            </a:extLst>
          </p:cNvPr>
          <p:cNvSpPr/>
          <p:nvPr/>
        </p:nvSpPr>
        <p:spPr>
          <a:xfrm>
            <a:off x="2569139" y="3954985"/>
            <a:ext cx="7535779" cy="1427897"/>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All Consumers to be provided with flexibility information including Priority Service Register (PSR) customers</a:t>
            </a:r>
          </a:p>
        </p:txBody>
      </p:sp>
      <p:sp>
        <p:nvSpPr>
          <p:cNvPr id="11" name="Rectangle: Rounded Corners 10">
            <a:extLst>
              <a:ext uri="{FF2B5EF4-FFF2-40B4-BE49-F238E27FC236}">
                <a16:creationId xmlns:a16="http://schemas.microsoft.com/office/drawing/2014/main" id="{EB7793EF-0FDD-43B8-B3C3-37CD18FBD0EF}"/>
              </a:ext>
            </a:extLst>
          </p:cNvPr>
          <p:cNvSpPr/>
          <p:nvPr/>
        </p:nvSpPr>
        <p:spPr>
          <a:xfrm>
            <a:off x="3001878" y="5433415"/>
            <a:ext cx="7535779" cy="735334"/>
          </a:xfrm>
          <a:prstGeom prst="roundRect">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effectLst/>
                <a:latin typeface="Calibri" panose="020F0502020204030204" pitchFamily="34" charset="0"/>
                <a:ea typeface="Calibri" panose="020F0502020204030204" pitchFamily="34" charset="0"/>
              </a:rPr>
              <a:t>This is outside the scope of DCUSA</a:t>
            </a:r>
            <a:endParaRPr lang="en-GB" sz="2000" dirty="0"/>
          </a:p>
        </p:txBody>
      </p:sp>
    </p:spTree>
    <p:extLst>
      <p:ext uri="{BB962C8B-B14F-4D97-AF65-F5344CB8AC3E}">
        <p14:creationId xmlns:p14="http://schemas.microsoft.com/office/powerpoint/2010/main" val="2132627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10D30-56BD-43AD-B797-41B78F299CEE}"/>
              </a:ext>
            </a:extLst>
          </p:cNvPr>
          <p:cNvSpPr>
            <a:spLocks noGrp="1"/>
          </p:cNvSpPr>
          <p:nvPr>
            <p:ph type="title"/>
          </p:nvPr>
        </p:nvSpPr>
        <p:spPr>
          <a:xfrm>
            <a:off x="838200" y="754602"/>
            <a:ext cx="9350829" cy="936086"/>
          </a:xfrm>
        </p:spPr>
        <p:txBody>
          <a:bodyPr>
            <a:normAutofit/>
          </a:bodyPr>
          <a:lstStyle/>
          <a:p>
            <a:r>
              <a:rPr lang="en-GB" sz="4000" dirty="0"/>
              <a:t>Long-term solution</a:t>
            </a:r>
          </a:p>
        </p:txBody>
      </p:sp>
      <p:sp>
        <p:nvSpPr>
          <p:cNvPr id="3" name="Rectangle: Rounded Corners 2">
            <a:extLst>
              <a:ext uri="{FF2B5EF4-FFF2-40B4-BE49-F238E27FC236}">
                <a16:creationId xmlns:a16="http://schemas.microsoft.com/office/drawing/2014/main" id="{C1087237-34C5-4C99-A19C-491B69FB2708}"/>
              </a:ext>
            </a:extLst>
          </p:cNvPr>
          <p:cNvSpPr/>
          <p:nvPr/>
        </p:nvSpPr>
        <p:spPr>
          <a:xfrm>
            <a:off x="2976725" y="3074331"/>
            <a:ext cx="6238550" cy="1076523"/>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Based on the logistics of reinforcing the network </a:t>
            </a:r>
          </a:p>
        </p:txBody>
      </p:sp>
      <p:sp>
        <p:nvSpPr>
          <p:cNvPr id="5" name="Rectangle: Rounded Corners 4">
            <a:extLst>
              <a:ext uri="{FF2B5EF4-FFF2-40B4-BE49-F238E27FC236}">
                <a16:creationId xmlns:a16="http://schemas.microsoft.com/office/drawing/2014/main" id="{ECEE429A-37A9-44F2-B9FE-01FF35631696}"/>
              </a:ext>
            </a:extLst>
          </p:cNvPr>
          <p:cNvSpPr/>
          <p:nvPr/>
        </p:nvSpPr>
        <p:spPr>
          <a:xfrm>
            <a:off x="2976725" y="4489000"/>
            <a:ext cx="6238550" cy="1076523"/>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Any extension would have to be reported to DCUSA and Ofgem</a:t>
            </a:r>
          </a:p>
        </p:txBody>
      </p:sp>
      <p:sp>
        <p:nvSpPr>
          <p:cNvPr id="7" name="Rectangle: Rounded Corners 6">
            <a:extLst>
              <a:ext uri="{FF2B5EF4-FFF2-40B4-BE49-F238E27FC236}">
                <a16:creationId xmlns:a16="http://schemas.microsoft.com/office/drawing/2014/main" id="{2D694BB4-0707-403A-9A98-F5B45207BD8C}"/>
              </a:ext>
            </a:extLst>
          </p:cNvPr>
          <p:cNvSpPr/>
          <p:nvPr/>
        </p:nvSpPr>
        <p:spPr>
          <a:xfrm>
            <a:off x="2976725" y="1690688"/>
            <a:ext cx="6238550" cy="1076523"/>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12 months should be the maximum duration</a:t>
            </a:r>
          </a:p>
        </p:txBody>
      </p:sp>
    </p:spTree>
    <p:extLst>
      <p:ext uri="{BB962C8B-B14F-4D97-AF65-F5344CB8AC3E}">
        <p14:creationId xmlns:p14="http://schemas.microsoft.com/office/powerpoint/2010/main" val="3421466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10D30-56BD-43AD-B797-41B78F299CEE}"/>
              </a:ext>
            </a:extLst>
          </p:cNvPr>
          <p:cNvSpPr>
            <a:spLocks noGrp="1"/>
          </p:cNvSpPr>
          <p:nvPr>
            <p:ph type="title"/>
          </p:nvPr>
        </p:nvSpPr>
        <p:spPr>
          <a:xfrm>
            <a:off x="838200" y="754602"/>
            <a:ext cx="9350829" cy="936086"/>
          </a:xfrm>
        </p:spPr>
        <p:txBody>
          <a:bodyPr>
            <a:normAutofit/>
          </a:bodyPr>
          <a:lstStyle/>
          <a:p>
            <a:r>
              <a:rPr lang="en-GB" sz="4000" dirty="0"/>
              <a:t>Compensation options</a:t>
            </a:r>
          </a:p>
        </p:txBody>
      </p:sp>
      <p:sp>
        <p:nvSpPr>
          <p:cNvPr id="13" name="Rectangle: Rounded Corners 12">
            <a:extLst>
              <a:ext uri="{FF2B5EF4-FFF2-40B4-BE49-F238E27FC236}">
                <a16:creationId xmlns:a16="http://schemas.microsoft.com/office/drawing/2014/main" id="{4CF27173-5730-4508-869D-BDEE3AC4B7BE}"/>
              </a:ext>
            </a:extLst>
          </p:cNvPr>
          <p:cNvSpPr/>
          <p:nvPr/>
        </p:nvSpPr>
        <p:spPr>
          <a:xfrm>
            <a:off x="2550193" y="3048277"/>
            <a:ext cx="7091614" cy="761445"/>
          </a:xfrm>
          <a:prstGeom prst="roundRect">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Compensation options</a:t>
            </a:r>
          </a:p>
        </p:txBody>
      </p:sp>
    </p:spTree>
    <p:extLst>
      <p:ext uri="{BB962C8B-B14F-4D97-AF65-F5344CB8AC3E}">
        <p14:creationId xmlns:p14="http://schemas.microsoft.com/office/powerpoint/2010/main" val="3958051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10D30-56BD-43AD-B797-41B78F299CEE}"/>
              </a:ext>
            </a:extLst>
          </p:cNvPr>
          <p:cNvSpPr>
            <a:spLocks noGrp="1"/>
          </p:cNvSpPr>
          <p:nvPr>
            <p:ph type="title"/>
          </p:nvPr>
        </p:nvSpPr>
        <p:spPr>
          <a:xfrm>
            <a:off x="838200" y="754602"/>
            <a:ext cx="9350829" cy="936086"/>
          </a:xfrm>
        </p:spPr>
        <p:txBody>
          <a:bodyPr>
            <a:normAutofit/>
          </a:bodyPr>
          <a:lstStyle/>
          <a:p>
            <a:r>
              <a:rPr lang="en-GB" sz="4000" dirty="0"/>
              <a:t>Penalty options</a:t>
            </a:r>
          </a:p>
        </p:txBody>
      </p:sp>
      <p:sp>
        <p:nvSpPr>
          <p:cNvPr id="4" name="Rectangle: Rounded Corners 3">
            <a:extLst>
              <a:ext uri="{FF2B5EF4-FFF2-40B4-BE49-F238E27FC236}">
                <a16:creationId xmlns:a16="http://schemas.microsoft.com/office/drawing/2014/main" id="{C490C7EE-D75C-4748-BC12-1629EA50BDC8}"/>
              </a:ext>
            </a:extLst>
          </p:cNvPr>
          <p:cNvSpPr/>
          <p:nvPr/>
        </p:nvSpPr>
        <p:spPr>
          <a:xfrm>
            <a:off x="2550193" y="3048277"/>
            <a:ext cx="7091614" cy="761445"/>
          </a:xfrm>
          <a:prstGeom prst="roundRect">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Penalty options</a:t>
            </a:r>
          </a:p>
        </p:txBody>
      </p:sp>
    </p:spTree>
    <p:extLst>
      <p:ext uri="{BB962C8B-B14F-4D97-AF65-F5344CB8AC3E}">
        <p14:creationId xmlns:p14="http://schemas.microsoft.com/office/powerpoint/2010/main" val="3332507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10D30-56BD-43AD-B797-41B78F299CEE}"/>
              </a:ext>
            </a:extLst>
          </p:cNvPr>
          <p:cNvSpPr>
            <a:spLocks noGrp="1"/>
          </p:cNvSpPr>
          <p:nvPr>
            <p:ph type="title"/>
          </p:nvPr>
        </p:nvSpPr>
        <p:spPr>
          <a:xfrm>
            <a:off x="838200" y="754602"/>
            <a:ext cx="9350829" cy="936086"/>
          </a:xfrm>
        </p:spPr>
        <p:txBody>
          <a:bodyPr>
            <a:normAutofit/>
          </a:bodyPr>
          <a:lstStyle/>
          <a:p>
            <a:r>
              <a:rPr lang="en-GB" sz="4000" dirty="0"/>
              <a:t>Next steps</a:t>
            </a:r>
          </a:p>
        </p:txBody>
      </p:sp>
      <p:sp>
        <p:nvSpPr>
          <p:cNvPr id="3" name="Rectangle: Rounded Corners 2">
            <a:extLst>
              <a:ext uri="{FF2B5EF4-FFF2-40B4-BE49-F238E27FC236}">
                <a16:creationId xmlns:a16="http://schemas.microsoft.com/office/drawing/2014/main" id="{2BCD9675-F514-4C44-848F-D2951E516A1C}"/>
              </a:ext>
            </a:extLst>
          </p:cNvPr>
          <p:cNvSpPr/>
          <p:nvPr/>
        </p:nvSpPr>
        <p:spPr>
          <a:xfrm>
            <a:off x="3281525" y="2325114"/>
            <a:ext cx="6238550" cy="761445"/>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DCUSA to refine legal text</a:t>
            </a:r>
          </a:p>
        </p:txBody>
      </p:sp>
      <p:sp>
        <p:nvSpPr>
          <p:cNvPr id="5" name="Rectangle: Rounded Corners 4">
            <a:extLst>
              <a:ext uri="{FF2B5EF4-FFF2-40B4-BE49-F238E27FC236}">
                <a16:creationId xmlns:a16="http://schemas.microsoft.com/office/drawing/2014/main" id="{FFCAB700-A65C-4BB9-8983-AFD0D9912207}"/>
              </a:ext>
            </a:extLst>
          </p:cNvPr>
          <p:cNvSpPr/>
          <p:nvPr/>
        </p:nvSpPr>
        <p:spPr>
          <a:xfrm>
            <a:off x="3281525" y="3241119"/>
            <a:ext cx="6238550" cy="761445"/>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DCUSA to issue Working Group consultation</a:t>
            </a:r>
          </a:p>
        </p:txBody>
      </p:sp>
      <p:sp>
        <p:nvSpPr>
          <p:cNvPr id="9" name="Rectangle: Rounded Corners 8">
            <a:extLst>
              <a:ext uri="{FF2B5EF4-FFF2-40B4-BE49-F238E27FC236}">
                <a16:creationId xmlns:a16="http://schemas.microsoft.com/office/drawing/2014/main" id="{941CD988-81EA-479F-AA37-5195C6B15469}"/>
              </a:ext>
            </a:extLst>
          </p:cNvPr>
          <p:cNvSpPr/>
          <p:nvPr/>
        </p:nvSpPr>
        <p:spPr>
          <a:xfrm>
            <a:off x="2428461" y="2316523"/>
            <a:ext cx="723900" cy="770036"/>
          </a:xfrm>
          <a:prstGeom prst="roundRect">
            <a:avLst>
              <a:gd name="adj" fmla="val 20623"/>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000" dirty="0"/>
              <a:t> </a:t>
            </a:r>
          </a:p>
        </p:txBody>
      </p:sp>
      <p:sp>
        <p:nvSpPr>
          <p:cNvPr id="11" name="Rectangle: Rounded Corners 10">
            <a:extLst>
              <a:ext uri="{FF2B5EF4-FFF2-40B4-BE49-F238E27FC236}">
                <a16:creationId xmlns:a16="http://schemas.microsoft.com/office/drawing/2014/main" id="{55CEDA52-21F4-45B8-8626-77CEF7AC9382}"/>
              </a:ext>
            </a:extLst>
          </p:cNvPr>
          <p:cNvSpPr/>
          <p:nvPr/>
        </p:nvSpPr>
        <p:spPr>
          <a:xfrm>
            <a:off x="2428461" y="3241119"/>
            <a:ext cx="723900" cy="770036"/>
          </a:xfrm>
          <a:prstGeom prst="roundRect">
            <a:avLst>
              <a:gd name="adj" fmla="val 20623"/>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000" dirty="0"/>
              <a:t> </a:t>
            </a:r>
          </a:p>
        </p:txBody>
      </p:sp>
      <p:sp>
        <p:nvSpPr>
          <p:cNvPr id="4" name="Rectangle: Rounded Corners 3">
            <a:extLst>
              <a:ext uri="{FF2B5EF4-FFF2-40B4-BE49-F238E27FC236}">
                <a16:creationId xmlns:a16="http://schemas.microsoft.com/office/drawing/2014/main" id="{C702CE87-331E-4078-A9C9-799BCFEDC98D}"/>
              </a:ext>
            </a:extLst>
          </p:cNvPr>
          <p:cNvSpPr/>
          <p:nvPr/>
        </p:nvSpPr>
        <p:spPr>
          <a:xfrm>
            <a:off x="3281525" y="4165715"/>
            <a:ext cx="6238550" cy="761445"/>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Next meeting?</a:t>
            </a:r>
          </a:p>
        </p:txBody>
      </p:sp>
      <p:sp>
        <p:nvSpPr>
          <p:cNvPr id="6" name="Rectangle: Rounded Corners 5">
            <a:extLst>
              <a:ext uri="{FF2B5EF4-FFF2-40B4-BE49-F238E27FC236}">
                <a16:creationId xmlns:a16="http://schemas.microsoft.com/office/drawing/2014/main" id="{BE7B4AEA-AA4D-490E-A575-B82E06989D4A}"/>
              </a:ext>
            </a:extLst>
          </p:cNvPr>
          <p:cNvSpPr/>
          <p:nvPr/>
        </p:nvSpPr>
        <p:spPr>
          <a:xfrm>
            <a:off x="2428461" y="4165715"/>
            <a:ext cx="723900" cy="770036"/>
          </a:xfrm>
          <a:prstGeom prst="roundRect">
            <a:avLst>
              <a:gd name="adj" fmla="val 20623"/>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000" dirty="0"/>
              <a:t> </a:t>
            </a:r>
          </a:p>
        </p:txBody>
      </p:sp>
    </p:spTree>
    <p:extLst>
      <p:ext uri="{BB962C8B-B14F-4D97-AF65-F5344CB8AC3E}">
        <p14:creationId xmlns:p14="http://schemas.microsoft.com/office/powerpoint/2010/main" val="1064670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BBA17-26ED-4561-8D5A-77EB9E8F5E60}"/>
              </a:ext>
            </a:extLst>
          </p:cNvPr>
          <p:cNvSpPr>
            <a:spLocks noGrp="1"/>
          </p:cNvSpPr>
          <p:nvPr>
            <p:ph type="title"/>
          </p:nvPr>
        </p:nvSpPr>
        <p:spPr/>
        <p:txBody>
          <a:bodyPr/>
          <a:lstStyle/>
          <a:p>
            <a:r>
              <a:rPr lang="en-GB" dirty="0"/>
              <a:t>Joint Working Group</a:t>
            </a:r>
          </a:p>
        </p:txBody>
      </p:sp>
      <p:sp>
        <p:nvSpPr>
          <p:cNvPr id="12" name="TextBox 11">
            <a:extLst>
              <a:ext uri="{FF2B5EF4-FFF2-40B4-BE49-F238E27FC236}">
                <a16:creationId xmlns:a16="http://schemas.microsoft.com/office/drawing/2014/main" id="{B517A438-0BB5-45B3-8E70-C53AD3E2D7BF}"/>
              </a:ext>
            </a:extLst>
          </p:cNvPr>
          <p:cNvSpPr txBox="1"/>
          <p:nvPr/>
        </p:nvSpPr>
        <p:spPr>
          <a:xfrm rot="18971270">
            <a:off x="2613703" y="4119907"/>
            <a:ext cx="2812774" cy="584775"/>
          </a:xfrm>
          <a:prstGeom prst="rect">
            <a:avLst/>
          </a:prstGeom>
          <a:noFill/>
        </p:spPr>
        <p:txBody>
          <a:bodyPr wrap="square" rtlCol="0">
            <a:spAutoFit/>
          </a:bodyPr>
          <a:lstStyle/>
          <a:p>
            <a:r>
              <a:rPr lang="en-GB" sz="3200" dirty="0">
                <a:solidFill>
                  <a:schemeClr val="bg1"/>
                </a:solidFill>
              </a:rPr>
              <a:t>Outcomes</a:t>
            </a:r>
          </a:p>
        </p:txBody>
      </p:sp>
      <p:sp>
        <p:nvSpPr>
          <p:cNvPr id="5" name="Rectangle: Rounded Corners 4">
            <a:extLst>
              <a:ext uri="{FF2B5EF4-FFF2-40B4-BE49-F238E27FC236}">
                <a16:creationId xmlns:a16="http://schemas.microsoft.com/office/drawing/2014/main" id="{874BD50A-59A7-4752-B7D2-21AE6E023BA4}"/>
              </a:ext>
            </a:extLst>
          </p:cNvPr>
          <p:cNvSpPr/>
          <p:nvPr/>
        </p:nvSpPr>
        <p:spPr>
          <a:xfrm>
            <a:off x="4294420" y="3051484"/>
            <a:ext cx="6238550" cy="609412"/>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To agree what parameters are suitable for Consumer compensation</a:t>
            </a:r>
          </a:p>
        </p:txBody>
      </p:sp>
      <p:sp>
        <p:nvSpPr>
          <p:cNvPr id="7" name="Rectangle: Rounded Corners 6">
            <a:extLst>
              <a:ext uri="{FF2B5EF4-FFF2-40B4-BE49-F238E27FC236}">
                <a16:creationId xmlns:a16="http://schemas.microsoft.com/office/drawing/2014/main" id="{57256334-A3FF-4A04-B812-1F34395050C1}"/>
              </a:ext>
            </a:extLst>
          </p:cNvPr>
          <p:cNvSpPr/>
          <p:nvPr/>
        </p:nvSpPr>
        <p:spPr>
          <a:xfrm>
            <a:off x="4294420" y="2364356"/>
            <a:ext cx="6238550" cy="609412"/>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To agree direction of DCUSA draft legal text</a:t>
            </a:r>
          </a:p>
        </p:txBody>
      </p:sp>
      <p:sp>
        <p:nvSpPr>
          <p:cNvPr id="9" name="Rectangle: Rounded Corners 8">
            <a:extLst>
              <a:ext uri="{FF2B5EF4-FFF2-40B4-BE49-F238E27FC236}">
                <a16:creationId xmlns:a16="http://schemas.microsoft.com/office/drawing/2014/main" id="{C3FC473F-B685-4843-AFFF-593FA0AF2393}"/>
              </a:ext>
            </a:extLst>
          </p:cNvPr>
          <p:cNvSpPr/>
          <p:nvPr/>
        </p:nvSpPr>
        <p:spPr>
          <a:xfrm>
            <a:off x="4294420" y="4446862"/>
            <a:ext cx="6238550" cy="609412"/>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To agree next steps</a:t>
            </a:r>
          </a:p>
        </p:txBody>
      </p:sp>
      <p:grpSp>
        <p:nvGrpSpPr>
          <p:cNvPr id="18" name="Group 17">
            <a:extLst>
              <a:ext uri="{FF2B5EF4-FFF2-40B4-BE49-F238E27FC236}">
                <a16:creationId xmlns:a16="http://schemas.microsoft.com/office/drawing/2014/main" id="{AF17A9BE-C400-407C-B609-507F2B57138E}"/>
              </a:ext>
            </a:extLst>
          </p:cNvPr>
          <p:cNvGrpSpPr/>
          <p:nvPr/>
        </p:nvGrpSpPr>
        <p:grpSpPr>
          <a:xfrm>
            <a:off x="1933986" y="2350798"/>
            <a:ext cx="2816631" cy="2687739"/>
            <a:chOff x="2609847" y="3630332"/>
            <a:chExt cx="2816631" cy="2173369"/>
          </a:xfrm>
        </p:grpSpPr>
        <p:sp>
          <p:nvSpPr>
            <p:cNvPr id="16" name="Rectangle: Rounded Corners 15">
              <a:extLst>
                <a:ext uri="{FF2B5EF4-FFF2-40B4-BE49-F238E27FC236}">
                  <a16:creationId xmlns:a16="http://schemas.microsoft.com/office/drawing/2014/main" id="{BC8506B8-34DF-414C-8380-7E93E347C218}"/>
                </a:ext>
              </a:extLst>
            </p:cNvPr>
            <p:cNvSpPr/>
            <p:nvPr/>
          </p:nvSpPr>
          <p:spPr>
            <a:xfrm>
              <a:off x="2609847" y="3630332"/>
              <a:ext cx="2209802" cy="2173369"/>
            </a:xfrm>
            <a:prstGeom prst="roundRect">
              <a:avLst>
                <a:gd name="adj" fmla="val 6149"/>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000" dirty="0"/>
                <a:t> </a:t>
              </a:r>
            </a:p>
          </p:txBody>
        </p:sp>
        <p:sp>
          <p:nvSpPr>
            <p:cNvPr id="17" name="TextBox 16">
              <a:extLst>
                <a:ext uri="{FF2B5EF4-FFF2-40B4-BE49-F238E27FC236}">
                  <a16:creationId xmlns:a16="http://schemas.microsoft.com/office/drawing/2014/main" id="{98C9990E-BFF7-4A2C-B50C-4C28E8D5C011}"/>
                </a:ext>
              </a:extLst>
            </p:cNvPr>
            <p:cNvSpPr txBox="1"/>
            <p:nvPr/>
          </p:nvSpPr>
          <p:spPr>
            <a:xfrm rot="18971270">
              <a:off x="2613704" y="4119906"/>
              <a:ext cx="2812774" cy="584775"/>
            </a:xfrm>
            <a:prstGeom prst="rect">
              <a:avLst/>
            </a:prstGeom>
            <a:noFill/>
          </p:spPr>
          <p:txBody>
            <a:bodyPr wrap="square" rtlCol="0">
              <a:spAutoFit/>
            </a:bodyPr>
            <a:lstStyle/>
            <a:p>
              <a:r>
                <a:rPr lang="en-GB" sz="3200" dirty="0">
                  <a:solidFill>
                    <a:schemeClr val="bg1"/>
                  </a:solidFill>
                </a:rPr>
                <a:t>Outcomes</a:t>
              </a:r>
            </a:p>
          </p:txBody>
        </p:sp>
      </p:grpSp>
      <p:sp>
        <p:nvSpPr>
          <p:cNvPr id="3" name="Rectangle: Rounded Corners 2">
            <a:extLst>
              <a:ext uri="{FF2B5EF4-FFF2-40B4-BE49-F238E27FC236}">
                <a16:creationId xmlns:a16="http://schemas.microsoft.com/office/drawing/2014/main" id="{6EED482D-BD26-4355-9F03-D51DBCA1A8DF}"/>
              </a:ext>
            </a:extLst>
          </p:cNvPr>
          <p:cNvSpPr/>
          <p:nvPr/>
        </p:nvSpPr>
        <p:spPr>
          <a:xfrm>
            <a:off x="4288839" y="3749173"/>
            <a:ext cx="6238550" cy="609412"/>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To further define business case for modification</a:t>
            </a:r>
          </a:p>
        </p:txBody>
      </p:sp>
    </p:spTree>
    <p:extLst>
      <p:ext uri="{BB962C8B-B14F-4D97-AF65-F5344CB8AC3E}">
        <p14:creationId xmlns:p14="http://schemas.microsoft.com/office/powerpoint/2010/main" val="4141032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ADAE4-90BE-4FD3-8FB7-F5728B5A20AB}"/>
              </a:ext>
            </a:extLst>
          </p:cNvPr>
          <p:cNvSpPr>
            <a:spLocks noGrp="1"/>
          </p:cNvSpPr>
          <p:nvPr>
            <p:ph type="ctrTitle"/>
          </p:nvPr>
        </p:nvSpPr>
        <p:spPr>
          <a:xfrm>
            <a:off x="1495425" y="584688"/>
            <a:ext cx="9829800" cy="5016012"/>
          </a:xfrm>
        </p:spPr>
        <p:txBody>
          <a:bodyPr anchor="ctr">
            <a:normAutofit/>
          </a:bodyPr>
          <a:lstStyle/>
          <a:p>
            <a:br>
              <a:rPr lang="en-GB" dirty="0"/>
            </a:br>
            <a:br>
              <a:rPr lang="en-GB" dirty="0"/>
            </a:br>
            <a:br>
              <a:rPr lang="en-GB" dirty="0"/>
            </a:br>
            <a:r>
              <a:rPr lang="en-GB" dirty="0"/>
              <a:t>Clarifications from previous discussions</a:t>
            </a:r>
            <a:br>
              <a:rPr lang="en-GB" dirty="0"/>
            </a:br>
            <a:br>
              <a:rPr lang="en-GB" sz="2800" dirty="0"/>
            </a:br>
            <a:endParaRPr lang="en-GB" sz="2800" dirty="0"/>
          </a:p>
        </p:txBody>
      </p:sp>
    </p:spTree>
    <p:extLst>
      <p:ext uri="{BB962C8B-B14F-4D97-AF65-F5344CB8AC3E}">
        <p14:creationId xmlns:p14="http://schemas.microsoft.com/office/powerpoint/2010/main" val="2243949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CD7B0-F185-49F3-AD93-F92C7666504B}"/>
              </a:ext>
            </a:extLst>
          </p:cNvPr>
          <p:cNvSpPr>
            <a:spLocks noGrp="1"/>
          </p:cNvSpPr>
          <p:nvPr>
            <p:ph type="title"/>
          </p:nvPr>
        </p:nvSpPr>
        <p:spPr/>
        <p:txBody>
          <a:bodyPr/>
          <a:lstStyle/>
          <a:p>
            <a:r>
              <a:rPr lang="en-GB" dirty="0"/>
              <a:t>Last Resort roadmap</a:t>
            </a:r>
          </a:p>
        </p:txBody>
      </p:sp>
      <p:sp>
        <p:nvSpPr>
          <p:cNvPr id="4" name="Rectangle 3">
            <a:extLst>
              <a:ext uri="{FF2B5EF4-FFF2-40B4-BE49-F238E27FC236}">
                <a16:creationId xmlns:a16="http://schemas.microsoft.com/office/drawing/2014/main" id="{B431FD20-6301-44F6-8EBB-B1F95B2B3FBD}"/>
              </a:ext>
            </a:extLst>
          </p:cNvPr>
          <p:cNvSpPr/>
          <p:nvPr/>
        </p:nvSpPr>
        <p:spPr>
          <a:xfrm>
            <a:off x="585788" y="1557338"/>
            <a:ext cx="2447925" cy="1152525"/>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Load on feeders and substations  monitored-if load reaches a predetermined level (90%) then flexibility services tender issued </a:t>
            </a:r>
          </a:p>
        </p:txBody>
      </p:sp>
      <p:sp>
        <p:nvSpPr>
          <p:cNvPr id="5" name="Rectangle 4">
            <a:extLst>
              <a:ext uri="{FF2B5EF4-FFF2-40B4-BE49-F238E27FC236}">
                <a16:creationId xmlns:a16="http://schemas.microsoft.com/office/drawing/2014/main" id="{100871D8-8352-4CDF-B762-F6CC4B9BA75A}"/>
              </a:ext>
            </a:extLst>
          </p:cNvPr>
          <p:cNvSpPr/>
          <p:nvPr/>
        </p:nvSpPr>
        <p:spPr>
          <a:xfrm>
            <a:off x="3200400" y="1557338"/>
            <a:ext cx="2447925" cy="1152525"/>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If  load begins to increase flexibility contract renegotiated </a:t>
            </a:r>
          </a:p>
        </p:txBody>
      </p:sp>
      <p:sp>
        <p:nvSpPr>
          <p:cNvPr id="6" name="Rectangle 5">
            <a:extLst>
              <a:ext uri="{FF2B5EF4-FFF2-40B4-BE49-F238E27FC236}">
                <a16:creationId xmlns:a16="http://schemas.microsoft.com/office/drawing/2014/main" id="{96DA66C1-2086-43C2-A6DA-C412509E7929}"/>
              </a:ext>
            </a:extLst>
          </p:cNvPr>
          <p:cNvSpPr/>
          <p:nvPr/>
        </p:nvSpPr>
        <p:spPr>
          <a:xfrm>
            <a:off x="5815012" y="1557337"/>
            <a:ext cx="2447925" cy="1152525"/>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Network Outage Occurs</a:t>
            </a:r>
          </a:p>
          <a:p>
            <a:pPr algn="ctr">
              <a:lnSpc>
                <a:spcPct val="107000"/>
              </a:lnSpc>
              <a:spcAft>
                <a:spcPts val="800"/>
              </a:spcAft>
            </a:pPr>
            <a:r>
              <a:rPr lang="en-GB" sz="1100" dirty="0">
                <a:solidFill>
                  <a:srgbClr val="FF0000"/>
                </a:solidFill>
                <a:ea typeface="Calibri" panose="020F0502020204030204" pitchFamily="34" charset="0"/>
                <a:cs typeface="Times New Roman" panose="02020603050405020304" pitchFamily="18" charset="0"/>
              </a:rPr>
              <a:t>Reason for outage investigated</a:t>
            </a:r>
            <a:endParaRPr lang="en-GB" sz="1100" dirty="0">
              <a:solidFill>
                <a:srgbClr val="FF0000"/>
              </a:solidFill>
              <a:effectLst/>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3FAF1072-98A7-4120-9007-9A5AB3C0F789}"/>
              </a:ext>
            </a:extLst>
          </p:cNvPr>
          <p:cNvSpPr/>
          <p:nvPr/>
        </p:nvSpPr>
        <p:spPr>
          <a:xfrm>
            <a:off x="4328795" y="2829194"/>
            <a:ext cx="2447925" cy="1342756"/>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solidFill>
                  <a:srgbClr val="FF0000"/>
                </a:solidFill>
                <a:effectLst/>
                <a:ea typeface="Calibri" panose="020F0502020204030204" pitchFamily="34" charset="0"/>
                <a:cs typeface="Times New Roman" panose="02020603050405020304" pitchFamily="18" charset="0"/>
              </a:rPr>
              <a:t>Emergency tender for flexibility issued</a:t>
            </a:r>
            <a:r>
              <a:rPr lang="en-GB" sz="1100" dirty="0">
                <a:effectLst/>
                <a:ea typeface="Calibri" panose="020F0502020204030204" pitchFamily="34" charset="0"/>
                <a:cs typeface="Times New Roman" panose="02020603050405020304" pitchFamily="18" charset="0"/>
              </a:rPr>
              <a:t>.. If no interest in providing services or cost uneconomic then SEC solution implemented</a:t>
            </a:r>
          </a:p>
        </p:txBody>
      </p:sp>
      <p:sp>
        <p:nvSpPr>
          <p:cNvPr id="8" name="Rectangle 7">
            <a:extLst>
              <a:ext uri="{FF2B5EF4-FFF2-40B4-BE49-F238E27FC236}">
                <a16:creationId xmlns:a16="http://schemas.microsoft.com/office/drawing/2014/main" id="{66DDE39E-E7F6-43D7-9F01-66B23C835432}"/>
              </a:ext>
            </a:extLst>
          </p:cNvPr>
          <p:cNvSpPr/>
          <p:nvPr/>
        </p:nvSpPr>
        <p:spPr>
          <a:xfrm>
            <a:off x="7467600" y="2827608"/>
            <a:ext cx="2447925" cy="134434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Customers with EV Charging equipment </a:t>
            </a:r>
            <a:r>
              <a:rPr lang="en-GB" sz="1100" dirty="0">
                <a:solidFill>
                  <a:srgbClr val="FF0000"/>
                </a:solidFill>
                <a:effectLst/>
                <a:ea typeface="Calibri" panose="020F0502020204030204" pitchFamily="34" charset="0"/>
                <a:cs typeface="Times New Roman" panose="02020603050405020304" pitchFamily="18" charset="0"/>
              </a:rPr>
              <a:t>contacted</a:t>
            </a:r>
            <a:r>
              <a:rPr lang="en-GB" sz="1100" dirty="0">
                <a:effectLst/>
                <a:ea typeface="Calibri" panose="020F0502020204030204" pitchFamily="34" charset="0"/>
                <a:cs typeface="Times New Roman" panose="02020603050405020304" pitchFamily="18" charset="0"/>
              </a:rPr>
              <a:t> and asked if they wish to participate in the SEC solution to mitigate network interruptions while a permanent solution is investigated and put in place</a:t>
            </a:r>
          </a:p>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 </a:t>
            </a:r>
          </a:p>
        </p:txBody>
      </p:sp>
      <p:sp>
        <p:nvSpPr>
          <p:cNvPr id="9" name="Rectangle 8">
            <a:extLst>
              <a:ext uri="{FF2B5EF4-FFF2-40B4-BE49-F238E27FC236}">
                <a16:creationId xmlns:a16="http://schemas.microsoft.com/office/drawing/2014/main" id="{3654D59F-A01B-458A-BB47-0CACA672D727}"/>
              </a:ext>
            </a:extLst>
          </p:cNvPr>
          <p:cNvSpPr/>
          <p:nvPr/>
        </p:nvSpPr>
        <p:spPr>
          <a:xfrm>
            <a:off x="6015038" y="4319587"/>
            <a:ext cx="2447925" cy="690563"/>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SEC solution implemented for a maximum of 12 months</a:t>
            </a:r>
          </a:p>
        </p:txBody>
      </p:sp>
      <p:sp>
        <p:nvSpPr>
          <p:cNvPr id="10" name="Rectangle 9">
            <a:extLst>
              <a:ext uri="{FF2B5EF4-FFF2-40B4-BE49-F238E27FC236}">
                <a16:creationId xmlns:a16="http://schemas.microsoft.com/office/drawing/2014/main" id="{AF3254A0-F75A-4E37-9092-A19911A78DCC}"/>
              </a:ext>
            </a:extLst>
          </p:cNvPr>
          <p:cNvSpPr/>
          <p:nvPr/>
        </p:nvSpPr>
        <p:spPr>
          <a:xfrm>
            <a:off x="2399241" y="5069935"/>
            <a:ext cx="2475865" cy="1152525"/>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DNO investigates permanent solution to the situation. Options include upgrading cable, overlaying cable, replacing transformer, new smart solutions as they become available. Further flexibility tender</a:t>
            </a:r>
          </a:p>
        </p:txBody>
      </p:sp>
      <p:cxnSp>
        <p:nvCxnSpPr>
          <p:cNvPr id="12" name="Straight Arrow Connector 11">
            <a:extLst>
              <a:ext uri="{FF2B5EF4-FFF2-40B4-BE49-F238E27FC236}">
                <a16:creationId xmlns:a16="http://schemas.microsoft.com/office/drawing/2014/main" id="{B6338894-3F0C-4A96-AC65-A3A5E16D9C7F}"/>
              </a:ext>
            </a:extLst>
          </p:cNvPr>
          <p:cNvCxnSpPr>
            <a:cxnSpLocks/>
          </p:cNvCxnSpPr>
          <p:nvPr/>
        </p:nvCxnSpPr>
        <p:spPr>
          <a:xfrm>
            <a:off x="3033713" y="2124075"/>
            <a:ext cx="1666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68E07C6-5FF1-4841-84DB-0C9B3A375D8D}"/>
              </a:ext>
            </a:extLst>
          </p:cNvPr>
          <p:cNvCxnSpPr>
            <a:cxnSpLocks/>
          </p:cNvCxnSpPr>
          <p:nvPr/>
        </p:nvCxnSpPr>
        <p:spPr>
          <a:xfrm>
            <a:off x="5634038" y="2152650"/>
            <a:ext cx="1666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3941E3D-116A-4CED-80EB-BB5766C84158}"/>
              </a:ext>
            </a:extLst>
          </p:cNvPr>
          <p:cNvCxnSpPr>
            <a:cxnSpLocks/>
          </p:cNvCxnSpPr>
          <p:nvPr/>
        </p:nvCxnSpPr>
        <p:spPr>
          <a:xfrm flipH="1">
            <a:off x="7096124" y="2709862"/>
            <a:ext cx="1" cy="789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C49D005-9667-49C7-A0BC-1888C0BFEBEE}"/>
              </a:ext>
            </a:extLst>
          </p:cNvPr>
          <p:cNvCxnSpPr/>
          <p:nvPr/>
        </p:nvCxnSpPr>
        <p:spPr>
          <a:xfrm>
            <a:off x="6791007" y="3507910"/>
            <a:ext cx="66944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6059766-10C7-44F9-92EF-7ACDE3B413C0}"/>
              </a:ext>
            </a:extLst>
          </p:cNvPr>
          <p:cNvCxnSpPr>
            <a:cxnSpLocks/>
            <a:endCxn id="9" idx="1"/>
          </p:cNvCxnSpPr>
          <p:nvPr/>
        </p:nvCxnSpPr>
        <p:spPr>
          <a:xfrm>
            <a:off x="5435046" y="4172218"/>
            <a:ext cx="579992" cy="49265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1BE122F2-018A-476F-BB35-ADA56310438F}"/>
              </a:ext>
            </a:extLst>
          </p:cNvPr>
          <p:cNvCxnSpPr>
            <a:cxnSpLocks/>
          </p:cNvCxnSpPr>
          <p:nvPr/>
        </p:nvCxnSpPr>
        <p:spPr>
          <a:xfrm flipH="1">
            <a:off x="8470107" y="4172217"/>
            <a:ext cx="579992" cy="49265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4873711-568C-499B-B12B-B09CA31A9F3D}"/>
              </a:ext>
            </a:extLst>
          </p:cNvPr>
          <p:cNvCxnSpPr>
            <a:cxnSpLocks/>
          </p:cNvCxnSpPr>
          <p:nvPr/>
        </p:nvCxnSpPr>
        <p:spPr>
          <a:xfrm>
            <a:off x="1809750" y="5579390"/>
            <a:ext cx="58949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E3B07EBC-21A4-418D-B162-B45B8CACF57E}"/>
              </a:ext>
            </a:extLst>
          </p:cNvPr>
          <p:cNvCxnSpPr>
            <a:cxnSpLocks/>
          </p:cNvCxnSpPr>
          <p:nvPr/>
        </p:nvCxnSpPr>
        <p:spPr>
          <a:xfrm flipH="1">
            <a:off x="4875106" y="5579390"/>
            <a:ext cx="2378134"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F7D783E-339A-4D4F-80FC-F92A56C6619F}"/>
              </a:ext>
            </a:extLst>
          </p:cNvPr>
          <p:cNvCxnSpPr>
            <a:cxnSpLocks/>
          </p:cNvCxnSpPr>
          <p:nvPr/>
        </p:nvCxnSpPr>
        <p:spPr>
          <a:xfrm flipH="1">
            <a:off x="7253240" y="5010150"/>
            <a:ext cx="1" cy="5692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1FEFDB5-0541-42BA-A860-B77788FDC848}"/>
              </a:ext>
            </a:extLst>
          </p:cNvPr>
          <p:cNvCxnSpPr>
            <a:cxnSpLocks/>
            <a:stCxn id="4" idx="2"/>
          </p:cNvCxnSpPr>
          <p:nvPr/>
        </p:nvCxnSpPr>
        <p:spPr>
          <a:xfrm>
            <a:off x="1809751" y="2709863"/>
            <a:ext cx="0" cy="286952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096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10D30-56BD-43AD-B797-41B78F299CEE}"/>
              </a:ext>
            </a:extLst>
          </p:cNvPr>
          <p:cNvSpPr>
            <a:spLocks noGrp="1"/>
          </p:cNvSpPr>
          <p:nvPr>
            <p:ph type="title"/>
          </p:nvPr>
        </p:nvSpPr>
        <p:spPr>
          <a:xfrm>
            <a:off x="838200" y="754602"/>
            <a:ext cx="9350829" cy="936086"/>
          </a:xfrm>
        </p:spPr>
        <p:txBody>
          <a:bodyPr>
            <a:normAutofit/>
          </a:bodyPr>
          <a:lstStyle/>
          <a:p>
            <a:r>
              <a:rPr lang="en-GB" sz="4000" dirty="0"/>
              <a:t>Roadmap stage 1</a:t>
            </a:r>
          </a:p>
        </p:txBody>
      </p:sp>
      <p:sp>
        <p:nvSpPr>
          <p:cNvPr id="3" name="Rectangle: Rounded Corners 2">
            <a:extLst>
              <a:ext uri="{FF2B5EF4-FFF2-40B4-BE49-F238E27FC236}">
                <a16:creationId xmlns:a16="http://schemas.microsoft.com/office/drawing/2014/main" id="{C1087237-34C5-4C99-A19C-491B69FB2708}"/>
              </a:ext>
            </a:extLst>
          </p:cNvPr>
          <p:cNvSpPr/>
          <p:nvPr/>
        </p:nvSpPr>
        <p:spPr>
          <a:xfrm>
            <a:off x="4344729" y="1973185"/>
            <a:ext cx="6238550" cy="1302589"/>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Agreed each DNO would publish methodology for the point at which they start to procure flexibility</a:t>
            </a:r>
          </a:p>
        </p:txBody>
      </p:sp>
      <p:sp>
        <p:nvSpPr>
          <p:cNvPr id="4" name="Rectangle: Rounded Corners 3">
            <a:extLst>
              <a:ext uri="{FF2B5EF4-FFF2-40B4-BE49-F238E27FC236}">
                <a16:creationId xmlns:a16="http://schemas.microsoft.com/office/drawing/2014/main" id="{73C23164-23F3-42CA-85DC-08A7DDCC71B5}"/>
              </a:ext>
            </a:extLst>
          </p:cNvPr>
          <p:cNvSpPr/>
          <p:nvPr/>
        </p:nvSpPr>
        <p:spPr>
          <a:xfrm>
            <a:off x="4344729" y="3429000"/>
            <a:ext cx="6238550" cy="1302589"/>
          </a:xfrm>
          <a:prstGeom prst="roundRect">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To be published in their Network Plan under the CEP</a:t>
            </a:r>
          </a:p>
        </p:txBody>
      </p:sp>
      <p:sp>
        <p:nvSpPr>
          <p:cNvPr id="7" name="Rectangle 6">
            <a:extLst>
              <a:ext uri="{FF2B5EF4-FFF2-40B4-BE49-F238E27FC236}">
                <a16:creationId xmlns:a16="http://schemas.microsoft.com/office/drawing/2014/main" id="{2C4F077B-1397-4484-B52A-111DB788B180}"/>
              </a:ext>
            </a:extLst>
          </p:cNvPr>
          <p:cNvSpPr/>
          <p:nvPr/>
        </p:nvSpPr>
        <p:spPr>
          <a:xfrm>
            <a:off x="1195388" y="2339943"/>
            <a:ext cx="2959517" cy="187166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600" dirty="0">
                <a:effectLst/>
                <a:ea typeface="Calibri" panose="020F0502020204030204" pitchFamily="34" charset="0"/>
                <a:cs typeface="Times New Roman" panose="02020603050405020304" pitchFamily="18" charset="0"/>
              </a:rPr>
              <a:t>Load on feeders and substations monitored-if load reaches a predetermined level (90%) then flexibility services tender issued </a:t>
            </a:r>
          </a:p>
        </p:txBody>
      </p:sp>
    </p:spTree>
    <p:extLst>
      <p:ext uri="{BB962C8B-B14F-4D97-AF65-F5344CB8AC3E}">
        <p14:creationId xmlns:p14="http://schemas.microsoft.com/office/powerpoint/2010/main" val="2341027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10D30-56BD-43AD-B797-41B78F299CEE}"/>
              </a:ext>
            </a:extLst>
          </p:cNvPr>
          <p:cNvSpPr>
            <a:spLocks noGrp="1"/>
          </p:cNvSpPr>
          <p:nvPr>
            <p:ph type="title"/>
          </p:nvPr>
        </p:nvSpPr>
        <p:spPr>
          <a:xfrm>
            <a:off x="838200" y="754602"/>
            <a:ext cx="9350829" cy="936086"/>
          </a:xfrm>
        </p:spPr>
        <p:txBody>
          <a:bodyPr>
            <a:normAutofit/>
          </a:bodyPr>
          <a:lstStyle/>
          <a:p>
            <a:r>
              <a:rPr lang="en-GB" sz="4000" dirty="0"/>
              <a:t>Existing flexibility contracts</a:t>
            </a:r>
          </a:p>
        </p:txBody>
      </p:sp>
      <p:sp>
        <p:nvSpPr>
          <p:cNvPr id="3" name="Rectangle: Rounded Corners 2">
            <a:extLst>
              <a:ext uri="{FF2B5EF4-FFF2-40B4-BE49-F238E27FC236}">
                <a16:creationId xmlns:a16="http://schemas.microsoft.com/office/drawing/2014/main" id="{C1087237-34C5-4C99-A19C-491B69FB2708}"/>
              </a:ext>
            </a:extLst>
          </p:cNvPr>
          <p:cNvSpPr/>
          <p:nvPr/>
        </p:nvSpPr>
        <p:spPr>
          <a:xfrm>
            <a:off x="595889" y="1813259"/>
            <a:ext cx="6238550" cy="1302589"/>
          </a:xfrm>
          <a:prstGeom prst="roundRect">
            <a:avLst/>
          </a:prstGeom>
          <a:solidFill>
            <a:srgbClr val="3F9B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Where DNOs require flexibility they should make it known publicly (via website or flex platform?)</a:t>
            </a:r>
          </a:p>
        </p:txBody>
      </p:sp>
      <p:sp>
        <p:nvSpPr>
          <p:cNvPr id="5" name="Rectangle: Rounded Corners 4">
            <a:extLst>
              <a:ext uri="{FF2B5EF4-FFF2-40B4-BE49-F238E27FC236}">
                <a16:creationId xmlns:a16="http://schemas.microsoft.com/office/drawing/2014/main" id="{66CCA9E8-41AD-4AC6-9E4C-F0348693CE0C}"/>
              </a:ext>
            </a:extLst>
          </p:cNvPr>
          <p:cNvSpPr/>
          <p:nvPr/>
        </p:nvSpPr>
        <p:spPr>
          <a:xfrm>
            <a:off x="4453514" y="3768311"/>
            <a:ext cx="6238550" cy="1302589"/>
          </a:xfrm>
          <a:prstGeom prst="roundRect">
            <a:avLst/>
          </a:prstGeom>
          <a:solidFill>
            <a:srgbClr val="3F9B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Then providers can put flexibility contracts in place</a:t>
            </a:r>
          </a:p>
        </p:txBody>
      </p:sp>
      <p:sp>
        <p:nvSpPr>
          <p:cNvPr id="7" name="Rectangle 6">
            <a:extLst>
              <a:ext uri="{FF2B5EF4-FFF2-40B4-BE49-F238E27FC236}">
                <a16:creationId xmlns:a16="http://schemas.microsoft.com/office/drawing/2014/main" id="{565D7CDE-4021-49B2-8559-8A475EA422F7}"/>
              </a:ext>
            </a:extLst>
          </p:cNvPr>
          <p:cNvSpPr/>
          <p:nvPr/>
        </p:nvSpPr>
        <p:spPr>
          <a:xfrm>
            <a:off x="7443788" y="1843007"/>
            <a:ext cx="2745241" cy="149769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Load on feeders and substations monitored-if load reaches a predetermined level (90%) then flexibility services tender issued</a:t>
            </a:r>
          </a:p>
          <a:p>
            <a:pPr algn="ctr">
              <a:lnSpc>
                <a:spcPct val="107000"/>
              </a:lnSpc>
              <a:spcAft>
                <a:spcPts val="800"/>
              </a:spcAft>
            </a:pPr>
            <a:r>
              <a:rPr lang="en-GB" sz="1100" dirty="0">
                <a:solidFill>
                  <a:srgbClr val="FF0000"/>
                </a:solidFill>
                <a:ea typeface="Calibri" panose="020F0502020204030204" pitchFamily="34" charset="0"/>
                <a:cs typeface="Times New Roman" panose="02020603050405020304" pitchFamily="18" charset="0"/>
              </a:rPr>
              <a:t>DNO contacts Consumers?</a:t>
            </a:r>
            <a:r>
              <a:rPr lang="en-GB" sz="1100" dirty="0">
                <a:solidFill>
                  <a:srgbClr val="FF0000"/>
                </a:solidFill>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421201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10D30-56BD-43AD-B797-41B78F299CEE}"/>
              </a:ext>
            </a:extLst>
          </p:cNvPr>
          <p:cNvSpPr>
            <a:spLocks noGrp="1"/>
          </p:cNvSpPr>
          <p:nvPr>
            <p:ph type="title"/>
          </p:nvPr>
        </p:nvSpPr>
        <p:spPr>
          <a:xfrm>
            <a:off x="838200" y="754602"/>
            <a:ext cx="9350829" cy="936086"/>
          </a:xfrm>
        </p:spPr>
        <p:txBody>
          <a:bodyPr>
            <a:normAutofit/>
          </a:bodyPr>
          <a:lstStyle/>
          <a:p>
            <a:r>
              <a:rPr lang="en-GB" sz="4000" dirty="0"/>
              <a:t>Network outages</a:t>
            </a:r>
          </a:p>
        </p:txBody>
      </p:sp>
      <p:sp>
        <p:nvSpPr>
          <p:cNvPr id="3" name="Rectangle: Rounded Corners 2">
            <a:extLst>
              <a:ext uri="{FF2B5EF4-FFF2-40B4-BE49-F238E27FC236}">
                <a16:creationId xmlns:a16="http://schemas.microsoft.com/office/drawing/2014/main" id="{C1087237-34C5-4C99-A19C-491B69FB2708}"/>
              </a:ext>
            </a:extLst>
          </p:cNvPr>
          <p:cNvSpPr/>
          <p:nvPr/>
        </p:nvSpPr>
        <p:spPr>
          <a:xfrm>
            <a:off x="3950479" y="2399398"/>
            <a:ext cx="6238550" cy="1868700"/>
          </a:xfrm>
          <a:prstGeom prst="roundRect">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GB" sz="1400" u="sng" dirty="0">
                <a:effectLst/>
                <a:latin typeface="Calibri" panose="020F0502020204030204" pitchFamily="34" charset="0"/>
                <a:ea typeface="Calibri" panose="020F0502020204030204" pitchFamily="34" charset="0"/>
                <a:cs typeface="Calibri" panose="020F0502020204030204" pitchFamily="34" charset="0"/>
              </a:rPr>
              <a:t>DCUSA draft legal text</a:t>
            </a:r>
          </a:p>
          <a:p>
            <a:pPr algn="just">
              <a:lnSpc>
                <a:spcPct val="107000"/>
              </a:lnSpc>
              <a:spcAft>
                <a:spcPts val="800"/>
              </a:spcAft>
            </a:pPr>
            <a:r>
              <a:rPr lang="en-GB" sz="1400" dirty="0">
                <a:effectLst/>
                <a:latin typeface="Calibri" panose="020F0502020204030204" pitchFamily="34" charset="0"/>
                <a:ea typeface="Calibri" panose="020F0502020204030204" pitchFamily="34" charset="0"/>
                <a:cs typeface="Calibri" panose="020F0502020204030204" pitchFamily="34" charset="0"/>
              </a:rPr>
              <a:t>“Where a network outage occurs, the DNO will investigate the cause. If evidence determines that the outage is not a one-off random event or as a result of external interference with network assets, and is as a result of the Flexibility Service Provider failing to deliver the procured Flexibility Service then the use of the Smart Meter Last Resort Solution would be triggered. In parallel to this an emergency tender for Flexibility Services will be issued.”</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D3D398A0-4B58-4252-A232-D9664D331890}"/>
              </a:ext>
            </a:extLst>
          </p:cNvPr>
          <p:cNvSpPr/>
          <p:nvPr/>
        </p:nvSpPr>
        <p:spPr>
          <a:xfrm>
            <a:off x="1364359" y="2757486"/>
            <a:ext cx="2447925" cy="1152525"/>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Network Outage Occurs</a:t>
            </a:r>
          </a:p>
          <a:p>
            <a:pPr algn="ctr">
              <a:lnSpc>
                <a:spcPct val="107000"/>
              </a:lnSpc>
              <a:spcAft>
                <a:spcPts val="800"/>
              </a:spcAft>
            </a:pPr>
            <a:r>
              <a:rPr lang="en-GB" sz="1100" dirty="0">
                <a:solidFill>
                  <a:srgbClr val="FF0000"/>
                </a:solidFill>
                <a:ea typeface="Calibri" panose="020F0502020204030204" pitchFamily="34" charset="0"/>
                <a:cs typeface="Times New Roman" panose="02020603050405020304" pitchFamily="18" charset="0"/>
              </a:rPr>
              <a:t>Reason for outage investigated</a:t>
            </a:r>
            <a:endParaRPr lang="en-GB" sz="1100" dirty="0">
              <a:solidFill>
                <a:srgbClr val="FF0000"/>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709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19D4D-559F-4B57-BD56-CB39DDBFFE9E}"/>
              </a:ext>
            </a:extLst>
          </p:cNvPr>
          <p:cNvSpPr>
            <a:spLocks noGrp="1"/>
          </p:cNvSpPr>
          <p:nvPr>
            <p:ph type="title"/>
          </p:nvPr>
        </p:nvSpPr>
        <p:spPr/>
        <p:txBody>
          <a:bodyPr/>
          <a:lstStyle/>
          <a:p>
            <a:r>
              <a:rPr lang="en-GB" dirty="0"/>
              <a:t>Consumer Journey</a:t>
            </a:r>
          </a:p>
        </p:txBody>
      </p:sp>
      <p:sp>
        <p:nvSpPr>
          <p:cNvPr id="4" name="Rectangle 3">
            <a:extLst>
              <a:ext uri="{FF2B5EF4-FFF2-40B4-BE49-F238E27FC236}">
                <a16:creationId xmlns:a16="http://schemas.microsoft.com/office/drawing/2014/main" id="{4BC0C9AB-79E1-4BEE-B6FD-6577E32E3B0D}"/>
              </a:ext>
            </a:extLst>
          </p:cNvPr>
          <p:cNvSpPr/>
          <p:nvPr/>
        </p:nvSpPr>
        <p:spPr>
          <a:xfrm>
            <a:off x="846663" y="2243669"/>
            <a:ext cx="1473199" cy="660400"/>
          </a:xfrm>
          <a:prstGeom prst="rect">
            <a:avLst/>
          </a:prstGeom>
          <a:solidFill>
            <a:srgbClr val="3F9B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Consumer gets EV, offered flex contract by Supplier or flexibility provider</a:t>
            </a:r>
          </a:p>
        </p:txBody>
      </p:sp>
      <p:sp>
        <p:nvSpPr>
          <p:cNvPr id="6" name="Rectangle 5">
            <a:extLst>
              <a:ext uri="{FF2B5EF4-FFF2-40B4-BE49-F238E27FC236}">
                <a16:creationId xmlns:a16="http://schemas.microsoft.com/office/drawing/2014/main" id="{4C46E012-B761-4907-976B-492E7AF0162C}"/>
              </a:ext>
            </a:extLst>
          </p:cNvPr>
          <p:cNvSpPr/>
          <p:nvPr/>
        </p:nvSpPr>
        <p:spPr>
          <a:xfrm>
            <a:off x="2529752" y="2243669"/>
            <a:ext cx="1473199" cy="660400"/>
          </a:xfrm>
          <a:prstGeom prst="rect">
            <a:avLst/>
          </a:prstGeom>
          <a:solidFill>
            <a:srgbClr val="3F9B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Consumer may be contacted by Supplier or flex provider</a:t>
            </a:r>
          </a:p>
        </p:txBody>
      </p:sp>
      <p:sp>
        <p:nvSpPr>
          <p:cNvPr id="8" name="Rectangle 7">
            <a:extLst>
              <a:ext uri="{FF2B5EF4-FFF2-40B4-BE49-F238E27FC236}">
                <a16:creationId xmlns:a16="http://schemas.microsoft.com/office/drawing/2014/main" id="{C07C8A9A-D66E-410A-8247-921141639744}"/>
              </a:ext>
            </a:extLst>
          </p:cNvPr>
          <p:cNvSpPr/>
          <p:nvPr/>
        </p:nvSpPr>
        <p:spPr>
          <a:xfrm>
            <a:off x="4212841" y="2243669"/>
            <a:ext cx="1473199" cy="660400"/>
          </a:xfrm>
          <a:prstGeom prst="rect">
            <a:avLst/>
          </a:prstGeom>
          <a:solidFill>
            <a:srgbClr val="3F9B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Outage occurs</a:t>
            </a:r>
          </a:p>
        </p:txBody>
      </p:sp>
      <p:sp>
        <p:nvSpPr>
          <p:cNvPr id="10" name="Rectangle 9">
            <a:extLst>
              <a:ext uri="{FF2B5EF4-FFF2-40B4-BE49-F238E27FC236}">
                <a16:creationId xmlns:a16="http://schemas.microsoft.com/office/drawing/2014/main" id="{9A4A1694-5719-45B9-BF02-09AE7FC134DE}"/>
              </a:ext>
            </a:extLst>
          </p:cNvPr>
          <p:cNvSpPr/>
          <p:nvPr/>
        </p:nvSpPr>
        <p:spPr>
          <a:xfrm>
            <a:off x="5895930" y="2243669"/>
            <a:ext cx="1473199" cy="660400"/>
          </a:xfrm>
          <a:prstGeom prst="rect">
            <a:avLst/>
          </a:prstGeom>
          <a:solidFill>
            <a:srgbClr val="3F9B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Consumer contacted by flex provider/Supplier/DNO (explain situation)?</a:t>
            </a:r>
          </a:p>
        </p:txBody>
      </p:sp>
      <p:sp>
        <p:nvSpPr>
          <p:cNvPr id="12" name="Rectangle 11">
            <a:extLst>
              <a:ext uri="{FF2B5EF4-FFF2-40B4-BE49-F238E27FC236}">
                <a16:creationId xmlns:a16="http://schemas.microsoft.com/office/drawing/2014/main" id="{F2B89DE7-A478-4D94-88DD-99C0DBF810CB}"/>
              </a:ext>
            </a:extLst>
          </p:cNvPr>
          <p:cNvSpPr/>
          <p:nvPr/>
        </p:nvSpPr>
        <p:spPr>
          <a:xfrm>
            <a:off x="7579019" y="2243669"/>
            <a:ext cx="1473199" cy="660400"/>
          </a:xfrm>
          <a:prstGeom prst="rect">
            <a:avLst/>
          </a:prstGeom>
          <a:solidFill>
            <a:srgbClr val="3F9B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Customer curtailed (if agreed)</a:t>
            </a:r>
          </a:p>
        </p:txBody>
      </p:sp>
      <p:sp>
        <p:nvSpPr>
          <p:cNvPr id="14" name="Rectangle 13">
            <a:extLst>
              <a:ext uri="{FF2B5EF4-FFF2-40B4-BE49-F238E27FC236}">
                <a16:creationId xmlns:a16="http://schemas.microsoft.com/office/drawing/2014/main" id="{194D85B5-8F41-47C1-8BAE-D326C258A879}"/>
              </a:ext>
            </a:extLst>
          </p:cNvPr>
          <p:cNvSpPr/>
          <p:nvPr/>
        </p:nvSpPr>
        <p:spPr>
          <a:xfrm>
            <a:off x="9262108" y="2243669"/>
            <a:ext cx="1473199" cy="660400"/>
          </a:xfrm>
          <a:prstGeom prst="rect">
            <a:avLst/>
          </a:prstGeom>
          <a:solidFill>
            <a:srgbClr val="3F9B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Long term solution implemented within 12 months of first outage</a:t>
            </a:r>
          </a:p>
        </p:txBody>
      </p:sp>
      <p:sp>
        <p:nvSpPr>
          <p:cNvPr id="16" name="Rectangle 15">
            <a:extLst>
              <a:ext uri="{FF2B5EF4-FFF2-40B4-BE49-F238E27FC236}">
                <a16:creationId xmlns:a16="http://schemas.microsoft.com/office/drawing/2014/main" id="{720E0379-B873-4340-8D94-B9B9BFA2EF91}"/>
              </a:ext>
            </a:extLst>
          </p:cNvPr>
          <p:cNvSpPr/>
          <p:nvPr/>
        </p:nvSpPr>
        <p:spPr>
          <a:xfrm>
            <a:off x="846663" y="3293532"/>
            <a:ext cx="1473199" cy="660400"/>
          </a:xfrm>
          <a:prstGeom prst="rect">
            <a:avLst/>
          </a:prstGeom>
          <a:solidFill>
            <a:srgbClr val="3F9B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Flexibility contract in place</a:t>
            </a:r>
          </a:p>
        </p:txBody>
      </p:sp>
      <p:cxnSp>
        <p:nvCxnSpPr>
          <p:cNvPr id="18" name="Straight Arrow Connector 17">
            <a:extLst>
              <a:ext uri="{FF2B5EF4-FFF2-40B4-BE49-F238E27FC236}">
                <a16:creationId xmlns:a16="http://schemas.microsoft.com/office/drawing/2014/main" id="{32EE7242-7AFE-4EC7-80FD-F65BC23C62CA}"/>
              </a:ext>
            </a:extLst>
          </p:cNvPr>
          <p:cNvCxnSpPr>
            <a:stCxn id="4" idx="3"/>
            <a:endCxn id="6" idx="1"/>
          </p:cNvCxnSpPr>
          <p:nvPr/>
        </p:nvCxnSpPr>
        <p:spPr>
          <a:xfrm>
            <a:off x="2319862" y="2573869"/>
            <a:ext cx="209890" cy="0"/>
          </a:xfrm>
          <a:prstGeom prst="straightConnector1">
            <a:avLst/>
          </a:prstGeom>
          <a:ln>
            <a:solidFill>
              <a:srgbClr val="269036"/>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FF4E5AE5-4F91-4486-A681-DFCE4A4DABBC}"/>
              </a:ext>
            </a:extLst>
          </p:cNvPr>
          <p:cNvCxnSpPr/>
          <p:nvPr/>
        </p:nvCxnSpPr>
        <p:spPr>
          <a:xfrm>
            <a:off x="4002951" y="2595439"/>
            <a:ext cx="209890" cy="0"/>
          </a:xfrm>
          <a:prstGeom prst="straightConnector1">
            <a:avLst/>
          </a:prstGeom>
          <a:ln>
            <a:solidFill>
              <a:srgbClr val="269036"/>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331174D-23C2-4181-A2B6-C1C17F83DFBA}"/>
              </a:ext>
            </a:extLst>
          </p:cNvPr>
          <p:cNvCxnSpPr>
            <a:cxnSpLocks/>
          </p:cNvCxnSpPr>
          <p:nvPr/>
        </p:nvCxnSpPr>
        <p:spPr>
          <a:xfrm>
            <a:off x="5686040" y="2595439"/>
            <a:ext cx="214518" cy="0"/>
          </a:xfrm>
          <a:prstGeom prst="straightConnector1">
            <a:avLst/>
          </a:prstGeom>
          <a:ln>
            <a:solidFill>
              <a:srgbClr val="269036"/>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925B220-1290-4D91-A3D0-B45303D4F99F}"/>
              </a:ext>
            </a:extLst>
          </p:cNvPr>
          <p:cNvCxnSpPr>
            <a:cxnSpLocks/>
          </p:cNvCxnSpPr>
          <p:nvPr/>
        </p:nvCxnSpPr>
        <p:spPr>
          <a:xfrm>
            <a:off x="7364501" y="2595439"/>
            <a:ext cx="214518" cy="0"/>
          </a:xfrm>
          <a:prstGeom prst="straightConnector1">
            <a:avLst/>
          </a:prstGeom>
          <a:ln>
            <a:solidFill>
              <a:srgbClr val="269036"/>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448C4E9F-612F-4B60-BD01-59897AA823F6}"/>
              </a:ext>
            </a:extLst>
          </p:cNvPr>
          <p:cNvCxnSpPr>
            <a:cxnSpLocks/>
          </p:cNvCxnSpPr>
          <p:nvPr/>
        </p:nvCxnSpPr>
        <p:spPr>
          <a:xfrm>
            <a:off x="9047590" y="2595439"/>
            <a:ext cx="214518" cy="0"/>
          </a:xfrm>
          <a:prstGeom prst="straightConnector1">
            <a:avLst/>
          </a:prstGeom>
          <a:ln>
            <a:solidFill>
              <a:srgbClr val="26903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FFE3F7D-C2DE-40B5-89B2-6965571A056A}"/>
              </a:ext>
            </a:extLst>
          </p:cNvPr>
          <p:cNvCxnSpPr>
            <a:cxnSpLocks/>
          </p:cNvCxnSpPr>
          <p:nvPr/>
        </p:nvCxnSpPr>
        <p:spPr>
          <a:xfrm>
            <a:off x="1583263" y="2904071"/>
            <a:ext cx="0" cy="389463"/>
          </a:xfrm>
          <a:prstGeom prst="straightConnector1">
            <a:avLst/>
          </a:prstGeom>
          <a:ln>
            <a:solidFill>
              <a:srgbClr val="269036"/>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3074F92E-EAFE-46BF-9394-1A4657A8F371}"/>
              </a:ext>
            </a:extLst>
          </p:cNvPr>
          <p:cNvCxnSpPr>
            <a:cxnSpLocks/>
          </p:cNvCxnSpPr>
          <p:nvPr/>
        </p:nvCxnSpPr>
        <p:spPr>
          <a:xfrm rot="5400000">
            <a:off x="2433276" y="2790657"/>
            <a:ext cx="719663" cy="946490"/>
          </a:xfrm>
          <a:prstGeom prst="bentConnector2">
            <a:avLst/>
          </a:prstGeom>
          <a:ln>
            <a:solidFill>
              <a:srgbClr val="269036"/>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86433960-2CB6-4A53-93AB-B8BEDB5BB7B2}"/>
              </a:ext>
            </a:extLst>
          </p:cNvPr>
          <p:cNvCxnSpPr>
            <a:cxnSpLocks/>
          </p:cNvCxnSpPr>
          <p:nvPr/>
        </p:nvCxnSpPr>
        <p:spPr>
          <a:xfrm rot="5400000">
            <a:off x="4116365" y="1107567"/>
            <a:ext cx="719663" cy="4312668"/>
          </a:xfrm>
          <a:prstGeom prst="bentConnector2">
            <a:avLst/>
          </a:prstGeom>
          <a:ln>
            <a:solidFill>
              <a:srgbClr val="26903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6298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10D30-56BD-43AD-B797-41B78F299CEE}"/>
              </a:ext>
            </a:extLst>
          </p:cNvPr>
          <p:cNvSpPr>
            <a:spLocks noGrp="1"/>
          </p:cNvSpPr>
          <p:nvPr>
            <p:ph type="title"/>
          </p:nvPr>
        </p:nvSpPr>
        <p:spPr>
          <a:xfrm>
            <a:off x="838200" y="754602"/>
            <a:ext cx="9350829" cy="936086"/>
          </a:xfrm>
        </p:spPr>
        <p:txBody>
          <a:bodyPr>
            <a:normAutofit/>
          </a:bodyPr>
          <a:lstStyle/>
          <a:p>
            <a:r>
              <a:rPr lang="en-GB" sz="4000" dirty="0"/>
              <a:t>Clean Energy Package – Article 32</a:t>
            </a:r>
          </a:p>
        </p:txBody>
      </p:sp>
      <p:sp>
        <p:nvSpPr>
          <p:cNvPr id="3" name="Rectangle: Rounded Corners 2">
            <a:extLst>
              <a:ext uri="{FF2B5EF4-FFF2-40B4-BE49-F238E27FC236}">
                <a16:creationId xmlns:a16="http://schemas.microsoft.com/office/drawing/2014/main" id="{C1087237-34C5-4C99-A19C-491B69FB2708}"/>
              </a:ext>
            </a:extLst>
          </p:cNvPr>
          <p:cNvSpPr/>
          <p:nvPr/>
        </p:nvSpPr>
        <p:spPr>
          <a:xfrm>
            <a:off x="952225" y="2380891"/>
            <a:ext cx="10186411" cy="3684048"/>
          </a:xfrm>
          <a:prstGeom prst="roundRect">
            <a:avLst>
              <a:gd name="adj" fmla="val 4257"/>
            </a:avLst>
          </a:prstGeom>
          <a:solidFill>
            <a:srgbClr val="66C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000" dirty="0"/>
              <a:t>“Member States shall provide the necessary regulatory framework to allow and provide incentives to distribution system operators to procure flexibility services, including congestion management in their areas, in order to improve efficiencies in the operation and development of the distribution system. In particular, the regulatory framework shall ensure that distribution system operators are able to procure such services from providers of distributed generation, demand response or energy storage and shall promote the uptake of energy efficiency measures, where such services cost-effectively alleviate the need to upgrade or replace electricity capacity and support the efficient and secure operation of the distribution system.” </a:t>
            </a:r>
          </a:p>
        </p:txBody>
      </p:sp>
      <p:sp>
        <p:nvSpPr>
          <p:cNvPr id="4" name="Rectangle: Rounded Corners 3">
            <a:extLst>
              <a:ext uri="{FF2B5EF4-FFF2-40B4-BE49-F238E27FC236}">
                <a16:creationId xmlns:a16="http://schemas.microsoft.com/office/drawing/2014/main" id="{83A91046-2DF1-4E10-8228-2EF6BB169F3E}"/>
              </a:ext>
            </a:extLst>
          </p:cNvPr>
          <p:cNvSpPr/>
          <p:nvPr/>
        </p:nvSpPr>
        <p:spPr>
          <a:xfrm>
            <a:off x="952225" y="1596024"/>
            <a:ext cx="6620748" cy="735334"/>
          </a:xfrm>
          <a:prstGeom prst="roundRect">
            <a:avLst/>
          </a:prstGeom>
          <a:solidFill>
            <a:srgbClr val="269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Incentives for the use of flexibility in distribution networks</a:t>
            </a:r>
          </a:p>
        </p:txBody>
      </p:sp>
    </p:spTree>
    <p:extLst>
      <p:ext uri="{BB962C8B-B14F-4D97-AF65-F5344CB8AC3E}">
        <p14:creationId xmlns:p14="http://schemas.microsoft.com/office/powerpoint/2010/main" val="119216937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CAS Powerpoint Template (005)  -  Read-Only" id="{85484595-E560-484D-8DB5-B5B948A283F1}" vid="{406A5B05-B60B-4D20-821B-333626B96A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14625</TotalTime>
  <Words>1105</Words>
  <Application>Microsoft Office PowerPoint</Application>
  <PresentationFormat>Widescreen</PresentationFormat>
  <Paragraphs>96</Paragraphs>
  <Slides>18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Segoe UI</vt:lpstr>
      <vt:lpstr>Symbol</vt:lpstr>
      <vt:lpstr>1_Office Theme</vt:lpstr>
      <vt:lpstr>   Joint SEC / DCUSA Working Group  SECMP0046 ‘Allow DNOs to control Low Carbon Technologies connected to Smart Meter infrastructure’ DCP 371 ‘Last resort arrangements for Distributors to manage specific consumer connected devices’ </vt:lpstr>
      <vt:lpstr>Joint Working Group</vt:lpstr>
      <vt:lpstr>   Clarifications from previous discussions  </vt:lpstr>
      <vt:lpstr>Last Resort roadmap</vt:lpstr>
      <vt:lpstr>Roadmap stage 1</vt:lpstr>
      <vt:lpstr>Existing flexibility contracts</vt:lpstr>
      <vt:lpstr>Network outages</vt:lpstr>
      <vt:lpstr>Consumer Journey</vt:lpstr>
      <vt:lpstr>Clean Energy Package – Article 32</vt:lpstr>
      <vt:lpstr>Clean Energy Package – Article 32</vt:lpstr>
      <vt:lpstr>Last Resort definition options</vt:lpstr>
      <vt:lpstr>Draft DCUSA legal text for last resort</vt:lpstr>
      <vt:lpstr>Draft DCUSA legal text for network plan</vt:lpstr>
      <vt:lpstr>Consumers being approached</vt:lpstr>
      <vt:lpstr>Long-term solution</vt:lpstr>
      <vt:lpstr>Compensation options</vt:lpstr>
      <vt:lpstr>Penalty options</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Bradley Baker</dc:creator>
  <cp:lastModifiedBy>Bradley Baker</cp:lastModifiedBy>
  <cp:revision>192</cp:revision>
  <dcterms:created xsi:type="dcterms:W3CDTF">2020-05-19T12:19:17Z</dcterms:created>
  <dcterms:modified xsi:type="dcterms:W3CDTF">2020-11-13T11:11:54Z</dcterms:modified>
</cp:coreProperties>
</file>