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72" r:id="rId2"/>
    <p:sldId id="1732" r:id="rId3"/>
    <p:sldId id="1725" r:id="rId4"/>
    <p:sldId id="1720" r:id="rId5"/>
    <p:sldId id="1705" r:id="rId6"/>
    <p:sldId id="1715" r:id="rId7"/>
    <p:sldId id="1716" r:id="rId8"/>
    <p:sldId id="1717" r:id="rId9"/>
    <p:sldId id="1718" r:id="rId10"/>
    <p:sldId id="1719" r:id="rId11"/>
    <p:sldId id="1736" r:id="rId12"/>
    <p:sldId id="1734" r:id="rId13"/>
    <p:sldId id="1733" r:id="rId14"/>
    <p:sldId id="1726" r:id="rId15"/>
    <p:sldId id="1738" r:id="rId16"/>
    <p:sldId id="1739" r:id="rId17"/>
    <p:sldId id="1740" r:id="rId18"/>
    <p:sldId id="1741" r:id="rId19"/>
    <p:sldId id="1724" r:id="rId20"/>
    <p:sldId id="1737" r:id="rId21"/>
    <p:sldId id="1735" r:id="rId22"/>
    <p:sldId id="1742" r:id="rId23"/>
    <p:sldId id="1731" r:id="rId24"/>
    <p:sldId id="1721" r:id="rId25"/>
    <p:sldId id="1723"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9B36"/>
    <a:srgbClr val="269036"/>
    <a:srgbClr val="66CC3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02" autoAdjust="0"/>
    <p:restoredTop sz="94660"/>
  </p:normalViewPr>
  <p:slideViewPr>
    <p:cSldViewPr snapToGrid="0">
      <p:cViewPr varScale="1">
        <p:scale>
          <a:sx n="67" d="100"/>
          <a:sy n="67" d="100"/>
        </p:scale>
        <p:origin x="68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11E9D3-EC94-4B75-9A6C-96595780C40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33BE373E-16C0-4A1A-A899-B98D28DDB594}">
      <dgm:prSet phldrT="[Text]"/>
      <dgm:spPr>
        <a:gradFill flip="none" rotWithShape="1">
          <a:gsLst>
            <a:gs pos="0">
              <a:schemeClr val="accent1">
                <a:lumMod val="5000"/>
                <a:lumOff val="95000"/>
              </a:schemeClr>
            </a:gs>
            <a:gs pos="28000">
              <a:srgbClr val="66CC3D"/>
            </a:gs>
            <a:gs pos="83000">
              <a:srgbClr val="66CC3D"/>
            </a:gs>
            <a:gs pos="100000">
              <a:srgbClr val="66CC3D"/>
            </a:gs>
          </a:gsLst>
          <a:lin ang="10800000" scaled="1"/>
          <a:tileRect/>
        </a:gradFill>
        <a:ln>
          <a:noFill/>
        </a:ln>
      </dgm:spPr>
      <dgm:t>
        <a:bodyPr/>
        <a:lstStyle/>
        <a:p>
          <a:r>
            <a:rPr lang="en-GB" dirty="0"/>
            <a:t>DCC Impact Assessment</a:t>
          </a:r>
        </a:p>
      </dgm:t>
    </dgm:pt>
    <dgm:pt modelId="{6B929223-2CDE-445F-886E-6B82006FA96E}" type="parTrans" cxnId="{EE4A001E-0E4D-4A5A-82DD-023BC7EB2849}">
      <dgm:prSet/>
      <dgm:spPr/>
      <dgm:t>
        <a:bodyPr/>
        <a:lstStyle/>
        <a:p>
          <a:endParaRPr lang="en-GB"/>
        </a:p>
      </dgm:t>
    </dgm:pt>
    <dgm:pt modelId="{1EC6421B-4EFB-4E43-8A04-EFE4543B9210}" type="sibTrans" cxnId="{EE4A001E-0E4D-4A5A-82DD-023BC7EB2849}">
      <dgm:prSet/>
      <dgm:spPr/>
      <dgm:t>
        <a:bodyPr/>
        <a:lstStyle/>
        <a:p>
          <a:endParaRPr lang="en-GB"/>
        </a:p>
      </dgm:t>
    </dgm:pt>
    <dgm:pt modelId="{629A7353-59D3-4E16-8536-31D4E7D09F78}">
      <dgm:prSet phldrT="[Text]" phldr="1"/>
      <dgm:spPr/>
      <dgm:t>
        <a:bodyPr/>
        <a:lstStyle/>
        <a:p>
          <a:endParaRPr lang="en-GB" dirty="0"/>
        </a:p>
      </dgm:t>
    </dgm:pt>
    <dgm:pt modelId="{A360550A-1950-4F66-91A4-36060B288E5B}" type="parTrans" cxnId="{7D53513F-B80B-4A19-A6E7-9FC93169BA9E}">
      <dgm:prSet/>
      <dgm:spPr/>
      <dgm:t>
        <a:bodyPr/>
        <a:lstStyle/>
        <a:p>
          <a:endParaRPr lang="en-GB"/>
        </a:p>
      </dgm:t>
    </dgm:pt>
    <dgm:pt modelId="{4D80791E-0335-473F-9B61-172327293D65}" type="sibTrans" cxnId="{7D53513F-B80B-4A19-A6E7-9FC93169BA9E}">
      <dgm:prSet/>
      <dgm:spPr/>
      <dgm:t>
        <a:bodyPr/>
        <a:lstStyle/>
        <a:p>
          <a:endParaRPr lang="en-GB"/>
        </a:p>
      </dgm:t>
    </dgm:pt>
    <dgm:pt modelId="{5D0FE8FC-CC30-4D85-B782-52905CCA87A5}">
      <dgm:prSet phldrT="[Text]"/>
      <dgm:spPr>
        <a:gradFill flip="none" rotWithShape="1">
          <a:gsLst>
            <a:gs pos="0">
              <a:schemeClr val="accent1">
                <a:lumMod val="5000"/>
                <a:lumOff val="95000"/>
              </a:schemeClr>
            </a:gs>
            <a:gs pos="28000">
              <a:srgbClr val="66CC3D"/>
            </a:gs>
            <a:gs pos="83000">
              <a:srgbClr val="66CC3D"/>
            </a:gs>
            <a:gs pos="100000">
              <a:srgbClr val="66CC3D"/>
            </a:gs>
          </a:gsLst>
          <a:lin ang="10800000" scaled="1"/>
          <a:tileRect/>
        </a:gradFill>
        <a:ln>
          <a:noFill/>
        </a:ln>
      </dgm:spPr>
      <dgm:t>
        <a:bodyPr/>
        <a:lstStyle/>
        <a:p>
          <a:r>
            <a:rPr lang="en-GB" dirty="0"/>
            <a:t>Proposed Implementation date</a:t>
          </a:r>
        </a:p>
      </dgm:t>
    </dgm:pt>
    <dgm:pt modelId="{7B35693B-B455-4D53-88FD-5E5FABC3AE32}" type="parTrans" cxnId="{50DB72B3-6E50-41E3-A610-F01CC1537141}">
      <dgm:prSet/>
      <dgm:spPr/>
      <dgm:t>
        <a:bodyPr/>
        <a:lstStyle/>
        <a:p>
          <a:endParaRPr lang="en-GB"/>
        </a:p>
      </dgm:t>
    </dgm:pt>
    <dgm:pt modelId="{AF1D8EBC-E732-45E6-A161-33CBB2DDF46D}" type="sibTrans" cxnId="{50DB72B3-6E50-41E3-A610-F01CC1537141}">
      <dgm:prSet/>
      <dgm:spPr/>
      <dgm:t>
        <a:bodyPr/>
        <a:lstStyle/>
        <a:p>
          <a:endParaRPr lang="en-GB"/>
        </a:p>
      </dgm:t>
    </dgm:pt>
    <dgm:pt modelId="{5C03C14B-0CF8-4D81-B6B4-A665C7449FBE}">
      <dgm:prSet phldrT="[Text]"/>
      <dgm:spPr/>
      <dgm:t>
        <a:bodyPr/>
        <a:lstStyle/>
        <a:p>
          <a:endParaRPr lang="en-GB" dirty="0"/>
        </a:p>
      </dgm:t>
    </dgm:pt>
    <dgm:pt modelId="{B485B142-E903-44EA-B79C-1FAECC1DDB5C}" type="parTrans" cxnId="{EB60B2A7-B7C0-4BDE-BE14-AC9C7E071AF1}">
      <dgm:prSet/>
      <dgm:spPr/>
      <dgm:t>
        <a:bodyPr/>
        <a:lstStyle/>
        <a:p>
          <a:endParaRPr lang="en-GB"/>
        </a:p>
      </dgm:t>
    </dgm:pt>
    <dgm:pt modelId="{FA4B4B0A-433E-4600-A411-2FFB427891A6}" type="sibTrans" cxnId="{EB60B2A7-B7C0-4BDE-BE14-AC9C7E071AF1}">
      <dgm:prSet/>
      <dgm:spPr/>
      <dgm:t>
        <a:bodyPr/>
        <a:lstStyle/>
        <a:p>
          <a:endParaRPr lang="en-GB"/>
        </a:p>
      </dgm:t>
    </dgm:pt>
    <dgm:pt modelId="{1FD631B6-0C32-4EA5-A9F8-46046C609A00}">
      <dgm:prSet phldrT="[Text]"/>
      <dgm:spPr>
        <a:gradFill flip="none" rotWithShape="1">
          <a:gsLst>
            <a:gs pos="0">
              <a:schemeClr val="accent1">
                <a:lumMod val="5000"/>
                <a:lumOff val="95000"/>
              </a:schemeClr>
            </a:gs>
            <a:gs pos="28000">
              <a:srgbClr val="66CC3D"/>
            </a:gs>
            <a:gs pos="83000">
              <a:srgbClr val="66CC3D"/>
            </a:gs>
            <a:gs pos="100000">
              <a:srgbClr val="66CC3D"/>
            </a:gs>
          </a:gsLst>
          <a:lin ang="10800000" scaled="1"/>
          <a:tileRect/>
        </a:gradFill>
        <a:ln>
          <a:noFill/>
        </a:ln>
      </dgm:spPr>
      <dgm:t>
        <a:bodyPr/>
        <a:lstStyle/>
        <a:p>
          <a:r>
            <a:rPr lang="en-GB" dirty="0"/>
            <a:t>DCP 371 Consultation</a:t>
          </a:r>
        </a:p>
      </dgm:t>
    </dgm:pt>
    <dgm:pt modelId="{3597C5B6-471C-4B86-9FFB-51D25DD276DB}" type="parTrans" cxnId="{F56DE081-1FFD-4BD4-9988-6F9281E14A68}">
      <dgm:prSet/>
      <dgm:spPr/>
      <dgm:t>
        <a:bodyPr/>
        <a:lstStyle/>
        <a:p>
          <a:endParaRPr lang="en-GB"/>
        </a:p>
      </dgm:t>
    </dgm:pt>
    <dgm:pt modelId="{EA0BA77B-C6E9-4F54-BA22-9DD30E231419}" type="sibTrans" cxnId="{F56DE081-1FFD-4BD4-9988-6F9281E14A68}">
      <dgm:prSet/>
      <dgm:spPr/>
      <dgm:t>
        <a:bodyPr/>
        <a:lstStyle/>
        <a:p>
          <a:endParaRPr lang="en-GB"/>
        </a:p>
      </dgm:t>
    </dgm:pt>
    <dgm:pt modelId="{85B9AD4B-4EA0-4293-8422-9E50516E0AEF}">
      <dgm:prSet phldrT="[Text]"/>
      <dgm:spPr/>
      <dgm:t>
        <a:bodyPr/>
        <a:lstStyle/>
        <a:p>
          <a:endParaRPr lang="en-GB" dirty="0"/>
        </a:p>
      </dgm:t>
    </dgm:pt>
    <dgm:pt modelId="{33F808B3-0C19-466E-A85C-042A0F4C350C}" type="parTrans" cxnId="{A5D492C1-0FBC-480A-86BE-F7A1A7927186}">
      <dgm:prSet/>
      <dgm:spPr/>
      <dgm:t>
        <a:bodyPr/>
        <a:lstStyle/>
        <a:p>
          <a:endParaRPr lang="en-GB"/>
        </a:p>
      </dgm:t>
    </dgm:pt>
    <dgm:pt modelId="{E21AAB75-BC42-4A3F-AC13-6C816821B5CF}" type="sibTrans" cxnId="{A5D492C1-0FBC-480A-86BE-F7A1A7927186}">
      <dgm:prSet/>
      <dgm:spPr/>
      <dgm:t>
        <a:bodyPr/>
        <a:lstStyle/>
        <a:p>
          <a:endParaRPr lang="en-GB"/>
        </a:p>
      </dgm:t>
    </dgm:pt>
    <dgm:pt modelId="{A2A910EE-A16E-4C52-8EB3-0150845CBD96}">
      <dgm:prSet phldrT="[Text]"/>
      <dgm:spPr>
        <a:gradFill flip="none" rotWithShape="1">
          <a:gsLst>
            <a:gs pos="0">
              <a:schemeClr val="accent1">
                <a:lumMod val="5000"/>
                <a:lumOff val="95000"/>
              </a:schemeClr>
            </a:gs>
            <a:gs pos="28000">
              <a:srgbClr val="66CC3D"/>
            </a:gs>
            <a:gs pos="83000">
              <a:srgbClr val="66CC3D"/>
            </a:gs>
            <a:gs pos="100000">
              <a:srgbClr val="66CC3D"/>
            </a:gs>
          </a:gsLst>
          <a:lin ang="10800000" scaled="1"/>
          <a:tileRect/>
        </a:gradFill>
        <a:ln>
          <a:noFill/>
        </a:ln>
      </dgm:spPr>
      <dgm:t>
        <a:bodyPr/>
        <a:lstStyle/>
        <a:p>
          <a:r>
            <a:rPr lang="en-GB" dirty="0"/>
            <a:t>DCUSA Impact Assessment</a:t>
          </a:r>
        </a:p>
      </dgm:t>
    </dgm:pt>
    <dgm:pt modelId="{98BF9169-B458-4C86-9C6A-513B94CD6805}" type="sibTrans" cxnId="{2232372B-DC92-499D-9E7D-803796F0E807}">
      <dgm:prSet/>
      <dgm:spPr/>
      <dgm:t>
        <a:bodyPr/>
        <a:lstStyle/>
        <a:p>
          <a:endParaRPr lang="en-GB"/>
        </a:p>
      </dgm:t>
    </dgm:pt>
    <dgm:pt modelId="{5D750A22-C61D-499D-B93C-DA4C49C29F2B}" type="parTrans" cxnId="{2232372B-DC92-499D-9E7D-803796F0E807}">
      <dgm:prSet/>
      <dgm:spPr/>
      <dgm:t>
        <a:bodyPr/>
        <a:lstStyle/>
        <a:p>
          <a:endParaRPr lang="en-GB"/>
        </a:p>
      </dgm:t>
    </dgm:pt>
    <dgm:pt modelId="{7BC1AC89-6EED-4CFC-B4BE-73AD63487796}">
      <dgm:prSet phldrT="[Text]" phldr="1"/>
      <dgm:spPr/>
      <dgm:t>
        <a:bodyPr/>
        <a:lstStyle/>
        <a:p>
          <a:endParaRPr lang="en-GB" dirty="0"/>
        </a:p>
      </dgm:t>
    </dgm:pt>
    <dgm:pt modelId="{BDEAC318-A5F0-42ED-9698-3D25C6343DFE}" type="sibTrans" cxnId="{FD1755A6-822E-4031-BF55-87D79B58D2CE}">
      <dgm:prSet/>
      <dgm:spPr/>
      <dgm:t>
        <a:bodyPr/>
        <a:lstStyle/>
        <a:p>
          <a:endParaRPr lang="en-GB"/>
        </a:p>
      </dgm:t>
    </dgm:pt>
    <dgm:pt modelId="{7A83FFD8-64DB-4015-AD55-B2DAC0E8FD5C}" type="parTrans" cxnId="{FD1755A6-822E-4031-BF55-87D79B58D2CE}">
      <dgm:prSet/>
      <dgm:spPr/>
      <dgm:t>
        <a:bodyPr/>
        <a:lstStyle/>
        <a:p>
          <a:endParaRPr lang="en-GB"/>
        </a:p>
      </dgm:t>
    </dgm:pt>
    <dgm:pt modelId="{60790E41-A560-43D3-958F-B85FF8B04961}" type="pres">
      <dgm:prSet presAssocID="{8111E9D3-EC94-4B75-9A6C-96595780C404}" presName="linear" presStyleCnt="0">
        <dgm:presLayoutVars>
          <dgm:animLvl val="lvl"/>
          <dgm:resizeHandles val="exact"/>
        </dgm:presLayoutVars>
      </dgm:prSet>
      <dgm:spPr/>
    </dgm:pt>
    <dgm:pt modelId="{C57C1D0A-E189-4DBD-9383-727C90801D9D}" type="pres">
      <dgm:prSet presAssocID="{33BE373E-16C0-4A1A-A899-B98D28DDB594}" presName="parentText" presStyleLbl="node1" presStyleIdx="0" presStyleCnt="4">
        <dgm:presLayoutVars>
          <dgm:chMax val="0"/>
          <dgm:bulletEnabled val="1"/>
        </dgm:presLayoutVars>
      </dgm:prSet>
      <dgm:spPr/>
    </dgm:pt>
    <dgm:pt modelId="{24E033DD-7E21-4E9E-A064-2B7233D01F8F}" type="pres">
      <dgm:prSet presAssocID="{33BE373E-16C0-4A1A-A899-B98D28DDB594}" presName="childText" presStyleLbl="revTx" presStyleIdx="0" presStyleCnt="4">
        <dgm:presLayoutVars>
          <dgm:bulletEnabled val="1"/>
        </dgm:presLayoutVars>
      </dgm:prSet>
      <dgm:spPr/>
    </dgm:pt>
    <dgm:pt modelId="{D34A366B-9617-4C84-B6E9-0D9228EDEEAF}" type="pres">
      <dgm:prSet presAssocID="{1FD631B6-0C32-4EA5-A9F8-46046C609A00}" presName="parentText" presStyleLbl="node1" presStyleIdx="1" presStyleCnt="4">
        <dgm:presLayoutVars>
          <dgm:chMax val="0"/>
          <dgm:bulletEnabled val="1"/>
        </dgm:presLayoutVars>
      </dgm:prSet>
      <dgm:spPr/>
    </dgm:pt>
    <dgm:pt modelId="{9EEACEBD-DE3F-48DF-A708-53187B064BA2}" type="pres">
      <dgm:prSet presAssocID="{1FD631B6-0C32-4EA5-A9F8-46046C609A00}" presName="childText" presStyleLbl="revTx" presStyleIdx="1" presStyleCnt="4">
        <dgm:presLayoutVars>
          <dgm:bulletEnabled val="1"/>
        </dgm:presLayoutVars>
      </dgm:prSet>
      <dgm:spPr/>
    </dgm:pt>
    <dgm:pt modelId="{829B7033-29A3-486E-B8A0-1B688B489E43}" type="pres">
      <dgm:prSet presAssocID="{A2A910EE-A16E-4C52-8EB3-0150845CBD96}" presName="parentText" presStyleLbl="node1" presStyleIdx="2" presStyleCnt="4">
        <dgm:presLayoutVars>
          <dgm:chMax val="0"/>
          <dgm:bulletEnabled val="1"/>
        </dgm:presLayoutVars>
      </dgm:prSet>
      <dgm:spPr/>
    </dgm:pt>
    <dgm:pt modelId="{F6B61094-C38F-4FCD-AE4A-58DFE8E8C640}" type="pres">
      <dgm:prSet presAssocID="{A2A910EE-A16E-4C52-8EB3-0150845CBD96}" presName="childText" presStyleLbl="revTx" presStyleIdx="2" presStyleCnt="4">
        <dgm:presLayoutVars>
          <dgm:bulletEnabled val="1"/>
        </dgm:presLayoutVars>
      </dgm:prSet>
      <dgm:spPr/>
    </dgm:pt>
    <dgm:pt modelId="{088A08A8-4C6B-4D6C-82CB-C70EF31364AD}" type="pres">
      <dgm:prSet presAssocID="{5D0FE8FC-CC30-4D85-B782-52905CCA87A5}" presName="parentText" presStyleLbl="node1" presStyleIdx="3" presStyleCnt="4">
        <dgm:presLayoutVars>
          <dgm:chMax val="0"/>
          <dgm:bulletEnabled val="1"/>
        </dgm:presLayoutVars>
      </dgm:prSet>
      <dgm:spPr/>
    </dgm:pt>
    <dgm:pt modelId="{A295B1AB-72FE-4B70-B560-884905A96FD0}" type="pres">
      <dgm:prSet presAssocID="{5D0FE8FC-CC30-4D85-B782-52905CCA87A5}" presName="childText" presStyleLbl="revTx" presStyleIdx="3" presStyleCnt="4">
        <dgm:presLayoutVars>
          <dgm:bulletEnabled val="1"/>
        </dgm:presLayoutVars>
      </dgm:prSet>
      <dgm:spPr/>
    </dgm:pt>
  </dgm:ptLst>
  <dgm:cxnLst>
    <dgm:cxn modelId="{EE4A001E-0E4D-4A5A-82DD-023BC7EB2849}" srcId="{8111E9D3-EC94-4B75-9A6C-96595780C404}" destId="{33BE373E-16C0-4A1A-A899-B98D28DDB594}" srcOrd="0" destOrd="0" parTransId="{6B929223-2CDE-445F-886E-6B82006FA96E}" sibTransId="{1EC6421B-4EFB-4E43-8A04-EFE4543B9210}"/>
    <dgm:cxn modelId="{07D57823-E84B-4B0E-AAC6-B9563BE94DF3}" type="presOf" srcId="{629A7353-59D3-4E16-8536-31D4E7D09F78}" destId="{24E033DD-7E21-4E9E-A064-2B7233D01F8F}" srcOrd="0" destOrd="0" presId="urn:microsoft.com/office/officeart/2005/8/layout/vList2"/>
    <dgm:cxn modelId="{2232372B-DC92-499D-9E7D-803796F0E807}" srcId="{8111E9D3-EC94-4B75-9A6C-96595780C404}" destId="{A2A910EE-A16E-4C52-8EB3-0150845CBD96}" srcOrd="2" destOrd="0" parTransId="{5D750A22-C61D-499D-B93C-DA4C49C29F2B}" sibTransId="{98BF9169-B458-4C86-9C6A-513B94CD6805}"/>
    <dgm:cxn modelId="{7D53513F-B80B-4A19-A6E7-9FC93169BA9E}" srcId="{33BE373E-16C0-4A1A-A899-B98D28DDB594}" destId="{629A7353-59D3-4E16-8536-31D4E7D09F78}" srcOrd="0" destOrd="0" parTransId="{A360550A-1950-4F66-91A4-36060B288E5B}" sibTransId="{4D80791E-0335-473F-9B61-172327293D65}"/>
    <dgm:cxn modelId="{B6BA595B-70EF-478C-A7E8-6994F7D71293}" type="presOf" srcId="{85B9AD4B-4EA0-4293-8422-9E50516E0AEF}" destId="{9EEACEBD-DE3F-48DF-A708-53187B064BA2}" srcOrd="0" destOrd="0" presId="urn:microsoft.com/office/officeart/2005/8/layout/vList2"/>
    <dgm:cxn modelId="{306CF24F-2421-4116-83D1-41B45500BFB6}" type="presOf" srcId="{5D0FE8FC-CC30-4D85-B782-52905CCA87A5}" destId="{088A08A8-4C6B-4D6C-82CB-C70EF31364AD}" srcOrd="0" destOrd="0" presId="urn:microsoft.com/office/officeart/2005/8/layout/vList2"/>
    <dgm:cxn modelId="{F56DE081-1FFD-4BD4-9988-6F9281E14A68}" srcId="{8111E9D3-EC94-4B75-9A6C-96595780C404}" destId="{1FD631B6-0C32-4EA5-A9F8-46046C609A00}" srcOrd="1" destOrd="0" parTransId="{3597C5B6-471C-4B86-9FFB-51D25DD276DB}" sibTransId="{EA0BA77B-C6E9-4F54-BA22-9DD30E231419}"/>
    <dgm:cxn modelId="{FD1755A6-822E-4031-BF55-87D79B58D2CE}" srcId="{A2A910EE-A16E-4C52-8EB3-0150845CBD96}" destId="{7BC1AC89-6EED-4CFC-B4BE-73AD63487796}" srcOrd="0" destOrd="0" parTransId="{7A83FFD8-64DB-4015-AD55-B2DAC0E8FD5C}" sibTransId="{BDEAC318-A5F0-42ED-9698-3D25C6343DFE}"/>
    <dgm:cxn modelId="{EB60B2A7-B7C0-4BDE-BE14-AC9C7E071AF1}" srcId="{5D0FE8FC-CC30-4D85-B782-52905CCA87A5}" destId="{5C03C14B-0CF8-4D81-B6B4-A665C7449FBE}" srcOrd="0" destOrd="0" parTransId="{B485B142-E903-44EA-B79C-1FAECC1DDB5C}" sibTransId="{FA4B4B0A-433E-4600-A411-2FFB427891A6}"/>
    <dgm:cxn modelId="{2E8DF7B2-955A-4706-B0B2-8C38E48B0591}" type="presOf" srcId="{1FD631B6-0C32-4EA5-A9F8-46046C609A00}" destId="{D34A366B-9617-4C84-B6E9-0D9228EDEEAF}" srcOrd="0" destOrd="0" presId="urn:microsoft.com/office/officeart/2005/8/layout/vList2"/>
    <dgm:cxn modelId="{50DB72B3-6E50-41E3-A610-F01CC1537141}" srcId="{8111E9D3-EC94-4B75-9A6C-96595780C404}" destId="{5D0FE8FC-CC30-4D85-B782-52905CCA87A5}" srcOrd="3" destOrd="0" parTransId="{7B35693B-B455-4D53-88FD-5E5FABC3AE32}" sibTransId="{AF1D8EBC-E732-45E6-A161-33CBB2DDF46D}"/>
    <dgm:cxn modelId="{A5D492C1-0FBC-480A-86BE-F7A1A7927186}" srcId="{1FD631B6-0C32-4EA5-A9F8-46046C609A00}" destId="{85B9AD4B-4EA0-4293-8422-9E50516E0AEF}" srcOrd="0" destOrd="0" parTransId="{33F808B3-0C19-466E-A85C-042A0F4C350C}" sibTransId="{E21AAB75-BC42-4A3F-AC13-6C816821B5CF}"/>
    <dgm:cxn modelId="{72A0BFDE-246A-4599-A773-9FF8756ED7C3}" type="presOf" srcId="{33BE373E-16C0-4A1A-A899-B98D28DDB594}" destId="{C57C1D0A-E189-4DBD-9383-727C90801D9D}" srcOrd="0" destOrd="0" presId="urn:microsoft.com/office/officeart/2005/8/layout/vList2"/>
    <dgm:cxn modelId="{CF9B8CE0-5C38-4DDF-B234-987CC379C811}" type="presOf" srcId="{A2A910EE-A16E-4C52-8EB3-0150845CBD96}" destId="{829B7033-29A3-486E-B8A0-1B688B489E43}" srcOrd="0" destOrd="0" presId="urn:microsoft.com/office/officeart/2005/8/layout/vList2"/>
    <dgm:cxn modelId="{12DC04E4-7BCB-4401-B461-EDD6614D1A40}" type="presOf" srcId="{7BC1AC89-6EED-4CFC-B4BE-73AD63487796}" destId="{F6B61094-C38F-4FCD-AE4A-58DFE8E8C640}" srcOrd="0" destOrd="0" presId="urn:microsoft.com/office/officeart/2005/8/layout/vList2"/>
    <dgm:cxn modelId="{4C5467F8-C2D8-4E6E-8FD6-A3529DC149C7}" type="presOf" srcId="{5C03C14B-0CF8-4D81-B6B4-A665C7449FBE}" destId="{A295B1AB-72FE-4B70-B560-884905A96FD0}" srcOrd="0" destOrd="0" presId="urn:microsoft.com/office/officeart/2005/8/layout/vList2"/>
    <dgm:cxn modelId="{990EE7FD-BF25-4B73-AD66-45E438E891E5}" type="presOf" srcId="{8111E9D3-EC94-4B75-9A6C-96595780C404}" destId="{60790E41-A560-43D3-958F-B85FF8B04961}" srcOrd="0" destOrd="0" presId="urn:microsoft.com/office/officeart/2005/8/layout/vList2"/>
    <dgm:cxn modelId="{23CA74F2-187E-496B-960E-31F8333B28D7}" type="presParOf" srcId="{60790E41-A560-43D3-958F-B85FF8B04961}" destId="{C57C1D0A-E189-4DBD-9383-727C90801D9D}" srcOrd="0" destOrd="0" presId="urn:microsoft.com/office/officeart/2005/8/layout/vList2"/>
    <dgm:cxn modelId="{DA4712E7-7DAC-4E10-B93F-B6E24E3E280A}" type="presParOf" srcId="{60790E41-A560-43D3-958F-B85FF8B04961}" destId="{24E033DD-7E21-4E9E-A064-2B7233D01F8F}" srcOrd="1" destOrd="0" presId="urn:microsoft.com/office/officeart/2005/8/layout/vList2"/>
    <dgm:cxn modelId="{9A31267B-63F5-4F7B-9003-4BE234A2B92C}" type="presParOf" srcId="{60790E41-A560-43D3-958F-B85FF8B04961}" destId="{D34A366B-9617-4C84-B6E9-0D9228EDEEAF}" srcOrd="2" destOrd="0" presId="urn:microsoft.com/office/officeart/2005/8/layout/vList2"/>
    <dgm:cxn modelId="{2FDC4969-FFBB-46D8-9870-544C286AC999}" type="presParOf" srcId="{60790E41-A560-43D3-958F-B85FF8B04961}" destId="{9EEACEBD-DE3F-48DF-A708-53187B064BA2}" srcOrd="3" destOrd="0" presId="urn:microsoft.com/office/officeart/2005/8/layout/vList2"/>
    <dgm:cxn modelId="{67CF79DA-A646-410E-B020-62151DCEFC42}" type="presParOf" srcId="{60790E41-A560-43D3-958F-B85FF8B04961}" destId="{829B7033-29A3-486E-B8A0-1B688B489E43}" srcOrd="4" destOrd="0" presId="urn:microsoft.com/office/officeart/2005/8/layout/vList2"/>
    <dgm:cxn modelId="{4A062E1A-DF46-4ED2-A2AE-87872304BDBF}" type="presParOf" srcId="{60790E41-A560-43D3-958F-B85FF8B04961}" destId="{F6B61094-C38F-4FCD-AE4A-58DFE8E8C640}" srcOrd="5" destOrd="0" presId="urn:microsoft.com/office/officeart/2005/8/layout/vList2"/>
    <dgm:cxn modelId="{52626505-54AD-4553-9E52-BF330C484666}" type="presParOf" srcId="{60790E41-A560-43D3-958F-B85FF8B04961}" destId="{088A08A8-4C6B-4D6C-82CB-C70EF31364AD}" srcOrd="6" destOrd="0" presId="urn:microsoft.com/office/officeart/2005/8/layout/vList2"/>
    <dgm:cxn modelId="{D83CB59E-EA3F-4A6D-83B4-5888771A7CCB}" type="presParOf" srcId="{60790E41-A560-43D3-958F-B85FF8B04961}" destId="{A295B1AB-72FE-4B70-B560-884905A96FD0}"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7C1D0A-E189-4DBD-9383-727C90801D9D}">
      <dsp:nvSpPr>
        <dsp:cNvPr id="0" name=""/>
        <dsp:cNvSpPr/>
      </dsp:nvSpPr>
      <dsp:spPr>
        <a:xfrm>
          <a:off x="0" y="61895"/>
          <a:ext cx="8128000" cy="647595"/>
        </a:xfrm>
        <a:prstGeom prst="roundRect">
          <a:avLst/>
        </a:prstGeom>
        <a:gradFill flip="none" rotWithShape="1">
          <a:gsLst>
            <a:gs pos="0">
              <a:schemeClr val="accent1">
                <a:lumMod val="5000"/>
                <a:lumOff val="95000"/>
              </a:schemeClr>
            </a:gs>
            <a:gs pos="28000">
              <a:srgbClr val="66CC3D"/>
            </a:gs>
            <a:gs pos="83000">
              <a:srgbClr val="66CC3D"/>
            </a:gs>
            <a:gs pos="100000">
              <a:srgbClr val="66CC3D"/>
            </a:gs>
          </a:gsLst>
          <a:lin ang="10800000" scaled="1"/>
          <a:tileRect/>
        </a:gra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GB" sz="2700" kern="1200" dirty="0"/>
            <a:t>DCC Impact Assessment</a:t>
          </a:r>
        </a:p>
      </dsp:txBody>
      <dsp:txXfrm>
        <a:off x="31613" y="93508"/>
        <a:ext cx="8064774" cy="584369"/>
      </dsp:txXfrm>
    </dsp:sp>
    <dsp:sp modelId="{24E033DD-7E21-4E9E-A064-2B7233D01F8F}">
      <dsp:nvSpPr>
        <dsp:cNvPr id="0" name=""/>
        <dsp:cNvSpPr/>
      </dsp:nvSpPr>
      <dsp:spPr>
        <a:xfrm>
          <a:off x="0" y="709490"/>
          <a:ext cx="8128000" cy="4471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4290" rIns="192024" bIns="34290" numCol="1" spcCol="1270" anchor="t" anchorCtr="0">
          <a:noAutofit/>
        </a:bodyPr>
        <a:lstStyle/>
        <a:p>
          <a:pPr marL="228600" lvl="1" indent="-228600" algn="l" defTabSz="933450">
            <a:lnSpc>
              <a:spcPct val="90000"/>
            </a:lnSpc>
            <a:spcBef>
              <a:spcPct val="0"/>
            </a:spcBef>
            <a:spcAft>
              <a:spcPct val="20000"/>
            </a:spcAft>
            <a:buChar char="•"/>
          </a:pPr>
          <a:endParaRPr lang="en-GB" sz="2100" kern="1200" dirty="0"/>
        </a:p>
      </dsp:txBody>
      <dsp:txXfrm>
        <a:off x="0" y="709490"/>
        <a:ext cx="8128000" cy="447120"/>
      </dsp:txXfrm>
    </dsp:sp>
    <dsp:sp modelId="{D34A366B-9617-4C84-B6E9-0D9228EDEEAF}">
      <dsp:nvSpPr>
        <dsp:cNvPr id="0" name=""/>
        <dsp:cNvSpPr/>
      </dsp:nvSpPr>
      <dsp:spPr>
        <a:xfrm>
          <a:off x="0" y="1156610"/>
          <a:ext cx="8128000" cy="647595"/>
        </a:xfrm>
        <a:prstGeom prst="roundRect">
          <a:avLst/>
        </a:prstGeom>
        <a:gradFill flip="none" rotWithShape="1">
          <a:gsLst>
            <a:gs pos="0">
              <a:schemeClr val="accent1">
                <a:lumMod val="5000"/>
                <a:lumOff val="95000"/>
              </a:schemeClr>
            </a:gs>
            <a:gs pos="28000">
              <a:srgbClr val="66CC3D"/>
            </a:gs>
            <a:gs pos="83000">
              <a:srgbClr val="66CC3D"/>
            </a:gs>
            <a:gs pos="100000">
              <a:srgbClr val="66CC3D"/>
            </a:gs>
          </a:gsLst>
          <a:lin ang="10800000" scaled="1"/>
          <a:tileRect/>
        </a:gra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GB" sz="2700" kern="1200" dirty="0"/>
            <a:t>DCP 371 Consultation</a:t>
          </a:r>
        </a:p>
      </dsp:txBody>
      <dsp:txXfrm>
        <a:off x="31613" y="1188223"/>
        <a:ext cx="8064774" cy="584369"/>
      </dsp:txXfrm>
    </dsp:sp>
    <dsp:sp modelId="{9EEACEBD-DE3F-48DF-A708-53187B064BA2}">
      <dsp:nvSpPr>
        <dsp:cNvPr id="0" name=""/>
        <dsp:cNvSpPr/>
      </dsp:nvSpPr>
      <dsp:spPr>
        <a:xfrm>
          <a:off x="0" y="1804205"/>
          <a:ext cx="8128000" cy="4471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4290" rIns="192024" bIns="34290" numCol="1" spcCol="1270" anchor="t" anchorCtr="0">
          <a:noAutofit/>
        </a:bodyPr>
        <a:lstStyle/>
        <a:p>
          <a:pPr marL="228600" lvl="1" indent="-228600" algn="l" defTabSz="933450">
            <a:lnSpc>
              <a:spcPct val="90000"/>
            </a:lnSpc>
            <a:spcBef>
              <a:spcPct val="0"/>
            </a:spcBef>
            <a:spcAft>
              <a:spcPct val="20000"/>
            </a:spcAft>
            <a:buChar char="•"/>
          </a:pPr>
          <a:endParaRPr lang="en-GB" sz="2100" kern="1200" dirty="0"/>
        </a:p>
      </dsp:txBody>
      <dsp:txXfrm>
        <a:off x="0" y="1804205"/>
        <a:ext cx="8128000" cy="447120"/>
      </dsp:txXfrm>
    </dsp:sp>
    <dsp:sp modelId="{829B7033-29A3-486E-B8A0-1B688B489E43}">
      <dsp:nvSpPr>
        <dsp:cNvPr id="0" name=""/>
        <dsp:cNvSpPr/>
      </dsp:nvSpPr>
      <dsp:spPr>
        <a:xfrm>
          <a:off x="0" y="2251325"/>
          <a:ext cx="8128000" cy="647595"/>
        </a:xfrm>
        <a:prstGeom prst="roundRect">
          <a:avLst/>
        </a:prstGeom>
        <a:gradFill flip="none" rotWithShape="1">
          <a:gsLst>
            <a:gs pos="0">
              <a:schemeClr val="accent1">
                <a:lumMod val="5000"/>
                <a:lumOff val="95000"/>
              </a:schemeClr>
            </a:gs>
            <a:gs pos="28000">
              <a:srgbClr val="66CC3D"/>
            </a:gs>
            <a:gs pos="83000">
              <a:srgbClr val="66CC3D"/>
            </a:gs>
            <a:gs pos="100000">
              <a:srgbClr val="66CC3D"/>
            </a:gs>
          </a:gsLst>
          <a:lin ang="10800000" scaled="1"/>
          <a:tileRect/>
        </a:gra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GB" sz="2700" kern="1200" dirty="0"/>
            <a:t>DCUSA Impact Assessment</a:t>
          </a:r>
        </a:p>
      </dsp:txBody>
      <dsp:txXfrm>
        <a:off x="31613" y="2282938"/>
        <a:ext cx="8064774" cy="584369"/>
      </dsp:txXfrm>
    </dsp:sp>
    <dsp:sp modelId="{F6B61094-C38F-4FCD-AE4A-58DFE8E8C640}">
      <dsp:nvSpPr>
        <dsp:cNvPr id="0" name=""/>
        <dsp:cNvSpPr/>
      </dsp:nvSpPr>
      <dsp:spPr>
        <a:xfrm>
          <a:off x="0" y="2898920"/>
          <a:ext cx="8128000" cy="4471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4290" rIns="192024" bIns="34290" numCol="1" spcCol="1270" anchor="t" anchorCtr="0">
          <a:noAutofit/>
        </a:bodyPr>
        <a:lstStyle/>
        <a:p>
          <a:pPr marL="228600" lvl="1" indent="-228600" algn="l" defTabSz="933450">
            <a:lnSpc>
              <a:spcPct val="90000"/>
            </a:lnSpc>
            <a:spcBef>
              <a:spcPct val="0"/>
            </a:spcBef>
            <a:spcAft>
              <a:spcPct val="20000"/>
            </a:spcAft>
            <a:buChar char="•"/>
          </a:pPr>
          <a:endParaRPr lang="en-GB" sz="2100" kern="1200" dirty="0"/>
        </a:p>
      </dsp:txBody>
      <dsp:txXfrm>
        <a:off x="0" y="2898920"/>
        <a:ext cx="8128000" cy="447120"/>
      </dsp:txXfrm>
    </dsp:sp>
    <dsp:sp modelId="{088A08A8-4C6B-4D6C-82CB-C70EF31364AD}">
      <dsp:nvSpPr>
        <dsp:cNvPr id="0" name=""/>
        <dsp:cNvSpPr/>
      </dsp:nvSpPr>
      <dsp:spPr>
        <a:xfrm>
          <a:off x="0" y="3346040"/>
          <a:ext cx="8128000" cy="647595"/>
        </a:xfrm>
        <a:prstGeom prst="roundRect">
          <a:avLst/>
        </a:prstGeom>
        <a:gradFill flip="none" rotWithShape="1">
          <a:gsLst>
            <a:gs pos="0">
              <a:schemeClr val="accent1">
                <a:lumMod val="5000"/>
                <a:lumOff val="95000"/>
              </a:schemeClr>
            </a:gs>
            <a:gs pos="28000">
              <a:srgbClr val="66CC3D"/>
            </a:gs>
            <a:gs pos="83000">
              <a:srgbClr val="66CC3D"/>
            </a:gs>
            <a:gs pos="100000">
              <a:srgbClr val="66CC3D"/>
            </a:gs>
          </a:gsLst>
          <a:lin ang="10800000" scaled="1"/>
          <a:tileRect/>
        </a:gra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GB" sz="2700" kern="1200" dirty="0"/>
            <a:t>Proposed Implementation date</a:t>
          </a:r>
        </a:p>
      </dsp:txBody>
      <dsp:txXfrm>
        <a:off x="31613" y="3377653"/>
        <a:ext cx="8064774" cy="584369"/>
      </dsp:txXfrm>
    </dsp:sp>
    <dsp:sp modelId="{A295B1AB-72FE-4B70-B560-884905A96FD0}">
      <dsp:nvSpPr>
        <dsp:cNvPr id="0" name=""/>
        <dsp:cNvSpPr/>
      </dsp:nvSpPr>
      <dsp:spPr>
        <a:xfrm>
          <a:off x="0" y="3993635"/>
          <a:ext cx="8128000" cy="4471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4290" rIns="192024" bIns="34290" numCol="1" spcCol="1270" anchor="t" anchorCtr="0">
          <a:noAutofit/>
        </a:bodyPr>
        <a:lstStyle/>
        <a:p>
          <a:pPr marL="228600" lvl="1" indent="-228600" algn="l" defTabSz="933450">
            <a:lnSpc>
              <a:spcPct val="90000"/>
            </a:lnSpc>
            <a:spcBef>
              <a:spcPct val="0"/>
            </a:spcBef>
            <a:spcAft>
              <a:spcPct val="20000"/>
            </a:spcAft>
            <a:buChar char="•"/>
          </a:pPr>
          <a:endParaRPr lang="en-GB" sz="2100" kern="1200" dirty="0"/>
        </a:p>
      </dsp:txBody>
      <dsp:txXfrm>
        <a:off x="0" y="3993635"/>
        <a:ext cx="8128000" cy="44712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8C392C-8E08-428A-B919-3EB279B933CE}" type="datetimeFigureOut">
              <a:rPr lang="en-GB" smtClean="0"/>
              <a:t>17/09/2020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52451C-30E0-45AF-9066-1D38CB64B1A4}" type="slidenum">
              <a:rPr lang="en-GB" smtClean="0"/>
              <a:t>‹#›</a:t>
            </a:fld>
            <a:endParaRPr lang="en-GB"/>
          </a:p>
        </p:txBody>
      </p:sp>
    </p:spTree>
    <p:extLst>
      <p:ext uri="{BB962C8B-B14F-4D97-AF65-F5344CB8AC3E}">
        <p14:creationId xmlns:p14="http://schemas.microsoft.com/office/powerpoint/2010/main" val="2246208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4EB329E-0AF6-4D16-A3DB-DF260CCA223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83548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D122E49-31A7-4F63-B5C3-2BA914BDCA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F0041707-758B-41B4-870C-BA338C78BBAF}"/>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1F089ED0-D78D-4E69-AED2-CAFA0F7E2C5F}"/>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625131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dirty="0"/>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5341012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FFE662-E56E-4D68-A8A7-C6BA71C2D11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3" name="Content Placeholder 2">
            <a:extLst>
              <a:ext uri="{FF2B5EF4-FFF2-40B4-BE49-F238E27FC236}">
                <a16:creationId xmlns:a16="http://schemas.microsoft.com/office/drawing/2014/main" id="{D826A8B7-9021-4A9F-BE65-E9151F5BDEBB}"/>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a:extLst>
              <a:ext uri="{FF2B5EF4-FFF2-40B4-BE49-F238E27FC236}">
                <a16:creationId xmlns:a16="http://schemas.microsoft.com/office/drawing/2014/main" id="{7F538FAF-FBAB-4717-939D-EB55333CDB2A}"/>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itle 1">
            <a:extLst>
              <a:ext uri="{FF2B5EF4-FFF2-40B4-BE49-F238E27FC236}">
                <a16:creationId xmlns:a16="http://schemas.microsoft.com/office/drawing/2014/main" id="{36C6015F-FB25-4998-A460-1EF61B538AC6}"/>
              </a:ext>
            </a:extLst>
          </p:cNvPr>
          <p:cNvSpPr>
            <a:spLocks noGrp="1"/>
          </p:cNvSpPr>
          <p:nvPr>
            <p:ph type="title"/>
          </p:nvPr>
        </p:nvSpPr>
        <p:spPr>
          <a:xfrm>
            <a:off x="838200" y="754602"/>
            <a:ext cx="10515600" cy="936086"/>
          </a:xfrm>
          <a:prstGeom prst="rect">
            <a:avLst/>
          </a:prstGeom>
        </p:spPr>
        <p:txBody>
          <a:bodyPr/>
          <a:lstStyle/>
          <a:p>
            <a:r>
              <a:rPr lang="en-US"/>
              <a:t>Click to edit Master title style</a:t>
            </a:r>
            <a:endParaRPr lang="en-GB" dirty="0"/>
          </a:p>
        </p:txBody>
      </p:sp>
    </p:spTree>
    <p:extLst>
      <p:ext uri="{BB962C8B-B14F-4D97-AF65-F5344CB8AC3E}">
        <p14:creationId xmlns:p14="http://schemas.microsoft.com/office/powerpoint/2010/main" val="614254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5DC033F-58DB-4F66-8FCC-CE58EDB131C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52F8E8F3-8170-4FFF-AE4A-75907BDDDECF}"/>
              </a:ext>
            </a:extLst>
          </p:cNvPr>
          <p:cNvSpPr>
            <a:spLocks noGrp="1"/>
          </p:cNvSpPr>
          <p:nvPr>
            <p:ph type="title"/>
          </p:nvPr>
        </p:nvSpPr>
        <p:spPr>
          <a:xfrm>
            <a:off x="838200" y="754602"/>
            <a:ext cx="10515600" cy="936086"/>
          </a:xfrm>
          <a:prstGeom prst="rect">
            <a:avLst/>
          </a:prstGeom>
        </p:spPr>
        <p:txBody>
          <a:body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D826A8B7-9021-4A9F-BE65-E9151F5BDEBB}"/>
              </a:ext>
            </a:extLst>
          </p:cNvPr>
          <p:cNvSpPr>
            <a:spLocks noGrp="1"/>
          </p:cNvSpPr>
          <p:nvPr>
            <p:ph sz="half" idx="1"/>
          </p:nvPr>
        </p:nvSpPr>
        <p:spPr>
          <a:xfrm>
            <a:off x="838199" y="1825625"/>
            <a:ext cx="10515599"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7466585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17BF7F4-A474-4CD4-B453-6672AAE97EE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52F8E8F3-8170-4FFF-AE4A-75907BDDDECF}"/>
              </a:ext>
            </a:extLst>
          </p:cNvPr>
          <p:cNvSpPr>
            <a:spLocks noGrp="1"/>
          </p:cNvSpPr>
          <p:nvPr>
            <p:ph type="title"/>
          </p:nvPr>
        </p:nvSpPr>
        <p:spPr>
          <a:xfrm>
            <a:off x="838200" y="754602"/>
            <a:ext cx="10515600" cy="936086"/>
          </a:xfrm>
          <a:prstGeom prst="rect">
            <a:avLst/>
          </a:prstGeom>
        </p:spPr>
        <p:txBody>
          <a:body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D826A8B7-9021-4A9F-BE65-E9151F5BDEBB}"/>
              </a:ext>
            </a:extLst>
          </p:cNvPr>
          <p:cNvSpPr>
            <a:spLocks noGrp="1"/>
          </p:cNvSpPr>
          <p:nvPr>
            <p:ph sz="half" idx="1"/>
          </p:nvPr>
        </p:nvSpPr>
        <p:spPr>
          <a:xfrm>
            <a:off x="838199" y="1825625"/>
            <a:ext cx="10515599"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3961675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dirty="0"/>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777708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dirty="0"/>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352106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416588F-C418-45A9-A33E-3C0D2457525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81" y="0"/>
            <a:ext cx="12191238" cy="6858000"/>
          </a:xfrm>
          <a:prstGeom prst="rect">
            <a:avLst/>
          </a:prstGeom>
        </p:spPr>
      </p:pic>
      <p:sp>
        <p:nvSpPr>
          <p:cNvPr id="13" name="Title 1">
            <a:extLst>
              <a:ext uri="{FF2B5EF4-FFF2-40B4-BE49-F238E27FC236}">
                <a16:creationId xmlns:a16="http://schemas.microsoft.com/office/drawing/2014/main" id="{ABB664CA-45CF-4410-86AA-FCDC64B92A2E}"/>
              </a:ext>
            </a:extLst>
          </p:cNvPr>
          <p:cNvSpPr>
            <a:spLocks noGrp="1"/>
          </p:cNvSpPr>
          <p:nvPr>
            <p:ph type="ctrTitle"/>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a:t>Click to edit Master title style</a:t>
            </a:r>
            <a:endParaRPr lang="en-GB" dirty="0"/>
          </a:p>
        </p:txBody>
      </p:sp>
      <p:sp>
        <p:nvSpPr>
          <p:cNvPr id="14" name="Subtitle 2">
            <a:extLst>
              <a:ext uri="{FF2B5EF4-FFF2-40B4-BE49-F238E27FC236}">
                <a16:creationId xmlns:a16="http://schemas.microsoft.com/office/drawing/2014/main" id="{C3E7C568-1235-477F-A661-75EBACABE9D4}"/>
              </a:ext>
            </a:extLst>
          </p:cNvPr>
          <p:cNvSpPr>
            <a:spLocks noGrp="1"/>
          </p:cNvSpPr>
          <p:nvPr>
            <p:ph type="subTitle" idx="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2652338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D122E49-31A7-4F63-B5C3-2BA914BDCA8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 y="0"/>
            <a:ext cx="12191238" cy="6858000"/>
          </a:xfrm>
          <a:prstGeom prst="rect">
            <a:avLst/>
          </a:prstGeom>
        </p:spPr>
      </p:pic>
      <p:sp>
        <p:nvSpPr>
          <p:cNvPr id="2" name="Title 1">
            <a:extLst>
              <a:ext uri="{FF2B5EF4-FFF2-40B4-BE49-F238E27FC236}">
                <a16:creationId xmlns:a16="http://schemas.microsoft.com/office/drawing/2014/main" id="{F0041707-758B-41B4-870C-BA338C78BBAF}"/>
              </a:ext>
            </a:extLst>
          </p:cNvPr>
          <p:cNvSpPr>
            <a:spLocks noGrp="1"/>
          </p:cNvSpPr>
          <p:nvPr>
            <p:ph type="ctrTitle" hasCustomPrompt="1"/>
          </p:nvPr>
        </p:nvSpPr>
        <p:spPr>
          <a:xfrm>
            <a:off x="1524000" y="1122363"/>
            <a:ext cx="9829800" cy="2387600"/>
          </a:xfrm>
          <a:prstGeom prst="rect">
            <a:avLst/>
          </a:prstGeom>
        </p:spPr>
        <p:txBody>
          <a:bodyPr anchor="b">
            <a:normAutofit/>
          </a:bodyPr>
          <a:lstStyle>
            <a:lvl1pPr algn="r">
              <a:defRPr sz="4400">
                <a:solidFill>
                  <a:schemeClr val="bg1"/>
                </a:solidFill>
              </a:defRPr>
            </a:lvl1pPr>
          </a:lstStyle>
          <a:p>
            <a:r>
              <a:rPr lang="en-US" dirty="0"/>
              <a:t>Any questions?</a:t>
            </a:r>
            <a:endParaRPr lang="en-GB" dirty="0"/>
          </a:p>
        </p:txBody>
      </p:sp>
      <p:sp>
        <p:nvSpPr>
          <p:cNvPr id="3" name="Subtitle 2">
            <a:extLst>
              <a:ext uri="{FF2B5EF4-FFF2-40B4-BE49-F238E27FC236}">
                <a16:creationId xmlns:a16="http://schemas.microsoft.com/office/drawing/2014/main" id="{1F089ED0-D78D-4E69-AED2-CAFA0F7E2C5F}"/>
              </a:ext>
            </a:extLst>
          </p:cNvPr>
          <p:cNvSpPr>
            <a:spLocks noGrp="1"/>
          </p:cNvSpPr>
          <p:nvPr>
            <p:ph type="subTitle" idx="1" hasCustomPrompt="1"/>
          </p:nvPr>
        </p:nvSpPr>
        <p:spPr>
          <a:xfrm>
            <a:off x="1523999" y="3602038"/>
            <a:ext cx="9829799" cy="1655762"/>
          </a:xfrm>
          <a:prstGeom prst="rect">
            <a:avLst/>
          </a:prstGeo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Thank you for listening</a:t>
            </a:r>
            <a:endParaRPr lang="en-GB" dirty="0"/>
          </a:p>
        </p:txBody>
      </p:sp>
    </p:spTree>
    <p:extLst>
      <p:ext uri="{BB962C8B-B14F-4D97-AF65-F5344CB8AC3E}">
        <p14:creationId xmlns:p14="http://schemas.microsoft.com/office/powerpoint/2010/main" val="1350889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DF70E1-F210-4B44-BD24-95897918F21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Title Placeholder 1">
            <a:extLst>
              <a:ext uri="{FF2B5EF4-FFF2-40B4-BE49-F238E27FC236}">
                <a16:creationId xmlns:a16="http://schemas.microsoft.com/office/drawing/2014/main" id="{F0601A70-EEDA-46CE-9366-22330AF21399}"/>
              </a:ext>
            </a:extLst>
          </p:cNvPr>
          <p:cNvSpPr>
            <a:spLocks noGrp="1"/>
          </p:cNvSpPr>
          <p:nvPr>
            <p:ph type="title"/>
          </p:nvPr>
        </p:nvSpPr>
        <p:spPr>
          <a:xfrm>
            <a:off x="838200" y="488272"/>
            <a:ext cx="10515600" cy="1202416"/>
          </a:xfrm>
          <a:prstGeom prst="rect">
            <a:avLst/>
          </a:prstGeom>
        </p:spPr>
        <p:txBody>
          <a:bodyPr vert="horz" lIns="91440" tIns="45720" rIns="91440" bIns="45720" rtlCol="0" anchor="ctr">
            <a:normAutofit/>
          </a:bodyPr>
          <a:lstStyle/>
          <a:p>
            <a:r>
              <a:rPr lang="en-US"/>
              <a:t>Click to edit Master title style</a:t>
            </a:r>
            <a:endParaRPr lang="en-GB" dirty="0"/>
          </a:p>
        </p:txBody>
      </p:sp>
    </p:spTree>
    <p:extLst>
      <p:ext uri="{BB962C8B-B14F-4D97-AF65-F5344CB8AC3E}">
        <p14:creationId xmlns:p14="http://schemas.microsoft.com/office/powerpoint/2010/main" val="33797209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xStyles>
    <p:titleStyle>
      <a:lvl1pPr algn="l" defTabSz="914400" rtl="0" eaLnBrk="1" latinLnBrk="0" hangingPunct="1">
        <a:lnSpc>
          <a:spcPct val="90000"/>
        </a:lnSpc>
        <a:spcBef>
          <a:spcPct val="0"/>
        </a:spcBef>
        <a:buNone/>
        <a:defRPr sz="4400" b="1" kern="1200">
          <a:solidFill>
            <a:srgbClr val="92D050"/>
          </a:solidFill>
          <a:latin typeface="+mj-lt"/>
          <a:ea typeface="+mj-ea"/>
          <a:cs typeface="+mj-cs"/>
        </a:defRPr>
      </a:lvl1pPr>
    </p:titleStyle>
    <p:bodyStyle>
      <a:lvl1pPr marL="228600" indent="-228600" algn="l" defTabSz="914400" rtl="0" eaLnBrk="1" latinLnBrk="0" hangingPunct="1">
        <a:lnSpc>
          <a:spcPct val="90000"/>
        </a:lnSpc>
        <a:spcBef>
          <a:spcPts val="1000"/>
        </a:spcBef>
        <a:buClr>
          <a:srgbClr val="92D050"/>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92D050"/>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92D050"/>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92D050"/>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ADAE4-90BE-4FD3-8FB7-F5728B5A20AB}"/>
              </a:ext>
            </a:extLst>
          </p:cNvPr>
          <p:cNvSpPr>
            <a:spLocks noGrp="1"/>
          </p:cNvSpPr>
          <p:nvPr>
            <p:ph type="ctrTitle"/>
          </p:nvPr>
        </p:nvSpPr>
        <p:spPr>
          <a:xfrm>
            <a:off x="1495425" y="584688"/>
            <a:ext cx="9829800" cy="5016012"/>
          </a:xfrm>
        </p:spPr>
        <p:txBody>
          <a:bodyPr anchor="t">
            <a:normAutofit fontScale="90000"/>
          </a:bodyPr>
          <a:lstStyle/>
          <a:p>
            <a:br>
              <a:rPr lang="en-GB" dirty="0"/>
            </a:br>
            <a:br>
              <a:rPr lang="en-GB" dirty="0"/>
            </a:br>
            <a:br>
              <a:rPr lang="en-GB" dirty="0"/>
            </a:br>
            <a:r>
              <a:rPr lang="en-GB" dirty="0"/>
              <a:t>Joint SEC / DCUSA Working Group</a:t>
            </a:r>
            <a:br>
              <a:rPr lang="en-GB" dirty="0"/>
            </a:br>
            <a:br>
              <a:rPr lang="en-GB" dirty="0"/>
            </a:br>
            <a:r>
              <a:rPr lang="en-GB" sz="2700" dirty="0"/>
              <a:t>SECMP0046 ‘</a:t>
            </a:r>
            <a:r>
              <a:rPr lang="en-GB" sz="2800" dirty="0"/>
              <a:t>Allow DNOs to control Electric Vehicle chargers connected to Smart Meter infrastructure</a:t>
            </a:r>
            <a:r>
              <a:rPr lang="en-GB" sz="2700" dirty="0"/>
              <a:t>’</a:t>
            </a:r>
            <a:br>
              <a:rPr lang="en-GB" sz="2700" dirty="0"/>
            </a:br>
            <a:r>
              <a:rPr lang="en-GB" sz="2800" dirty="0"/>
              <a:t>DCP 371 ‘Last resort arrangements for Distributors to manage specific consumer connected devices’</a:t>
            </a:r>
            <a:br>
              <a:rPr lang="en-GB" sz="2800" dirty="0"/>
            </a:br>
            <a:endParaRPr lang="en-GB" sz="2800" dirty="0"/>
          </a:p>
        </p:txBody>
      </p:sp>
    </p:spTree>
    <p:extLst>
      <p:ext uri="{BB962C8B-B14F-4D97-AF65-F5344CB8AC3E}">
        <p14:creationId xmlns:p14="http://schemas.microsoft.com/office/powerpoint/2010/main" val="34605853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10D30-56BD-43AD-B797-41B78F299CEE}"/>
              </a:ext>
            </a:extLst>
          </p:cNvPr>
          <p:cNvSpPr>
            <a:spLocks noGrp="1"/>
          </p:cNvSpPr>
          <p:nvPr>
            <p:ph type="title"/>
          </p:nvPr>
        </p:nvSpPr>
        <p:spPr>
          <a:xfrm>
            <a:off x="838200" y="754602"/>
            <a:ext cx="9350829" cy="936086"/>
          </a:xfrm>
        </p:spPr>
        <p:txBody>
          <a:bodyPr>
            <a:normAutofit/>
          </a:bodyPr>
          <a:lstStyle/>
          <a:p>
            <a:r>
              <a:rPr lang="en-GB" sz="4000" dirty="0"/>
              <a:t>Solution 6: Use of Type 2 Devices</a:t>
            </a:r>
          </a:p>
        </p:txBody>
      </p:sp>
      <p:sp>
        <p:nvSpPr>
          <p:cNvPr id="7" name="Rectangle: Rounded Corners 6">
            <a:extLst>
              <a:ext uri="{FF2B5EF4-FFF2-40B4-BE49-F238E27FC236}">
                <a16:creationId xmlns:a16="http://schemas.microsoft.com/office/drawing/2014/main" id="{448ED8CC-1327-4BD2-AB0C-ECDB4762F842}"/>
              </a:ext>
            </a:extLst>
          </p:cNvPr>
          <p:cNvSpPr/>
          <p:nvPr/>
        </p:nvSpPr>
        <p:spPr>
          <a:xfrm>
            <a:off x="933775" y="2209800"/>
            <a:ext cx="5934075" cy="1419226"/>
          </a:xfrm>
          <a:prstGeom prst="roundRect">
            <a:avLst>
              <a:gd name="adj" fmla="val 894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u="sng" dirty="0"/>
              <a:t>Proposed Solution</a:t>
            </a:r>
          </a:p>
          <a:p>
            <a:pPr marL="285750" indent="-285750">
              <a:buFont typeface="Arial" panose="020B0604020202020204" pitchFamily="34" charset="0"/>
              <a:buChar char="•"/>
            </a:pPr>
            <a:r>
              <a:rPr lang="en-GB" dirty="0"/>
              <a:t>Use of CADs / Type 2 Devices</a:t>
            </a:r>
          </a:p>
          <a:p>
            <a:pPr marL="285750" indent="-285750">
              <a:buFont typeface="Arial" panose="020B0604020202020204" pitchFamily="34" charset="0"/>
              <a:buChar char="•"/>
            </a:pPr>
            <a:r>
              <a:rPr lang="en-GB" dirty="0"/>
              <a:t>Simple to implement</a:t>
            </a:r>
          </a:p>
          <a:p>
            <a:pPr marL="285750" indent="-285750">
              <a:buFont typeface="Arial" panose="020B0604020202020204" pitchFamily="34" charset="0"/>
              <a:buChar char="•"/>
            </a:pPr>
            <a:r>
              <a:rPr lang="en-GB" dirty="0"/>
              <a:t>One-way signal to domestic EV charger/Load</a:t>
            </a:r>
          </a:p>
          <a:p>
            <a:pPr marL="285750" indent="-285750">
              <a:buFont typeface="Arial" panose="020B0604020202020204" pitchFamily="34" charset="0"/>
              <a:buChar char="•"/>
            </a:pPr>
            <a:endParaRPr lang="en-GB" dirty="0"/>
          </a:p>
        </p:txBody>
      </p:sp>
      <p:sp>
        <p:nvSpPr>
          <p:cNvPr id="8" name="Rectangle: Rounded Corners 7">
            <a:extLst>
              <a:ext uri="{FF2B5EF4-FFF2-40B4-BE49-F238E27FC236}">
                <a16:creationId xmlns:a16="http://schemas.microsoft.com/office/drawing/2014/main" id="{B196A669-3C0A-4215-874B-0596BB79AC60}"/>
              </a:ext>
            </a:extLst>
          </p:cNvPr>
          <p:cNvSpPr/>
          <p:nvPr/>
        </p:nvSpPr>
        <p:spPr>
          <a:xfrm>
            <a:off x="5039050" y="3913662"/>
            <a:ext cx="5934075" cy="1149556"/>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u="sng" dirty="0"/>
              <a:t>Not Progressed</a:t>
            </a:r>
          </a:p>
          <a:p>
            <a:pPr marL="285750" indent="-285750">
              <a:buFont typeface="Arial" panose="020B0604020202020204" pitchFamily="34" charset="0"/>
              <a:buChar char="•"/>
            </a:pPr>
            <a:r>
              <a:rPr lang="en-GB" dirty="0"/>
              <a:t>Cannot receive external signal and will only alter load based on predefined parameters</a:t>
            </a: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31700837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F713D-F1FF-49D5-8A6B-9D1088546819}"/>
              </a:ext>
            </a:extLst>
          </p:cNvPr>
          <p:cNvSpPr>
            <a:spLocks noGrp="1"/>
          </p:cNvSpPr>
          <p:nvPr>
            <p:ph type="title"/>
          </p:nvPr>
        </p:nvSpPr>
        <p:spPr/>
        <p:txBody>
          <a:bodyPr>
            <a:normAutofit/>
          </a:bodyPr>
          <a:lstStyle/>
          <a:p>
            <a:r>
              <a:rPr lang="en-GB" dirty="0"/>
              <a:t>BEIS Developments</a:t>
            </a:r>
          </a:p>
        </p:txBody>
      </p:sp>
      <p:sp>
        <p:nvSpPr>
          <p:cNvPr id="5" name="Rectangle: Rounded Corners 4">
            <a:extLst>
              <a:ext uri="{FF2B5EF4-FFF2-40B4-BE49-F238E27FC236}">
                <a16:creationId xmlns:a16="http://schemas.microsoft.com/office/drawing/2014/main" id="{24A481DB-784A-421F-919D-7DD65DC1478C}"/>
              </a:ext>
            </a:extLst>
          </p:cNvPr>
          <p:cNvSpPr/>
          <p:nvPr/>
        </p:nvSpPr>
        <p:spPr>
          <a:xfrm>
            <a:off x="1135937" y="2502218"/>
            <a:ext cx="9920126" cy="648813"/>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300" dirty="0"/>
              <a:t>OLEV/BEIS have been running a trial to develop an APC/SAPC</a:t>
            </a:r>
          </a:p>
        </p:txBody>
      </p:sp>
      <p:sp>
        <p:nvSpPr>
          <p:cNvPr id="7" name="Rectangle: Rounded Corners 6">
            <a:extLst>
              <a:ext uri="{FF2B5EF4-FFF2-40B4-BE49-F238E27FC236}">
                <a16:creationId xmlns:a16="http://schemas.microsoft.com/office/drawing/2014/main" id="{96C5550F-C485-4E9B-BC59-136E25CC32E1}"/>
              </a:ext>
            </a:extLst>
          </p:cNvPr>
          <p:cNvSpPr/>
          <p:nvPr/>
        </p:nvSpPr>
        <p:spPr>
          <a:xfrm>
            <a:off x="1125998" y="3285968"/>
            <a:ext cx="9920126" cy="648813"/>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300" dirty="0"/>
              <a:t>BEIS will be designating this functionality into the SEC in November 2020</a:t>
            </a:r>
          </a:p>
        </p:txBody>
      </p:sp>
    </p:spTree>
    <p:extLst>
      <p:ext uri="{BB962C8B-B14F-4D97-AF65-F5344CB8AC3E}">
        <p14:creationId xmlns:p14="http://schemas.microsoft.com/office/powerpoint/2010/main" val="7849669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CD7B0-F185-49F3-AD93-F92C7666504B}"/>
              </a:ext>
            </a:extLst>
          </p:cNvPr>
          <p:cNvSpPr>
            <a:spLocks noGrp="1"/>
          </p:cNvSpPr>
          <p:nvPr>
            <p:ph type="title"/>
          </p:nvPr>
        </p:nvSpPr>
        <p:spPr/>
        <p:txBody>
          <a:bodyPr/>
          <a:lstStyle/>
          <a:p>
            <a:r>
              <a:rPr lang="en-GB" dirty="0"/>
              <a:t>How do we get to last resort?</a:t>
            </a:r>
          </a:p>
        </p:txBody>
      </p:sp>
      <p:sp>
        <p:nvSpPr>
          <p:cNvPr id="4" name="Rectangle 3">
            <a:extLst>
              <a:ext uri="{FF2B5EF4-FFF2-40B4-BE49-F238E27FC236}">
                <a16:creationId xmlns:a16="http://schemas.microsoft.com/office/drawing/2014/main" id="{B431FD20-6301-44F6-8EBB-B1F95B2B3FBD}"/>
              </a:ext>
            </a:extLst>
          </p:cNvPr>
          <p:cNvSpPr/>
          <p:nvPr/>
        </p:nvSpPr>
        <p:spPr>
          <a:xfrm>
            <a:off x="585788" y="1557338"/>
            <a:ext cx="2447925" cy="115252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dirty="0">
                <a:effectLst/>
                <a:ea typeface="Calibri" panose="020F0502020204030204" pitchFamily="34" charset="0"/>
                <a:cs typeface="Times New Roman" panose="02020603050405020304" pitchFamily="18" charset="0"/>
              </a:rPr>
              <a:t>Load on feeders and substations automatically monitored-if load reaches a predetermined level (90%) then flexibility services tender issued </a:t>
            </a:r>
          </a:p>
        </p:txBody>
      </p:sp>
      <p:sp>
        <p:nvSpPr>
          <p:cNvPr id="5" name="Rectangle 4">
            <a:extLst>
              <a:ext uri="{FF2B5EF4-FFF2-40B4-BE49-F238E27FC236}">
                <a16:creationId xmlns:a16="http://schemas.microsoft.com/office/drawing/2014/main" id="{100871D8-8352-4CDF-B762-F6CC4B9BA75A}"/>
              </a:ext>
            </a:extLst>
          </p:cNvPr>
          <p:cNvSpPr/>
          <p:nvPr/>
        </p:nvSpPr>
        <p:spPr>
          <a:xfrm>
            <a:off x="3200400" y="1557338"/>
            <a:ext cx="2447925" cy="115252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dirty="0">
                <a:effectLst/>
                <a:ea typeface="Calibri" panose="020F0502020204030204" pitchFamily="34" charset="0"/>
                <a:cs typeface="Times New Roman" panose="02020603050405020304" pitchFamily="18" charset="0"/>
              </a:rPr>
              <a:t>If  load begins to increase flexibility contract renegotiated </a:t>
            </a:r>
          </a:p>
        </p:txBody>
      </p:sp>
      <p:sp>
        <p:nvSpPr>
          <p:cNvPr id="6" name="Rectangle 5">
            <a:extLst>
              <a:ext uri="{FF2B5EF4-FFF2-40B4-BE49-F238E27FC236}">
                <a16:creationId xmlns:a16="http://schemas.microsoft.com/office/drawing/2014/main" id="{96DA66C1-2086-43C2-A6DA-C412509E7929}"/>
              </a:ext>
            </a:extLst>
          </p:cNvPr>
          <p:cNvSpPr/>
          <p:nvPr/>
        </p:nvSpPr>
        <p:spPr>
          <a:xfrm>
            <a:off x="5815012" y="1557337"/>
            <a:ext cx="2447925" cy="115252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dirty="0">
                <a:effectLst/>
                <a:ea typeface="Calibri" panose="020F0502020204030204" pitchFamily="34" charset="0"/>
                <a:cs typeface="Times New Roman" panose="02020603050405020304" pitchFamily="18" charset="0"/>
              </a:rPr>
              <a:t>Network Outage Occurs</a:t>
            </a:r>
          </a:p>
        </p:txBody>
      </p:sp>
      <p:sp>
        <p:nvSpPr>
          <p:cNvPr id="7" name="Rectangle 6">
            <a:extLst>
              <a:ext uri="{FF2B5EF4-FFF2-40B4-BE49-F238E27FC236}">
                <a16:creationId xmlns:a16="http://schemas.microsoft.com/office/drawing/2014/main" id="{3FAF1072-98A7-4120-9007-9A5AB3C0F789}"/>
              </a:ext>
            </a:extLst>
          </p:cNvPr>
          <p:cNvSpPr/>
          <p:nvPr/>
        </p:nvSpPr>
        <p:spPr>
          <a:xfrm>
            <a:off x="4328795" y="2829194"/>
            <a:ext cx="2447925" cy="1342756"/>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dirty="0">
                <a:effectLst/>
                <a:ea typeface="Calibri" panose="020F0502020204030204" pitchFamily="34" charset="0"/>
                <a:cs typeface="Times New Roman" panose="02020603050405020304" pitchFamily="18" charset="0"/>
              </a:rPr>
              <a:t>New provider appointed. If no interest in providing services or cost uneconomic then last resort solution implemented</a:t>
            </a:r>
          </a:p>
        </p:txBody>
      </p:sp>
      <p:sp>
        <p:nvSpPr>
          <p:cNvPr id="8" name="Rectangle 7">
            <a:extLst>
              <a:ext uri="{FF2B5EF4-FFF2-40B4-BE49-F238E27FC236}">
                <a16:creationId xmlns:a16="http://schemas.microsoft.com/office/drawing/2014/main" id="{66DDE39E-E7F6-43D7-9F01-66B23C835432}"/>
              </a:ext>
            </a:extLst>
          </p:cNvPr>
          <p:cNvSpPr/>
          <p:nvPr/>
        </p:nvSpPr>
        <p:spPr>
          <a:xfrm>
            <a:off x="7467600" y="2827608"/>
            <a:ext cx="2447925" cy="1344342"/>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dirty="0">
                <a:effectLst/>
                <a:ea typeface="Calibri" panose="020F0502020204030204" pitchFamily="34" charset="0"/>
                <a:cs typeface="Times New Roman" panose="02020603050405020304" pitchFamily="18" charset="0"/>
              </a:rPr>
              <a:t>Customers with EV Charging equipment contacted and asked if they wish to participate in the last resort solution to mitigate network interruptions while a permanent solution is investigated and put in place</a:t>
            </a:r>
          </a:p>
          <a:p>
            <a:pPr algn="ctr">
              <a:lnSpc>
                <a:spcPct val="107000"/>
              </a:lnSpc>
              <a:spcAft>
                <a:spcPts val="800"/>
              </a:spcAft>
            </a:pPr>
            <a:r>
              <a:rPr lang="en-GB" sz="1100" dirty="0">
                <a:effectLst/>
                <a:ea typeface="Calibri" panose="020F0502020204030204" pitchFamily="34" charset="0"/>
                <a:cs typeface="Times New Roman" panose="02020603050405020304" pitchFamily="18" charset="0"/>
              </a:rPr>
              <a:t> </a:t>
            </a:r>
          </a:p>
        </p:txBody>
      </p:sp>
      <p:sp>
        <p:nvSpPr>
          <p:cNvPr id="9" name="Rectangle 8">
            <a:extLst>
              <a:ext uri="{FF2B5EF4-FFF2-40B4-BE49-F238E27FC236}">
                <a16:creationId xmlns:a16="http://schemas.microsoft.com/office/drawing/2014/main" id="{3654D59F-A01B-458A-BB47-0CACA672D727}"/>
              </a:ext>
            </a:extLst>
          </p:cNvPr>
          <p:cNvSpPr/>
          <p:nvPr/>
        </p:nvSpPr>
        <p:spPr>
          <a:xfrm>
            <a:off x="6015038" y="4319587"/>
            <a:ext cx="2447925" cy="690563"/>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dirty="0">
                <a:effectLst/>
                <a:ea typeface="Calibri" panose="020F0502020204030204" pitchFamily="34" charset="0"/>
                <a:cs typeface="Times New Roman" panose="02020603050405020304" pitchFamily="18" charset="0"/>
              </a:rPr>
              <a:t>Last resort solution implemented for a maximum of 12 months</a:t>
            </a:r>
          </a:p>
        </p:txBody>
      </p:sp>
      <p:sp>
        <p:nvSpPr>
          <p:cNvPr id="10" name="Rectangle 9">
            <a:extLst>
              <a:ext uri="{FF2B5EF4-FFF2-40B4-BE49-F238E27FC236}">
                <a16:creationId xmlns:a16="http://schemas.microsoft.com/office/drawing/2014/main" id="{AF3254A0-F75A-4E37-9092-A19911A78DCC}"/>
              </a:ext>
            </a:extLst>
          </p:cNvPr>
          <p:cNvSpPr/>
          <p:nvPr/>
        </p:nvSpPr>
        <p:spPr>
          <a:xfrm>
            <a:off x="5987098" y="5131848"/>
            <a:ext cx="2475865" cy="115252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n-GB" sz="1100" dirty="0">
                <a:effectLst/>
                <a:ea typeface="Calibri" panose="020F0502020204030204" pitchFamily="34" charset="0"/>
                <a:cs typeface="Times New Roman" panose="02020603050405020304" pitchFamily="18" charset="0"/>
              </a:rPr>
              <a:t>DNO investigates permanent solution to the situation. Options include upgrading cable, overlaying cable, replacing transformer, new smart solutions as they become available. Further flexibility tender</a:t>
            </a:r>
          </a:p>
        </p:txBody>
      </p:sp>
      <p:cxnSp>
        <p:nvCxnSpPr>
          <p:cNvPr id="12" name="Straight Arrow Connector 11">
            <a:extLst>
              <a:ext uri="{FF2B5EF4-FFF2-40B4-BE49-F238E27FC236}">
                <a16:creationId xmlns:a16="http://schemas.microsoft.com/office/drawing/2014/main" id="{B6338894-3F0C-4A96-AC65-A3A5E16D9C7F}"/>
              </a:ext>
            </a:extLst>
          </p:cNvPr>
          <p:cNvCxnSpPr>
            <a:cxnSpLocks/>
          </p:cNvCxnSpPr>
          <p:nvPr/>
        </p:nvCxnSpPr>
        <p:spPr>
          <a:xfrm>
            <a:off x="3033713" y="2124075"/>
            <a:ext cx="16668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A68E07C6-5FF1-4841-84DB-0C9B3A375D8D}"/>
              </a:ext>
            </a:extLst>
          </p:cNvPr>
          <p:cNvCxnSpPr>
            <a:cxnSpLocks/>
          </p:cNvCxnSpPr>
          <p:nvPr/>
        </p:nvCxnSpPr>
        <p:spPr>
          <a:xfrm>
            <a:off x="5634038" y="2152650"/>
            <a:ext cx="16668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3941E3D-116A-4CED-80EB-BB5766C84158}"/>
              </a:ext>
            </a:extLst>
          </p:cNvPr>
          <p:cNvCxnSpPr>
            <a:cxnSpLocks/>
          </p:cNvCxnSpPr>
          <p:nvPr/>
        </p:nvCxnSpPr>
        <p:spPr>
          <a:xfrm flipH="1">
            <a:off x="7096124" y="2709862"/>
            <a:ext cx="1" cy="789917"/>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C49D005-9667-49C7-A0BC-1888C0BFEBEE}"/>
              </a:ext>
            </a:extLst>
          </p:cNvPr>
          <p:cNvCxnSpPr/>
          <p:nvPr/>
        </p:nvCxnSpPr>
        <p:spPr>
          <a:xfrm>
            <a:off x="6791007" y="3507910"/>
            <a:ext cx="66944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Connector: Elbow 21">
            <a:extLst>
              <a:ext uri="{FF2B5EF4-FFF2-40B4-BE49-F238E27FC236}">
                <a16:creationId xmlns:a16="http://schemas.microsoft.com/office/drawing/2014/main" id="{86059766-10C7-44F9-92EF-7ACDE3B413C0}"/>
              </a:ext>
            </a:extLst>
          </p:cNvPr>
          <p:cNvCxnSpPr>
            <a:cxnSpLocks/>
            <a:endCxn id="9" idx="1"/>
          </p:cNvCxnSpPr>
          <p:nvPr/>
        </p:nvCxnSpPr>
        <p:spPr>
          <a:xfrm>
            <a:off x="5435046" y="4172218"/>
            <a:ext cx="579992" cy="492651"/>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Connector: Elbow 24">
            <a:extLst>
              <a:ext uri="{FF2B5EF4-FFF2-40B4-BE49-F238E27FC236}">
                <a16:creationId xmlns:a16="http://schemas.microsoft.com/office/drawing/2014/main" id="{1BE122F2-018A-476F-BB35-ADA56310438F}"/>
              </a:ext>
            </a:extLst>
          </p:cNvPr>
          <p:cNvCxnSpPr>
            <a:cxnSpLocks/>
          </p:cNvCxnSpPr>
          <p:nvPr/>
        </p:nvCxnSpPr>
        <p:spPr>
          <a:xfrm flipH="1">
            <a:off x="8470107" y="4172217"/>
            <a:ext cx="579992" cy="492651"/>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86AC1971-9877-4C2D-977E-E5AD789A7943}"/>
              </a:ext>
            </a:extLst>
          </p:cNvPr>
          <p:cNvCxnSpPr/>
          <p:nvPr/>
        </p:nvCxnSpPr>
        <p:spPr>
          <a:xfrm>
            <a:off x="7225030" y="5008023"/>
            <a:ext cx="0" cy="1238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42853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9CD9AC-31D9-43D0-9E7C-42B33E88E076}"/>
              </a:ext>
            </a:extLst>
          </p:cNvPr>
          <p:cNvSpPr>
            <a:spLocks noGrp="1"/>
          </p:cNvSpPr>
          <p:nvPr>
            <p:ph type="ctrTitle"/>
          </p:nvPr>
        </p:nvSpPr>
        <p:spPr/>
        <p:txBody>
          <a:bodyPr/>
          <a:lstStyle/>
          <a:p>
            <a:r>
              <a:rPr lang="en-GB" dirty="0"/>
              <a:t>Any questions about the solution?</a:t>
            </a:r>
          </a:p>
        </p:txBody>
      </p:sp>
      <p:sp>
        <p:nvSpPr>
          <p:cNvPr id="3" name="Subtitle 2">
            <a:extLst>
              <a:ext uri="{FF2B5EF4-FFF2-40B4-BE49-F238E27FC236}">
                <a16:creationId xmlns:a16="http://schemas.microsoft.com/office/drawing/2014/main" id="{1924B677-1908-4071-857A-3FA227BCFE67}"/>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35932508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10D30-56BD-43AD-B797-41B78F299CEE}"/>
              </a:ext>
            </a:extLst>
          </p:cNvPr>
          <p:cNvSpPr>
            <a:spLocks noGrp="1"/>
          </p:cNvSpPr>
          <p:nvPr>
            <p:ph type="title"/>
          </p:nvPr>
        </p:nvSpPr>
        <p:spPr>
          <a:xfrm>
            <a:off x="838200" y="754602"/>
            <a:ext cx="9350829" cy="936086"/>
          </a:xfrm>
        </p:spPr>
        <p:txBody>
          <a:bodyPr>
            <a:normAutofit/>
          </a:bodyPr>
          <a:lstStyle/>
          <a:p>
            <a:r>
              <a:rPr lang="en-GB" sz="4000" dirty="0"/>
              <a:t>Business Requirements update</a:t>
            </a:r>
          </a:p>
        </p:txBody>
      </p:sp>
      <p:sp>
        <p:nvSpPr>
          <p:cNvPr id="7" name="Rectangle: Rounded Corners 6">
            <a:extLst>
              <a:ext uri="{FF2B5EF4-FFF2-40B4-BE49-F238E27FC236}">
                <a16:creationId xmlns:a16="http://schemas.microsoft.com/office/drawing/2014/main" id="{F934F5A4-9EC4-4332-BC82-BA278B880636}"/>
              </a:ext>
            </a:extLst>
          </p:cNvPr>
          <p:cNvSpPr/>
          <p:nvPr/>
        </p:nvSpPr>
        <p:spPr>
          <a:xfrm>
            <a:off x="1420585" y="2125716"/>
            <a:ext cx="9350829" cy="936086"/>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The customer will be able to receive a notification to their IHD when their Electric Vehicle charging is curtailed</a:t>
            </a:r>
          </a:p>
        </p:txBody>
      </p:sp>
      <p:sp>
        <p:nvSpPr>
          <p:cNvPr id="9" name="Rectangle: Rounded Corners 8">
            <a:extLst>
              <a:ext uri="{FF2B5EF4-FFF2-40B4-BE49-F238E27FC236}">
                <a16:creationId xmlns:a16="http://schemas.microsoft.com/office/drawing/2014/main" id="{25C37718-45C8-43B7-BC2E-9DD9E6D221D1}"/>
              </a:ext>
            </a:extLst>
          </p:cNvPr>
          <p:cNvSpPr/>
          <p:nvPr/>
        </p:nvSpPr>
        <p:spPr>
          <a:xfrm>
            <a:off x="1420584" y="3198593"/>
            <a:ext cx="9350829" cy="936086"/>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Electricity Distributors will be alerted when a Supplier attempts to unjoin necessary Devices connected to the Electric Vehicle</a:t>
            </a:r>
          </a:p>
        </p:txBody>
      </p:sp>
      <p:sp>
        <p:nvSpPr>
          <p:cNvPr id="10" name="Multiplication Sign 9">
            <a:extLst>
              <a:ext uri="{FF2B5EF4-FFF2-40B4-BE49-F238E27FC236}">
                <a16:creationId xmlns:a16="http://schemas.microsoft.com/office/drawing/2014/main" id="{05E49634-B232-473B-825F-067EA0DED605}"/>
              </a:ext>
            </a:extLst>
          </p:cNvPr>
          <p:cNvSpPr/>
          <p:nvPr/>
        </p:nvSpPr>
        <p:spPr>
          <a:xfrm>
            <a:off x="102704" y="1838385"/>
            <a:ext cx="1470992" cy="1510748"/>
          </a:xfrm>
          <a:prstGeom prst="mathMultiply">
            <a:avLst>
              <a:gd name="adj1" fmla="val 14736"/>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highlight>
                <a:srgbClr val="FF0000"/>
              </a:highlight>
            </a:endParaRPr>
          </a:p>
        </p:txBody>
      </p:sp>
      <p:sp>
        <p:nvSpPr>
          <p:cNvPr id="18" name="L-Shape 17">
            <a:extLst>
              <a:ext uri="{FF2B5EF4-FFF2-40B4-BE49-F238E27FC236}">
                <a16:creationId xmlns:a16="http://schemas.microsoft.com/office/drawing/2014/main" id="{982DFEA5-B8CA-4F01-951E-8960C327CAB2}"/>
              </a:ext>
            </a:extLst>
          </p:cNvPr>
          <p:cNvSpPr/>
          <p:nvPr/>
        </p:nvSpPr>
        <p:spPr>
          <a:xfrm rot="19085695">
            <a:off x="269829" y="3382379"/>
            <a:ext cx="1186854" cy="346362"/>
          </a:xfrm>
          <a:prstGeom prst="corner">
            <a:avLst>
              <a:gd name="adj1" fmla="val 47828"/>
              <a:gd name="adj2" fmla="val 50000"/>
            </a:avLst>
          </a:prstGeom>
          <a:solidFill>
            <a:srgbClr val="269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Arrow: Down 20">
            <a:extLst>
              <a:ext uri="{FF2B5EF4-FFF2-40B4-BE49-F238E27FC236}">
                <a16:creationId xmlns:a16="http://schemas.microsoft.com/office/drawing/2014/main" id="{A588E022-D160-4554-9EC5-65A05679DDA0}"/>
              </a:ext>
            </a:extLst>
          </p:cNvPr>
          <p:cNvSpPr/>
          <p:nvPr/>
        </p:nvSpPr>
        <p:spPr>
          <a:xfrm>
            <a:off x="8093236" y="4199857"/>
            <a:ext cx="733949" cy="650439"/>
          </a:xfrm>
          <a:prstGeom prst="downArrow">
            <a:avLst/>
          </a:prstGeom>
          <a:gradFill>
            <a:gsLst>
              <a:gs pos="22000">
                <a:schemeClr val="accent1">
                  <a:lumMod val="5000"/>
                  <a:lumOff val="95000"/>
                </a:schemeClr>
              </a:gs>
              <a:gs pos="74000">
                <a:srgbClr val="269036"/>
              </a:gs>
              <a:gs pos="83000">
                <a:srgbClr val="269036"/>
              </a:gs>
              <a:gs pos="100000">
                <a:srgbClr val="2690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Rounded Corners 22">
            <a:extLst>
              <a:ext uri="{FF2B5EF4-FFF2-40B4-BE49-F238E27FC236}">
                <a16:creationId xmlns:a16="http://schemas.microsoft.com/office/drawing/2014/main" id="{B7EA8232-AC53-4C7E-9302-9C1B455B3AFA}"/>
              </a:ext>
            </a:extLst>
          </p:cNvPr>
          <p:cNvSpPr/>
          <p:nvPr/>
        </p:nvSpPr>
        <p:spPr>
          <a:xfrm>
            <a:off x="6149009" y="4915474"/>
            <a:ext cx="4622404" cy="1286543"/>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To be consolidated through SECMP0062 solution?</a:t>
            </a:r>
          </a:p>
        </p:txBody>
      </p:sp>
    </p:spTree>
    <p:extLst>
      <p:ext uri="{BB962C8B-B14F-4D97-AF65-F5344CB8AC3E}">
        <p14:creationId xmlns:p14="http://schemas.microsoft.com/office/powerpoint/2010/main" val="41836354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6D9F0-90FC-4850-83F8-D0418075E9DB}"/>
              </a:ext>
            </a:extLst>
          </p:cNvPr>
          <p:cNvSpPr>
            <a:spLocks noGrp="1"/>
          </p:cNvSpPr>
          <p:nvPr>
            <p:ph type="ctrTitle"/>
          </p:nvPr>
        </p:nvSpPr>
        <p:spPr/>
        <p:txBody>
          <a:bodyPr/>
          <a:lstStyle/>
          <a:p>
            <a:r>
              <a:rPr lang="en-GB" dirty="0"/>
              <a:t>Other Code Changes</a:t>
            </a:r>
          </a:p>
        </p:txBody>
      </p:sp>
      <p:sp>
        <p:nvSpPr>
          <p:cNvPr id="3" name="Subtitle 2">
            <a:extLst>
              <a:ext uri="{FF2B5EF4-FFF2-40B4-BE49-F238E27FC236}">
                <a16:creationId xmlns:a16="http://schemas.microsoft.com/office/drawing/2014/main" id="{4DF95B06-4F3B-4668-AC59-B9D8117D237D}"/>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39456436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9F79E-3766-4C5A-9DB0-EEAFFB599462}"/>
              </a:ext>
            </a:extLst>
          </p:cNvPr>
          <p:cNvSpPr>
            <a:spLocks noGrp="1"/>
          </p:cNvSpPr>
          <p:nvPr>
            <p:ph type="title"/>
          </p:nvPr>
        </p:nvSpPr>
        <p:spPr/>
        <p:txBody>
          <a:bodyPr/>
          <a:lstStyle/>
          <a:p>
            <a:r>
              <a:rPr lang="en-GB" dirty="0"/>
              <a:t>BSC Settlement Issues</a:t>
            </a:r>
          </a:p>
        </p:txBody>
      </p:sp>
      <p:sp>
        <p:nvSpPr>
          <p:cNvPr id="5" name="Rectangle: Rounded Corners 4">
            <a:extLst>
              <a:ext uri="{FF2B5EF4-FFF2-40B4-BE49-F238E27FC236}">
                <a16:creationId xmlns:a16="http://schemas.microsoft.com/office/drawing/2014/main" id="{063AD74B-0CB2-46FE-9958-5A2EAA23F270}"/>
              </a:ext>
            </a:extLst>
          </p:cNvPr>
          <p:cNvSpPr/>
          <p:nvPr/>
        </p:nvSpPr>
        <p:spPr>
          <a:xfrm>
            <a:off x="1420585" y="2771760"/>
            <a:ext cx="9350829" cy="936086"/>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This has been raised in the SEC Working Group and DCUSA Working Group</a:t>
            </a:r>
          </a:p>
        </p:txBody>
      </p:sp>
      <p:sp>
        <p:nvSpPr>
          <p:cNvPr id="7" name="Rectangle: Rounded Corners 6">
            <a:extLst>
              <a:ext uri="{FF2B5EF4-FFF2-40B4-BE49-F238E27FC236}">
                <a16:creationId xmlns:a16="http://schemas.microsoft.com/office/drawing/2014/main" id="{B211410D-DD3E-4A18-A7D8-1643C1F8F480}"/>
              </a:ext>
            </a:extLst>
          </p:cNvPr>
          <p:cNvSpPr/>
          <p:nvPr/>
        </p:nvSpPr>
        <p:spPr>
          <a:xfrm>
            <a:off x="1420585" y="3875712"/>
            <a:ext cx="9350829" cy="936086"/>
          </a:xfrm>
          <a:prstGeom prst="roundRect">
            <a:avLst/>
          </a:prstGeom>
          <a:solidFill>
            <a:srgbClr val="3F9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Where an EV is curtailed the Supplier would be out of Balance and incur penalties</a:t>
            </a:r>
          </a:p>
        </p:txBody>
      </p:sp>
    </p:spTree>
    <p:extLst>
      <p:ext uri="{BB962C8B-B14F-4D97-AF65-F5344CB8AC3E}">
        <p14:creationId xmlns:p14="http://schemas.microsoft.com/office/powerpoint/2010/main" val="14490209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D3B1F-BD38-4C1C-BCB6-D7E87429DC24}"/>
              </a:ext>
            </a:extLst>
          </p:cNvPr>
          <p:cNvSpPr>
            <a:spLocks noGrp="1"/>
          </p:cNvSpPr>
          <p:nvPr>
            <p:ph type="title"/>
          </p:nvPr>
        </p:nvSpPr>
        <p:spPr/>
        <p:txBody>
          <a:bodyPr/>
          <a:lstStyle/>
          <a:p>
            <a:r>
              <a:rPr lang="en-GB" dirty="0"/>
              <a:t>Maximum energy deferred</a:t>
            </a:r>
          </a:p>
        </p:txBody>
      </p:sp>
      <p:pic>
        <p:nvPicPr>
          <p:cNvPr id="7" name="Picture 6">
            <a:extLst>
              <a:ext uri="{FF2B5EF4-FFF2-40B4-BE49-F238E27FC236}">
                <a16:creationId xmlns:a16="http://schemas.microsoft.com/office/drawing/2014/main" id="{5387D5A1-5249-4398-8650-11FB4F7319E5}"/>
              </a:ext>
            </a:extLst>
          </p:cNvPr>
          <p:cNvPicPr>
            <a:picLocks noChangeAspect="1"/>
          </p:cNvPicPr>
          <p:nvPr/>
        </p:nvPicPr>
        <p:blipFill>
          <a:blip r:embed="rId2"/>
          <a:stretch>
            <a:fillRect/>
          </a:stretch>
        </p:blipFill>
        <p:spPr>
          <a:xfrm>
            <a:off x="740059" y="1690688"/>
            <a:ext cx="10433586" cy="4565885"/>
          </a:xfrm>
          <a:prstGeom prst="rect">
            <a:avLst/>
          </a:prstGeom>
        </p:spPr>
      </p:pic>
    </p:spTree>
    <p:extLst>
      <p:ext uri="{BB962C8B-B14F-4D97-AF65-F5344CB8AC3E}">
        <p14:creationId xmlns:p14="http://schemas.microsoft.com/office/powerpoint/2010/main" val="23489356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629C2-9E14-477E-A9A8-72CD71F98ACE}"/>
              </a:ext>
            </a:extLst>
          </p:cNvPr>
          <p:cNvSpPr>
            <a:spLocks noGrp="1"/>
          </p:cNvSpPr>
          <p:nvPr>
            <p:ph type="title"/>
          </p:nvPr>
        </p:nvSpPr>
        <p:spPr/>
        <p:txBody>
          <a:bodyPr/>
          <a:lstStyle/>
          <a:p>
            <a:r>
              <a:rPr lang="en-GB" dirty="0"/>
              <a:t>BSC Conclusion</a:t>
            </a:r>
          </a:p>
        </p:txBody>
      </p:sp>
      <p:sp>
        <p:nvSpPr>
          <p:cNvPr id="7" name="Rectangle: Rounded Corners 6">
            <a:extLst>
              <a:ext uri="{FF2B5EF4-FFF2-40B4-BE49-F238E27FC236}">
                <a16:creationId xmlns:a16="http://schemas.microsoft.com/office/drawing/2014/main" id="{82391BCD-A8ED-4CFF-9E43-68B7E56619C4}"/>
              </a:ext>
            </a:extLst>
          </p:cNvPr>
          <p:cNvSpPr/>
          <p:nvPr/>
        </p:nvSpPr>
        <p:spPr>
          <a:xfrm>
            <a:off x="2199862" y="2189991"/>
            <a:ext cx="7540488" cy="1149556"/>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t>SEC and DCUSA are working closely with the BSC to manage any cross code changes</a:t>
            </a:r>
          </a:p>
          <a:p>
            <a:pPr algn="ctr"/>
            <a:endParaRPr lang="en-GB" dirty="0"/>
          </a:p>
        </p:txBody>
      </p:sp>
      <p:sp>
        <p:nvSpPr>
          <p:cNvPr id="9" name="Rectangle: Rounded Corners 8">
            <a:extLst>
              <a:ext uri="{FF2B5EF4-FFF2-40B4-BE49-F238E27FC236}">
                <a16:creationId xmlns:a16="http://schemas.microsoft.com/office/drawing/2014/main" id="{1893FA26-97FF-4851-A3F2-E406E21BC2F8}"/>
              </a:ext>
            </a:extLst>
          </p:cNvPr>
          <p:cNvSpPr/>
          <p:nvPr/>
        </p:nvSpPr>
        <p:spPr>
          <a:xfrm>
            <a:off x="2199862" y="3581470"/>
            <a:ext cx="7540488" cy="1149556"/>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t>The BSC have said no changes are needed prior to SECMP0046 implementation</a:t>
            </a:r>
          </a:p>
          <a:p>
            <a:pPr algn="ctr"/>
            <a:endParaRPr lang="en-GB" dirty="0"/>
          </a:p>
        </p:txBody>
      </p:sp>
    </p:spTree>
    <p:extLst>
      <p:ext uri="{BB962C8B-B14F-4D97-AF65-F5344CB8AC3E}">
        <p14:creationId xmlns:p14="http://schemas.microsoft.com/office/powerpoint/2010/main" val="40619959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10D30-56BD-43AD-B797-41B78F299CEE}"/>
              </a:ext>
            </a:extLst>
          </p:cNvPr>
          <p:cNvSpPr>
            <a:spLocks noGrp="1"/>
          </p:cNvSpPr>
          <p:nvPr>
            <p:ph type="title"/>
          </p:nvPr>
        </p:nvSpPr>
        <p:spPr>
          <a:xfrm>
            <a:off x="838200" y="754602"/>
            <a:ext cx="9350829" cy="936086"/>
          </a:xfrm>
        </p:spPr>
        <p:txBody>
          <a:bodyPr>
            <a:normAutofit/>
          </a:bodyPr>
          <a:lstStyle/>
          <a:p>
            <a:r>
              <a:rPr lang="en-GB" sz="4000" dirty="0"/>
              <a:t>BSC Rationale</a:t>
            </a:r>
          </a:p>
        </p:txBody>
      </p:sp>
      <p:sp>
        <p:nvSpPr>
          <p:cNvPr id="7" name="Rectangle: Rounded Corners 6">
            <a:extLst>
              <a:ext uri="{FF2B5EF4-FFF2-40B4-BE49-F238E27FC236}">
                <a16:creationId xmlns:a16="http://schemas.microsoft.com/office/drawing/2014/main" id="{448ED8CC-1327-4BD2-AB0C-ECDB4762F842}"/>
              </a:ext>
            </a:extLst>
          </p:cNvPr>
          <p:cNvSpPr/>
          <p:nvPr/>
        </p:nvSpPr>
        <p:spPr>
          <a:xfrm>
            <a:off x="2175484" y="2068815"/>
            <a:ext cx="7670172" cy="3980695"/>
          </a:xfrm>
          <a:prstGeom prst="roundRect">
            <a:avLst>
              <a:gd name="adj" fmla="val 894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buFont typeface="Arial" panose="020B0604020202020204" pitchFamily="34" charset="0"/>
              <a:buChar char="•"/>
            </a:pPr>
            <a:r>
              <a:rPr lang="en-GB" sz="2400" dirty="0"/>
              <a:t>Consumer impact and volumes are relatively small</a:t>
            </a:r>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r>
              <a:rPr lang="en-GB" sz="2400" dirty="0"/>
              <a:t>Issue 89 is looking at wider BSC changes in light of DNOs using flexibility. Any impact should be considered under the wider reaching DNO flexibility project</a:t>
            </a:r>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r>
              <a:rPr lang="en-GB" sz="2400" dirty="0"/>
              <a:t>The BSC recommend future solutions to DNO flexibility should not be constrained by any modification raised now to address the issues in SECMP0046</a:t>
            </a:r>
          </a:p>
        </p:txBody>
      </p:sp>
    </p:spTree>
    <p:extLst>
      <p:ext uri="{BB962C8B-B14F-4D97-AF65-F5344CB8AC3E}">
        <p14:creationId xmlns:p14="http://schemas.microsoft.com/office/powerpoint/2010/main" val="3109137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7BBA17-26ED-4561-8D5A-77EB9E8F5E60}"/>
              </a:ext>
            </a:extLst>
          </p:cNvPr>
          <p:cNvSpPr>
            <a:spLocks noGrp="1"/>
          </p:cNvSpPr>
          <p:nvPr>
            <p:ph type="title"/>
          </p:nvPr>
        </p:nvSpPr>
        <p:spPr/>
        <p:txBody>
          <a:bodyPr/>
          <a:lstStyle/>
          <a:p>
            <a:r>
              <a:rPr lang="en-GB" dirty="0"/>
              <a:t>Joint Working Group</a:t>
            </a:r>
          </a:p>
        </p:txBody>
      </p:sp>
      <p:sp>
        <p:nvSpPr>
          <p:cNvPr id="12" name="TextBox 11">
            <a:extLst>
              <a:ext uri="{FF2B5EF4-FFF2-40B4-BE49-F238E27FC236}">
                <a16:creationId xmlns:a16="http://schemas.microsoft.com/office/drawing/2014/main" id="{B517A438-0BB5-45B3-8E70-C53AD3E2D7BF}"/>
              </a:ext>
            </a:extLst>
          </p:cNvPr>
          <p:cNvSpPr txBox="1"/>
          <p:nvPr/>
        </p:nvSpPr>
        <p:spPr>
          <a:xfrm rot="18971270">
            <a:off x="2613703" y="4119907"/>
            <a:ext cx="2812774" cy="584775"/>
          </a:xfrm>
          <a:prstGeom prst="rect">
            <a:avLst/>
          </a:prstGeom>
          <a:noFill/>
        </p:spPr>
        <p:txBody>
          <a:bodyPr wrap="square" rtlCol="0">
            <a:spAutoFit/>
          </a:bodyPr>
          <a:lstStyle/>
          <a:p>
            <a:r>
              <a:rPr lang="en-GB" sz="3200" dirty="0">
                <a:solidFill>
                  <a:schemeClr val="bg1"/>
                </a:solidFill>
              </a:rPr>
              <a:t>Outcomes</a:t>
            </a:r>
          </a:p>
        </p:txBody>
      </p:sp>
      <p:grpSp>
        <p:nvGrpSpPr>
          <p:cNvPr id="19" name="Group 18">
            <a:extLst>
              <a:ext uri="{FF2B5EF4-FFF2-40B4-BE49-F238E27FC236}">
                <a16:creationId xmlns:a16="http://schemas.microsoft.com/office/drawing/2014/main" id="{DA134F2A-B1C4-4C67-A5D3-E9D1CB3B0B7C}"/>
              </a:ext>
            </a:extLst>
          </p:cNvPr>
          <p:cNvGrpSpPr/>
          <p:nvPr/>
        </p:nvGrpSpPr>
        <p:grpSpPr>
          <a:xfrm>
            <a:off x="1933986" y="2410724"/>
            <a:ext cx="8596153" cy="2180474"/>
            <a:chOff x="2013499" y="1897532"/>
            <a:chExt cx="8596153" cy="2180474"/>
          </a:xfrm>
        </p:grpSpPr>
        <p:sp>
          <p:nvSpPr>
            <p:cNvPr id="5" name="Rectangle: Rounded Corners 4">
              <a:extLst>
                <a:ext uri="{FF2B5EF4-FFF2-40B4-BE49-F238E27FC236}">
                  <a16:creationId xmlns:a16="http://schemas.microsoft.com/office/drawing/2014/main" id="{874BD50A-59A7-4752-B7D2-21AE6E023BA4}"/>
                </a:ext>
              </a:extLst>
            </p:cNvPr>
            <p:cNvSpPr/>
            <p:nvPr/>
          </p:nvSpPr>
          <p:spPr>
            <a:xfrm>
              <a:off x="4371102" y="1904637"/>
              <a:ext cx="6238550" cy="629763"/>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000" dirty="0"/>
                <a:t>Understand why the SEC technical solution was selected</a:t>
              </a:r>
            </a:p>
          </p:txBody>
        </p:sp>
        <p:sp>
          <p:nvSpPr>
            <p:cNvPr id="7" name="Rectangle: Rounded Corners 6">
              <a:extLst>
                <a:ext uri="{FF2B5EF4-FFF2-40B4-BE49-F238E27FC236}">
                  <a16:creationId xmlns:a16="http://schemas.microsoft.com/office/drawing/2014/main" id="{57256334-A3FF-4A04-B812-1F34395050C1}"/>
                </a:ext>
              </a:extLst>
            </p:cNvPr>
            <p:cNvSpPr/>
            <p:nvPr/>
          </p:nvSpPr>
          <p:spPr>
            <a:xfrm>
              <a:off x="4371102" y="2669337"/>
              <a:ext cx="6238550" cy="629763"/>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000" dirty="0"/>
                <a:t>Understand what the DCUSA governance is required</a:t>
              </a:r>
            </a:p>
          </p:txBody>
        </p:sp>
        <p:sp>
          <p:nvSpPr>
            <p:cNvPr id="9" name="Rectangle: Rounded Corners 8">
              <a:extLst>
                <a:ext uri="{FF2B5EF4-FFF2-40B4-BE49-F238E27FC236}">
                  <a16:creationId xmlns:a16="http://schemas.microsoft.com/office/drawing/2014/main" id="{C3FC473F-B685-4843-AFFF-593FA0AF2393}"/>
                </a:ext>
              </a:extLst>
            </p:cNvPr>
            <p:cNvSpPr/>
            <p:nvPr/>
          </p:nvSpPr>
          <p:spPr>
            <a:xfrm>
              <a:off x="4371100" y="3448243"/>
              <a:ext cx="6238550" cy="629763"/>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000" dirty="0"/>
                <a:t>Agree some minor amendments</a:t>
              </a:r>
            </a:p>
          </p:txBody>
        </p:sp>
        <p:grpSp>
          <p:nvGrpSpPr>
            <p:cNvPr id="18" name="Group 17">
              <a:extLst>
                <a:ext uri="{FF2B5EF4-FFF2-40B4-BE49-F238E27FC236}">
                  <a16:creationId xmlns:a16="http://schemas.microsoft.com/office/drawing/2014/main" id="{AF17A9BE-C400-407C-B609-507F2B57138E}"/>
                </a:ext>
              </a:extLst>
            </p:cNvPr>
            <p:cNvGrpSpPr/>
            <p:nvPr/>
          </p:nvGrpSpPr>
          <p:grpSpPr>
            <a:xfrm>
              <a:off x="2013499" y="1897532"/>
              <a:ext cx="2816631" cy="2173369"/>
              <a:chOff x="2609847" y="3630332"/>
              <a:chExt cx="2816631" cy="2173369"/>
            </a:xfrm>
          </p:grpSpPr>
          <p:sp>
            <p:nvSpPr>
              <p:cNvPr id="16" name="Rectangle: Rounded Corners 15">
                <a:extLst>
                  <a:ext uri="{FF2B5EF4-FFF2-40B4-BE49-F238E27FC236}">
                    <a16:creationId xmlns:a16="http://schemas.microsoft.com/office/drawing/2014/main" id="{BC8506B8-34DF-414C-8380-7E93E347C218}"/>
                  </a:ext>
                </a:extLst>
              </p:cNvPr>
              <p:cNvSpPr/>
              <p:nvPr/>
            </p:nvSpPr>
            <p:spPr>
              <a:xfrm>
                <a:off x="2609847" y="3630332"/>
                <a:ext cx="2209802" cy="2173369"/>
              </a:xfrm>
              <a:prstGeom prst="roundRect">
                <a:avLst>
                  <a:gd name="adj" fmla="val 6149"/>
                </a:avLst>
              </a:prstGeom>
              <a:solidFill>
                <a:srgbClr val="269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000" dirty="0"/>
                  <a:t> </a:t>
                </a:r>
              </a:p>
            </p:txBody>
          </p:sp>
          <p:sp>
            <p:nvSpPr>
              <p:cNvPr id="17" name="TextBox 16">
                <a:extLst>
                  <a:ext uri="{FF2B5EF4-FFF2-40B4-BE49-F238E27FC236}">
                    <a16:creationId xmlns:a16="http://schemas.microsoft.com/office/drawing/2014/main" id="{98C9990E-BFF7-4A2C-B50C-4C28E8D5C011}"/>
                  </a:ext>
                </a:extLst>
              </p:cNvPr>
              <p:cNvSpPr txBox="1"/>
              <p:nvPr/>
            </p:nvSpPr>
            <p:spPr>
              <a:xfrm rot="18971270">
                <a:off x="2613704" y="4119906"/>
                <a:ext cx="2812774" cy="584775"/>
              </a:xfrm>
              <a:prstGeom prst="rect">
                <a:avLst/>
              </a:prstGeom>
              <a:noFill/>
            </p:spPr>
            <p:txBody>
              <a:bodyPr wrap="square" rtlCol="0">
                <a:spAutoFit/>
              </a:bodyPr>
              <a:lstStyle/>
              <a:p>
                <a:r>
                  <a:rPr lang="en-GB" sz="3200" dirty="0">
                    <a:solidFill>
                      <a:schemeClr val="bg1"/>
                    </a:solidFill>
                  </a:rPr>
                  <a:t>Outcomes</a:t>
                </a:r>
              </a:p>
            </p:txBody>
          </p:sp>
        </p:grpSp>
      </p:grpSp>
    </p:spTree>
    <p:extLst>
      <p:ext uri="{BB962C8B-B14F-4D97-AF65-F5344CB8AC3E}">
        <p14:creationId xmlns:p14="http://schemas.microsoft.com/office/powerpoint/2010/main" val="41410320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D5138-7108-45AB-950D-A15352281059}"/>
              </a:ext>
            </a:extLst>
          </p:cNvPr>
          <p:cNvSpPr>
            <a:spLocks noGrp="1"/>
          </p:cNvSpPr>
          <p:nvPr>
            <p:ph type="ctrTitle"/>
          </p:nvPr>
        </p:nvSpPr>
        <p:spPr/>
        <p:txBody>
          <a:bodyPr/>
          <a:lstStyle/>
          <a:p>
            <a:r>
              <a:rPr lang="en-GB" dirty="0"/>
              <a:t>Governance questions</a:t>
            </a:r>
          </a:p>
        </p:txBody>
      </p:sp>
      <p:sp>
        <p:nvSpPr>
          <p:cNvPr id="3" name="Subtitle 2">
            <a:extLst>
              <a:ext uri="{FF2B5EF4-FFF2-40B4-BE49-F238E27FC236}">
                <a16:creationId xmlns:a16="http://schemas.microsoft.com/office/drawing/2014/main" id="{1106806A-8E9C-4CBB-BF92-2FE300EC53FA}"/>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31457304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2F64F-BA67-4492-B57D-5DDBE902A366}"/>
              </a:ext>
            </a:extLst>
          </p:cNvPr>
          <p:cNvSpPr>
            <a:spLocks noGrp="1"/>
          </p:cNvSpPr>
          <p:nvPr>
            <p:ph type="title"/>
          </p:nvPr>
        </p:nvSpPr>
        <p:spPr>
          <a:xfrm>
            <a:off x="542925" y="754602"/>
            <a:ext cx="10515600" cy="936086"/>
          </a:xfrm>
        </p:spPr>
        <p:txBody>
          <a:bodyPr/>
          <a:lstStyle/>
          <a:p>
            <a:r>
              <a:rPr lang="en-GB" dirty="0"/>
              <a:t>What has been asked of the DCUSA Group?</a:t>
            </a:r>
          </a:p>
        </p:txBody>
      </p:sp>
      <p:sp>
        <p:nvSpPr>
          <p:cNvPr id="5" name="Rectangle: Rounded Corners 4">
            <a:extLst>
              <a:ext uri="{FF2B5EF4-FFF2-40B4-BE49-F238E27FC236}">
                <a16:creationId xmlns:a16="http://schemas.microsoft.com/office/drawing/2014/main" id="{00EBDD96-2728-458B-A0AB-FE7907966942}"/>
              </a:ext>
            </a:extLst>
          </p:cNvPr>
          <p:cNvSpPr/>
          <p:nvPr/>
        </p:nvSpPr>
        <p:spPr>
          <a:xfrm>
            <a:off x="1642336" y="1897108"/>
            <a:ext cx="8907325" cy="1210424"/>
          </a:xfrm>
          <a:prstGeom prst="roundRect">
            <a:avLst>
              <a:gd name="adj" fmla="val 8940"/>
            </a:avLst>
          </a:prstGeom>
          <a:gradFill flip="none" rotWithShape="1">
            <a:gsLst>
              <a:gs pos="0">
                <a:schemeClr val="accent1">
                  <a:lumMod val="5000"/>
                  <a:lumOff val="95000"/>
                </a:schemeClr>
              </a:gs>
              <a:gs pos="22000">
                <a:srgbClr val="66CC3D"/>
              </a:gs>
              <a:gs pos="81000">
                <a:srgbClr val="66CC3D"/>
              </a:gs>
              <a:gs pos="100000">
                <a:srgbClr val="66CC3D"/>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sz="2400" b="0" i="0" u="none" strike="noStrike" baseline="0" dirty="0">
              <a:solidFill>
                <a:schemeClr val="bg1"/>
              </a:solidFill>
            </a:endParaRPr>
          </a:p>
          <a:p>
            <a:pPr algn="ctr"/>
            <a:r>
              <a:rPr lang="en-GB" sz="2400" b="0" i="0" u="none" strike="noStrike" baseline="0" dirty="0">
                <a:solidFill>
                  <a:schemeClr val="bg1"/>
                </a:solidFill>
              </a:rPr>
              <a:t> what does ‘Last Resort’ mean?</a:t>
            </a:r>
            <a:endParaRPr lang="en-GB" sz="2400" dirty="0">
              <a:solidFill>
                <a:schemeClr val="bg1"/>
              </a:solidFill>
            </a:endParaRPr>
          </a:p>
        </p:txBody>
      </p:sp>
      <p:sp>
        <p:nvSpPr>
          <p:cNvPr id="7" name="Rectangle: Rounded Corners 6">
            <a:extLst>
              <a:ext uri="{FF2B5EF4-FFF2-40B4-BE49-F238E27FC236}">
                <a16:creationId xmlns:a16="http://schemas.microsoft.com/office/drawing/2014/main" id="{6C695331-D24C-49D0-95C3-FB698B33DE9C}"/>
              </a:ext>
            </a:extLst>
          </p:cNvPr>
          <p:cNvSpPr/>
          <p:nvPr/>
        </p:nvSpPr>
        <p:spPr>
          <a:xfrm>
            <a:off x="1642336" y="3313952"/>
            <a:ext cx="8907325" cy="1210424"/>
          </a:xfrm>
          <a:prstGeom prst="roundRect">
            <a:avLst>
              <a:gd name="adj" fmla="val 8940"/>
            </a:avLst>
          </a:prstGeom>
          <a:gradFill flip="none" rotWithShape="1">
            <a:gsLst>
              <a:gs pos="0">
                <a:schemeClr val="accent1">
                  <a:lumMod val="5000"/>
                  <a:lumOff val="95000"/>
                </a:schemeClr>
              </a:gs>
              <a:gs pos="22000">
                <a:srgbClr val="66CC3D"/>
              </a:gs>
              <a:gs pos="81000">
                <a:srgbClr val="66CC3D"/>
              </a:gs>
              <a:gs pos="100000">
                <a:srgbClr val="66CC3D"/>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b="0" i="0" u="none" strike="noStrike" baseline="0" dirty="0">
                <a:solidFill>
                  <a:schemeClr val="bg1"/>
                </a:solidFill>
              </a:rPr>
              <a:t> Who is responsible for any metering/charging equipment/ heat pump faults post a DNO intervention?</a:t>
            </a:r>
            <a:endParaRPr lang="en-GB" sz="2400" dirty="0">
              <a:solidFill>
                <a:schemeClr val="bg1"/>
              </a:solidFill>
            </a:endParaRPr>
          </a:p>
        </p:txBody>
      </p:sp>
      <p:sp>
        <p:nvSpPr>
          <p:cNvPr id="11" name="Rectangle: Rounded Corners 10">
            <a:extLst>
              <a:ext uri="{FF2B5EF4-FFF2-40B4-BE49-F238E27FC236}">
                <a16:creationId xmlns:a16="http://schemas.microsoft.com/office/drawing/2014/main" id="{249E0B65-FE4A-483F-8DC2-7BBCBBD71AEE}"/>
              </a:ext>
            </a:extLst>
          </p:cNvPr>
          <p:cNvSpPr/>
          <p:nvPr/>
        </p:nvSpPr>
        <p:spPr>
          <a:xfrm>
            <a:off x="1642336" y="4676028"/>
            <a:ext cx="8907325" cy="1210424"/>
          </a:xfrm>
          <a:prstGeom prst="roundRect">
            <a:avLst>
              <a:gd name="adj" fmla="val 8940"/>
            </a:avLst>
          </a:prstGeom>
          <a:gradFill flip="none" rotWithShape="1">
            <a:gsLst>
              <a:gs pos="0">
                <a:schemeClr val="accent1">
                  <a:lumMod val="5000"/>
                  <a:lumOff val="95000"/>
                </a:schemeClr>
              </a:gs>
              <a:gs pos="22000">
                <a:srgbClr val="66CC3D"/>
              </a:gs>
              <a:gs pos="81000">
                <a:srgbClr val="66CC3D"/>
              </a:gs>
              <a:gs pos="100000">
                <a:srgbClr val="66CC3D"/>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2400" dirty="0"/>
              <a:t>GC147 may provide some guidance on compensation</a:t>
            </a:r>
          </a:p>
          <a:p>
            <a:pPr algn="ctr"/>
            <a:r>
              <a:rPr lang="en-GB" sz="2400" dirty="0"/>
              <a:t>Possible answer by 25 October 2020 </a:t>
            </a:r>
          </a:p>
        </p:txBody>
      </p:sp>
    </p:spTree>
    <p:extLst>
      <p:ext uri="{BB962C8B-B14F-4D97-AF65-F5344CB8AC3E}">
        <p14:creationId xmlns:p14="http://schemas.microsoft.com/office/powerpoint/2010/main" val="9133667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F713D-F1FF-49D5-8A6B-9D1088546819}"/>
              </a:ext>
            </a:extLst>
          </p:cNvPr>
          <p:cNvSpPr>
            <a:spLocks noGrp="1"/>
          </p:cNvSpPr>
          <p:nvPr>
            <p:ph type="title"/>
          </p:nvPr>
        </p:nvSpPr>
        <p:spPr/>
        <p:txBody>
          <a:bodyPr>
            <a:normAutofit/>
          </a:bodyPr>
          <a:lstStyle/>
          <a:p>
            <a:r>
              <a:rPr lang="en-GB" dirty="0"/>
              <a:t>Clean Energy Package</a:t>
            </a:r>
          </a:p>
        </p:txBody>
      </p:sp>
      <p:sp>
        <p:nvSpPr>
          <p:cNvPr id="5" name="Rectangle: Rounded Corners 4">
            <a:extLst>
              <a:ext uri="{FF2B5EF4-FFF2-40B4-BE49-F238E27FC236}">
                <a16:creationId xmlns:a16="http://schemas.microsoft.com/office/drawing/2014/main" id="{24A481DB-784A-421F-919D-7DD65DC1478C}"/>
              </a:ext>
            </a:extLst>
          </p:cNvPr>
          <p:cNvSpPr/>
          <p:nvPr/>
        </p:nvSpPr>
        <p:spPr>
          <a:xfrm>
            <a:off x="1135937" y="1800226"/>
            <a:ext cx="9920126" cy="1598456"/>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300" dirty="0"/>
              <a:t>A new licence condition (31E) on the Procurement and Use of Distribution Flexibility Services. This condition requires us to procure and use distribution flexibility services where it is economic and efficient to do so and in accordance with objective, transparent and market-based procedures</a:t>
            </a:r>
          </a:p>
        </p:txBody>
      </p:sp>
      <p:sp>
        <p:nvSpPr>
          <p:cNvPr id="7" name="Rectangle: Rounded Corners 6">
            <a:extLst>
              <a:ext uri="{FF2B5EF4-FFF2-40B4-BE49-F238E27FC236}">
                <a16:creationId xmlns:a16="http://schemas.microsoft.com/office/drawing/2014/main" id="{96C5550F-C485-4E9B-BC59-136E25CC32E1}"/>
              </a:ext>
            </a:extLst>
          </p:cNvPr>
          <p:cNvSpPr/>
          <p:nvPr/>
        </p:nvSpPr>
        <p:spPr>
          <a:xfrm>
            <a:off x="1125998" y="3706968"/>
            <a:ext cx="9920126" cy="1598456"/>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300" dirty="0"/>
              <a:t>Ensure that this is fair (non-discriminatory) and open to all potential market participants and it requires us to exchange all necessary information with the GBSO to achieve optimal utilisation of resources</a:t>
            </a:r>
          </a:p>
        </p:txBody>
      </p:sp>
    </p:spTree>
    <p:extLst>
      <p:ext uri="{BB962C8B-B14F-4D97-AF65-F5344CB8AC3E}">
        <p14:creationId xmlns:p14="http://schemas.microsoft.com/office/powerpoint/2010/main" val="42693070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1D9C93-F723-4F3A-8936-5FA670CE59A3}"/>
              </a:ext>
            </a:extLst>
          </p:cNvPr>
          <p:cNvSpPr>
            <a:spLocks noGrp="1"/>
          </p:cNvSpPr>
          <p:nvPr>
            <p:ph type="title"/>
          </p:nvPr>
        </p:nvSpPr>
        <p:spPr/>
        <p:txBody>
          <a:bodyPr/>
          <a:lstStyle/>
          <a:p>
            <a:r>
              <a:rPr lang="en-GB" dirty="0"/>
              <a:t>Cost Benefit Analysts/Business Case</a:t>
            </a:r>
          </a:p>
        </p:txBody>
      </p:sp>
      <p:sp>
        <p:nvSpPr>
          <p:cNvPr id="5" name="Rectangle: Rounded Corners 4">
            <a:extLst>
              <a:ext uri="{FF2B5EF4-FFF2-40B4-BE49-F238E27FC236}">
                <a16:creationId xmlns:a16="http://schemas.microsoft.com/office/drawing/2014/main" id="{6D1B525D-31EF-48DB-89EB-2EA129C3F66B}"/>
              </a:ext>
            </a:extLst>
          </p:cNvPr>
          <p:cNvSpPr/>
          <p:nvPr/>
        </p:nvSpPr>
        <p:spPr>
          <a:xfrm>
            <a:off x="838200" y="3701093"/>
            <a:ext cx="7540488" cy="1149556"/>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800" dirty="0"/>
              <a:t>Base cost for speed of uptake based on 10% of overloaded networks </a:t>
            </a:r>
          </a:p>
          <a:p>
            <a:pPr marL="285750" indent="-285750">
              <a:buFont typeface="Arial" panose="020B0604020202020204" pitchFamily="34" charset="0"/>
              <a:buChar char="•"/>
            </a:pPr>
            <a:endParaRPr lang="en-GB" dirty="0"/>
          </a:p>
        </p:txBody>
      </p:sp>
      <p:sp>
        <p:nvSpPr>
          <p:cNvPr id="7" name="Rectangle: Rounded Corners 6">
            <a:extLst>
              <a:ext uri="{FF2B5EF4-FFF2-40B4-BE49-F238E27FC236}">
                <a16:creationId xmlns:a16="http://schemas.microsoft.com/office/drawing/2014/main" id="{A66C6F9A-1339-4471-88FF-D108ED58072E}"/>
              </a:ext>
            </a:extLst>
          </p:cNvPr>
          <p:cNvSpPr/>
          <p:nvPr/>
        </p:nvSpPr>
        <p:spPr>
          <a:xfrm>
            <a:off x="838201" y="2279444"/>
            <a:ext cx="7540488" cy="1149556"/>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800" dirty="0"/>
              <a:t>Base cost for market failure based on 7% failure rate</a:t>
            </a:r>
          </a:p>
          <a:p>
            <a:pPr marL="285750" indent="-285750">
              <a:buFont typeface="Arial" panose="020B0604020202020204" pitchFamily="34" charset="0"/>
              <a:buChar char="•"/>
            </a:pPr>
            <a:endParaRPr lang="en-GB" dirty="0"/>
          </a:p>
        </p:txBody>
      </p:sp>
      <p:sp>
        <p:nvSpPr>
          <p:cNvPr id="9" name="Rectangle: Rounded Corners 8">
            <a:extLst>
              <a:ext uri="{FF2B5EF4-FFF2-40B4-BE49-F238E27FC236}">
                <a16:creationId xmlns:a16="http://schemas.microsoft.com/office/drawing/2014/main" id="{83D0F431-6A90-4964-8339-462FA08BEE97}"/>
              </a:ext>
            </a:extLst>
          </p:cNvPr>
          <p:cNvSpPr/>
          <p:nvPr/>
        </p:nvSpPr>
        <p:spPr>
          <a:xfrm>
            <a:off x="8458200" y="2279444"/>
            <a:ext cx="2488098" cy="1149556"/>
          </a:xfrm>
          <a:prstGeom prst="roundRect">
            <a:avLst/>
          </a:prstGeom>
          <a:solidFill>
            <a:srgbClr val="3F9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3400" dirty="0"/>
              <a:t>£2,467,480</a:t>
            </a:r>
          </a:p>
        </p:txBody>
      </p:sp>
      <p:sp>
        <p:nvSpPr>
          <p:cNvPr id="11" name="Rectangle: Rounded Corners 10">
            <a:extLst>
              <a:ext uri="{FF2B5EF4-FFF2-40B4-BE49-F238E27FC236}">
                <a16:creationId xmlns:a16="http://schemas.microsoft.com/office/drawing/2014/main" id="{2B38870E-EB50-470A-A615-C5666371D42A}"/>
              </a:ext>
            </a:extLst>
          </p:cNvPr>
          <p:cNvSpPr/>
          <p:nvPr/>
        </p:nvSpPr>
        <p:spPr>
          <a:xfrm>
            <a:off x="8458200" y="3701093"/>
            <a:ext cx="2488098" cy="1149556"/>
          </a:xfrm>
          <a:prstGeom prst="roundRect">
            <a:avLst/>
          </a:prstGeom>
          <a:solidFill>
            <a:srgbClr val="3F9B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3400" dirty="0"/>
              <a:t>£11,511,449</a:t>
            </a:r>
          </a:p>
        </p:txBody>
      </p:sp>
    </p:spTree>
    <p:extLst>
      <p:ext uri="{BB962C8B-B14F-4D97-AF65-F5344CB8AC3E}">
        <p14:creationId xmlns:p14="http://schemas.microsoft.com/office/powerpoint/2010/main" val="40822746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FD4E0-5758-4C9E-88BF-96251D986BDD}"/>
              </a:ext>
            </a:extLst>
          </p:cNvPr>
          <p:cNvSpPr>
            <a:spLocks noGrp="1"/>
          </p:cNvSpPr>
          <p:nvPr>
            <p:ph type="title"/>
          </p:nvPr>
        </p:nvSpPr>
        <p:spPr/>
        <p:txBody>
          <a:bodyPr/>
          <a:lstStyle/>
          <a:p>
            <a:r>
              <a:rPr lang="en-GB" dirty="0"/>
              <a:t>Next Steps</a:t>
            </a:r>
          </a:p>
        </p:txBody>
      </p:sp>
      <p:graphicFrame>
        <p:nvGraphicFramePr>
          <p:cNvPr id="3" name="Diagram 2">
            <a:extLst>
              <a:ext uri="{FF2B5EF4-FFF2-40B4-BE49-F238E27FC236}">
                <a16:creationId xmlns:a16="http://schemas.microsoft.com/office/drawing/2014/main" id="{A3B5BC94-A211-4A03-B934-816019A2AB90}"/>
              </a:ext>
            </a:extLst>
          </p:cNvPr>
          <p:cNvGraphicFramePr/>
          <p:nvPr>
            <p:extLst>
              <p:ext uri="{D42A27DB-BD31-4B8C-83A1-F6EECF244321}">
                <p14:modId xmlns:p14="http://schemas.microsoft.com/office/powerpoint/2010/main" val="3351300040"/>
              </p:ext>
            </p:extLst>
          </p:nvPr>
        </p:nvGraphicFramePr>
        <p:xfrm>
          <a:off x="2032000" y="1690688"/>
          <a:ext cx="8128000" cy="45026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780871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10D30-56BD-43AD-B797-41B78F299CEE}"/>
              </a:ext>
            </a:extLst>
          </p:cNvPr>
          <p:cNvSpPr>
            <a:spLocks noGrp="1"/>
          </p:cNvSpPr>
          <p:nvPr>
            <p:ph type="title"/>
          </p:nvPr>
        </p:nvSpPr>
        <p:spPr>
          <a:xfrm>
            <a:off x="838200" y="754602"/>
            <a:ext cx="9350829" cy="936086"/>
          </a:xfrm>
        </p:spPr>
        <p:txBody>
          <a:bodyPr>
            <a:normAutofit/>
          </a:bodyPr>
          <a:lstStyle/>
          <a:p>
            <a:r>
              <a:rPr lang="en-GB" sz="4000"/>
              <a:t>SEC </a:t>
            </a:r>
            <a:r>
              <a:rPr lang="en-GB" sz="4000" dirty="0"/>
              <a:t>Modification name change</a:t>
            </a:r>
          </a:p>
        </p:txBody>
      </p:sp>
      <p:sp>
        <p:nvSpPr>
          <p:cNvPr id="8" name="Rectangle: Rounded Corners 7">
            <a:extLst>
              <a:ext uri="{FF2B5EF4-FFF2-40B4-BE49-F238E27FC236}">
                <a16:creationId xmlns:a16="http://schemas.microsoft.com/office/drawing/2014/main" id="{B196A669-3C0A-4215-874B-0596BB79AC60}"/>
              </a:ext>
            </a:extLst>
          </p:cNvPr>
          <p:cNvSpPr/>
          <p:nvPr/>
        </p:nvSpPr>
        <p:spPr>
          <a:xfrm>
            <a:off x="1420585" y="2792348"/>
            <a:ext cx="9350829" cy="936086"/>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‘Allow DNOs to control Electric Vehicle chargers connected to Smart Meter infrastructure’</a:t>
            </a:r>
          </a:p>
        </p:txBody>
      </p:sp>
      <p:sp>
        <p:nvSpPr>
          <p:cNvPr id="3" name="Rectangle: Rounded Corners 2">
            <a:extLst>
              <a:ext uri="{FF2B5EF4-FFF2-40B4-BE49-F238E27FC236}">
                <a16:creationId xmlns:a16="http://schemas.microsoft.com/office/drawing/2014/main" id="{5B187727-6FC7-4F8C-B76F-A3DF85AFA31E}"/>
              </a:ext>
            </a:extLst>
          </p:cNvPr>
          <p:cNvSpPr/>
          <p:nvPr/>
        </p:nvSpPr>
        <p:spPr>
          <a:xfrm>
            <a:off x="3958316" y="1841770"/>
            <a:ext cx="4275365" cy="783686"/>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a:t>SECMP0046</a:t>
            </a:r>
          </a:p>
        </p:txBody>
      </p:sp>
      <p:sp>
        <p:nvSpPr>
          <p:cNvPr id="4" name="Rectangle: Rounded Corners 3">
            <a:extLst>
              <a:ext uri="{FF2B5EF4-FFF2-40B4-BE49-F238E27FC236}">
                <a16:creationId xmlns:a16="http://schemas.microsoft.com/office/drawing/2014/main" id="{1665409E-1807-4294-93AE-03633C6EFA0D}"/>
              </a:ext>
            </a:extLst>
          </p:cNvPr>
          <p:cNvSpPr/>
          <p:nvPr/>
        </p:nvSpPr>
        <p:spPr>
          <a:xfrm>
            <a:off x="1420583" y="4249673"/>
            <a:ext cx="9350829" cy="936086"/>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t>‘Allow DNOs to control load connected to Smart Meter infrastructure’</a:t>
            </a:r>
          </a:p>
        </p:txBody>
      </p:sp>
      <p:sp>
        <p:nvSpPr>
          <p:cNvPr id="6" name="Arrow: Down 5">
            <a:extLst>
              <a:ext uri="{FF2B5EF4-FFF2-40B4-BE49-F238E27FC236}">
                <a16:creationId xmlns:a16="http://schemas.microsoft.com/office/drawing/2014/main" id="{496AA5B8-15E9-4743-9646-70CF39C15386}"/>
              </a:ext>
            </a:extLst>
          </p:cNvPr>
          <p:cNvSpPr/>
          <p:nvPr/>
        </p:nvSpPr>
        <p:spPr>
          <a:xfrm>
            <a:off x="4406329" y="3777236"/>
            <a:ext cx="571500" cy="445548"/>
          </a:xfrm>
          <a:prstGeom prst="downArrow">
            <a:avLst/>
          </a:prstGeom>
          <a:gradFill>
            <a:gsLst>
              <a:gs pos="22000">
                <a:schemeClr val="accent1">
                  <a:lumMod val="5000"/>
                  <a:lumOff val="95000"/>
                </a:schemeClr>
              </a:gs>
              <a:gs pos="74000">
                <a:srgbClr val="269036"/>
              </a:gs>
              <a:gs pos="83000">
                <a:srgbClr val="269036"/>
              </a:gs>
              <a:gs pos="100000">
                <a:srgbClr val="2690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Arrow: Down 10">
            <a:extLst>
              <a:ext uri="{FF2B5EF4-FFF2-40B4-BE49-F238E27FC236}">
                <a16:creationId xmlns:a16="http://schemas.microsoft.com/office/drawing/2014/main" id="{AC76F5EF-A05B-40B0-950E-6E28A3F50417}"/>
              </a:ext>
            </a:extLst>
          </p:cNvPr>
          <p:cNvSpPr/>
          <p:nvPr/>
        </p:nvSpPr>
        <p:spPr>
          <a:xfrm>
            <a:off x="4977829" y="3777236"/>
            <a:ext cx="571500" cy="445548"/>
          </a:xfrm>
          <a:prstGeom prst="downArrow">
            <a:avLst/>
          </a:prstGeom>
          <a:gradFill>
            <a:gsLst>
              <a:gs pos="22000">
                <a:schemeClr val="accent1">
                  <a:lumMod val="5000"/>
                  <a:lumOff val="95000"/>
                </a:schemeClr>
              </a:gs>
              <a:gs pos="74000">
                <a:srgbClr val="269036"/>
              </a:gs>
              <a:gs pos="83000">
                <a:srgbClr val="269036"/>
              </a:gs>
              <a:gs pos="100000">
                <a:srgbClr val="2690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Arrow: Down 12">
            <a:extLst>
              <a:ext uri="{FF2B5EF4-FFF2-40B4-BE49-F238E27FC236}">
                <a16:creationId xmlns:a16="http://schemas.microsoft.com/office/drawing/2014/main" id="{699B9842-A5D0-4712-83BE-CB42F4F77015}"/>
              </a:ext>
            </a:extLst>
          </p:cNvPr>
          <p:cNvSpPr/>
          <p:nvPr/>
        </p:nvSpPr>
        <p:spPr>
          <a:xfrm>
            <a:off x="5549329" y="3777236"/>
            <a:ext cx="571500" cy="445548"/>
          </a:xfrm>
          <a:prstGeom prst="downArrow">
            <a:avLst/>
          </a:prstGeom>
          <a:gradFill>
            <a:gsLst>
              <a:gs pos="22000">
                <a:schemeClr val="accent1">
                  <a:lumMod val="5000"/>
                  <a:lumOff val="95000"/>
                </a:schemeClr>
              </a:gs>
              <a:gs pos="74000">
                <a:srgbClr val="269036"/>
              </a:gs>
              <a:gs pos="83000">
                <a:srgbClr val="269036"/>
              </a:gs>
              <a:gs pos="100000">
                <a:srgbClr val="2690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Arrow: Down 14">
            <a:extLst>
              <a:ext uri="{FF2B5EF4-FFF2-40B4-BE49-F238E27FC236}">
                <a16:creationId xmlns:a16="http://schemas.microsoft.com/office/drawing/2014/main" id="{1DC131B5-E429-4096-A4CF-14DAB98462EF}"/>
              </a:ext>
            </a:extLst>
          </p:cNvPr>
          <p:cNvSpPr/>
          <p:nvPr/>
        </p:nvSpPr>
        <p:spPr>
          <a:xfrm>
            <a:off x="6054477" y="3777236"/>
            <a:ext cx="571500" cy="445548"/>
          </a:xfrm>
          <a:prstGeom prst="downArrow">
            <a:avLst/>
          </a:prstGeom>
          <a:gradFill>
            <a:gsLst>
              <a:gs pos="22000">
                <a:schemeClr val="accent1">
                  <a:lumMod val="5000"/>
                  <a:lumOff val="95000"/>
                </a:schemeClr>
              </a:gs>
              <a:gs pos="74000">
                <a:srgbClr val="269036"/>
              </a:gs>
              <a:gs pos="83000">
                <a:srgbClr val="269036"/>
              </a:gs>
              <a:gs pos="100000">
                <a:srgbClr val="2690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Down 16">
            <a:extLst>
              <a:ext uri="{FF2B5EF4-FFF2-40B4-BE49-F238E27FC236}">
                <a16:creationId xmlns:a16="http://schemas.microsoft.com/office/drawing/2014/main" id="{428BAA26-9B24-46C9-ACA7-36BCA22B7083}"/>
              </a:ext>
            </a:extLst>
          </p:cNvPr>
          <p:cNvSpPr/>
          <p:nvPr/>
        </p:nvSpPr>
        <p:spPr>
          <a:xfrm>
            <a:off x="6625977" y="3777236"/>
            <a:ext cx="571500" cy="445548"/>
          </a:xfrm>
          <a:prstGeom prst="downArrow">
            <a:avLst/>
          </a:prstGeom>
          <a:gradFill>
            <a:gsLst>
              <a:gs pos="22000">
                <a:schemeClr val="accent1">
                  <a:lumMod val="5000"/>
                  <a:lumOff val="95000"/>
                </a:schemeClr>
              </a:gs>
              <a:gs pos="74000">
                <a:srgbClr val="269036"/>
              </a:gs>
              <a:gs pos="83000">
                <a:srgbClr val="269036"/>
              </a:gs>
              <a:gs pos="100000">
                <a:srgbClr val="2690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Arrow: Down 18">
            <a:extLst>
              <a:ext uri="{FF2B5EF4-FFF2-40B4-BE49-F238E27FC236}">
                <a16:creationId xmlns:a16="http://schemas.microsoft.com/office/drawing/2014/main" id="{B5E8B4D9-9368-460D-BD40-C804C26F13C7}"/>
              </a:ext>
            </a:extLst>
          </p:cNvPr>
          <p:cNvSpPr/>
          <p:nvPr/>
        </p:nvSpPr>
        <p:spPr>
          <a:xfrm>
            <a:off x="7197477" y="3777236"/>
            <a:ext cx="571500" cy="445548"/>
          </a:xfrm>
          <a:prstGeom prst="downArrow">
            <a:avLst/>
          </a:prstGeom>
          <a:gradFill>
            <a:gsLst>
              <a:gs pos="22000">
                <a:schemeClr val="accent1">
                  <a:lumMod val="5000"/>
                  <a:lumOff val="95000"/>
                </a:schemeClr>
              </a:gs>
              <a:gs pos="74000">
                <a:srgbClr val="269036"/>
              </a:gs>
              <a:gs pos="83000">
                <a:srgbClr val="269036"/>
              </a:gs>
              <a:gs pos="100000">
                <a:srgbClr val="2690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292392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10D30-56BD-43AD-B797-41B78F299CEE}"/>
              </a:ext>
            </a:extLst>
          </p:cNvPr>
          <p:cNvSpPr>
            <a:spLocks noGrp="1"/>
          </p:cNvSpPr>
          <p:nvPr>
            <p:ph type="title"/>
          </p:nvPr>
        </p:nvSpPr>
        <p:spPr>
          <a:xfrm>
            <a:off x="838200" y="754602"/>
            <a:ext cx="9350829" cy="936086"/>
          </a:xfrm>
        </p:spPr>
        <p:txBody>
          <a:bodyPr>
            <a:normAutofit/>
          </a:bodyPr>
          <a:lstStyle/>
          <a:p>
            <a:r>
              <a:rPr lang="en-GB" sz="4000" dirty="0"/>
              <a:t>Solutions discussed previously </a:t>
            </a:r>
          </a:p>
        </p:txBody>
      </p:sp>
      <p:sp>
        <p:nvSpPr>
          <p:cNvPr id="8" name="Rectangle: Rounded Corners 7">
            <a:extLst>
              <a:ext uri="{FF2B5EF4-FFF2-40B4-BE49-F238E27FC236}">
                <a16:creationId xmlns:a16="http://schemas.microsoft.com/office/drawing/2014/main" id="{B196A669-3C0A-4215-874B-0596BB79AC60}"/>
              </a:ext>
            </a:extLst>
          </p:cNvPr>
          <p:cNvSpPr/>
          <p:nvPr/>
        </p:nvSpPr>
        <p:spPr>
          <a:xfrm>
            <a:off x="366874" y="2336444"/>
            <a:ext cx="5662449" cy="648813"/>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800" dirty="0"/>
              <a:t>Smart EV charger/Load</a:t>
            </a:r>
          </a:p>
        </p:txBody>
      </p:sp>
      <p:sp>
        <p:nvSpPr>
          <p:cNvPr id="4" name="Rectangle: Rounded Corners 3">
            <a:extLst>
              <a:ext uri="{FF2B5EF4-FFF2-40B4-BE49-F238E27FC236}">
                <a16:creationId xmlns:a16="http://schemas.microsoft.com/office/drawing/2014/main" id="{F94C9E6F-47B2-46B8-8646-6DE1914F05BC}"/>
              </a:ext>
            </a:extLst>
          </p:cNvPr>
          <p:cNvSpPr/>
          <p:nvPr/>
        </p:nvSpPr>
        <p:spPr>
          <a:xfrm>
            <a:off x="366874" y="3112172"/>
            <a:ext cx="5662449" cy="648813"/>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800" dirty="0"/>
              <a:t>HCALCS connected EV charger/Load</a:t>
            </a:r>
          </a:p>
        </p:txBody>
      </p:sp>
      <p:sp>
        <p:nvSpPr>
          <p:cNvPr id="12" name="Rectangle: Rounded Corners 11">
            <a:extLst>
              <a:ext uri="{FF2B5EF4-FFF2-40B4-BE49-F238E27FC236}">
                <a16:creationId xmlns:a16="http://schemas.microsoft.com/office/drawing/2014/main" id="{2547208A-B1AB-4350-B849-CEE81027E5DE}"/>
              </a:ext>
            </a:extLst>
          </p:cNvPr>
          <p:cNvSpPr/>
          <p:nvPr/>
        </p:nvSpPr>
        <p:spPr>
          <a:xfrm>
            <a:off x="366874" y="3887900"/>
            <a:ext cx="5662449" cy="648813"/>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300" dirty="0"/>
              <a:t>Supplier Management of Whole-Meter Load</a:t>
            </a:r>
          </a:p>
        </p:txBody>
      </p:sp>
      <p:sp>
        <p:nvSpPr>
          <p:cNvPr id="16" name="Rectangle: Rounded Corners 15">
            <a:extLst>
              <a:ext uri="{FF2B5EF4-FFF2-40B4-BE49-F238E27FC236}">
                <a16:creationId xmlns:a16="http://schemas.microsoft.com/office/drawing/2014/main" id="{CA0AB17D-03D9-4D7F-A263-35827AEDF81E}"/>
              </a:ext>
            </a:extLst>
          </p:cNvPr>
          <p:cNvSpPr/>
          <p:nvPr/>
        </p:nvSpPr>
        <p:spPr>
          <a:xfrm>
            <a:off x="6162679" y="2329732"/>
            <a:ext cx="5662450" cy="648813"/>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400" dirty="0"/>
              <a:t>Contract with Ancillary Services Provider</a:t>
            </a:r>
          </a:p>
        </p:txBody>
      </p:sp>
      <p:sp>
        <p:nvSpPr>
          <p:cNvPr id="20" name="Rectangle: Rounded Corners 19">
            <a:extLst>
              <a:ext uri="{FF2B5EF4-FFF2-40B4-BE49-F238E27FC236}">
                <a16:creationId xmlns:a16="http://schemas.microsoft.com/office/drawing/2014/main" id="{13EDC577-08FD-4963-B902-637773FA1253}"/>
              </a:ext>
            </a:extLst>
          </p:cNvPr>
          <p:cNvSpPr/>
          <p:nvPr/>
        </p:nvSpPr>
        <p:spPr>
          <a:xfrm>
            <a:off x="6162679" y="3105459"/>
            <a:ext cx="5662450" cy="648813"/>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800"/>
              <a:t>Pulse Width Modulation</a:t>
            </a:r>
            <a:endParaRPr lang="en-GB" sz="2800" dirty="0"/>
          </a:p>
        </p:txBody>
      </p:sp>
      <p:sp>
        <p:nvSpPr>
          <p:cNvPr id="24" name="Rectangle: Rounded Corners 23">
            <a:extLst>
              <a:ext uri="{FF2B5EF4-FFF2-40B4-BE49-F238E27FC236}">
                <a16:creationId xmlns:a16="http://schemas.microsoft.com/office/drawing/2014/main" id="{1FA574CE-AF51-4E18-80D7-4977B5833FE7}"/>
              </a:ext>
            </a:extLst>
          </p:cNvPr>
          <p:cNvSpPr/>
          <p:nvPr/>
        </p:nvSpPr>
        <p:spPr>
          <a:xfrm>
            <a:off x="6162679" y="3881187"/>
            <a:ext cx="5662450" cy="648813"/>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800" dirty="0"/>
              <a:t>Use of Type 2 Devices</a:t>
            </a:r>
          </a:p>
        </p:txBody>
      </p:sp>
    </p:spTree>
    <p:extLst>
      <p:ext uri="{BB962C8B-B14F-4D97-AF65-F5344CB8AC3E}">
        <p14:creationId xmlns:p14="http://schemas.microsoft.com/office/powerpoint/2010/main" val="33065598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10D30-56BD-43AD-B797-41B78F299CEE}"/>
              </a:ext>
            </a:extLst>
          </p:cNvPr>
          <p:cNvSpPr>
            <a:spLocks noGrp="1"/>
          </p:cNvSpPr>
          <p:nvPr>
            <p:ph type="title"/>
          </p:nvPr>
        </p:nvSpPr>
        <p:spPr>
          <a:xfrm>
            <a:off x="838200" y="754602"/>
            <a:ext cx="9350829" cy="936086"/>
          </a:xfrm>
        </p:spPr>
        <p:txBody>
          <a:bodyPr>
            <a:normAutofit/>
          </a:bodyPr>
          <a:lstStyle/>
          <a:p>
            <a:r>
              <a:rPr lang="en-GB" sz="4000" dirty="0"/>
              <a:t>HCALCS to be used as a last resort</a:t>
            </a:r>
          </a:p>
        </p:txBody>
      </p:sp>
      <p:sp>
        <p:nvSpPr>
          <p:cNvPr id="7" name="Rectangle: Rounded Corners 6">
            <a:extLst>
              <a:ext uri="{FF2B5EF4-FFF2-40B4-BE49-F238E27FC236}">
                <a16:creationId xmlns:a16="http://schemas.microsoft.com/office/drawing/2014/main" id="{448ED8CC-1327-4BD2-AB0C-ECDB4762F842}"/>
              </a:ext>
            </a:extLst>
          </p:cNvPr>
          <p:cNvSpPr/>
          <p:nvPr/>
        </p:nvSpPr>
        <p:spPr>
          <a:xfrm>
            <a:off x="906398" y="2144014"/>
            <a:ext cx="10379204" cy="1950584"/>
          </a:xfrm>
          <a:prstGeom prst="roundRect">
            <a:avLst>
              <a:gd name="adj" fmla="val 894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2400" u="sng" dirty="0"/>
              <a:t>Tools available to prevent feeders overloading</a:t>
            </a:r>
          </a:p>
          <a:p>
            <a:r>
              <a:rPr lang="en-GB" sz="2400" dirty="0"/>
              <a:t>•	Time of Use (</a:t>
            </a:r>
            <a:r>
              <a:rPr lang="en-GB" sz="2400" dirty="0" err="1"/>
              <a:t>ToU</a:t>
            </a:r>
            <a:r>
              <a:rPr lang="en-GB" sz="2400" dirty="0"/>
              <a:t>) tariffs</a:t>
            </a:r>
          </a:p>
          <a:p>
            <a:r>
              <a:rPr lang="en-GB" sz="2400" dirty="0"/>
              <a:t>•	Vehicle to Grid (V2G) as Ancillary Services</a:t>
            </a:r>
          </a:p>
          <a:p>
            <a:r>
              <a:rPr lang="en-GB" sz="2400" dirty="0"/>
              <a:t>•	Supplier sets load limit for whole meter through Suppliers control load</a:t>
            </a:r>
          </a:p>
          <a:p>
            <a:r>
              <a:rPr lang="en-GB" sz="2400" dirty="0"/>
              <a:t>•	Use of other Ancillary Services</a:t>
            </a:r>
          </a:p>
          <a:p>
            <a:pPr marL="285750" indent="-285750">
              <a:buFont typeface="Arial" panose="020B0604020202020204" pitchFamily="34" charset="0"/>
              <a:buChar char="•"/>
            </a:pPr>
            <a:endParaRPr lang="en-GB" dirty="0"/>
          </a:p>
        </p:txBody>
      </p:sp>
      <p:sp>
        <p:nvSpPr>
          <p:cNvPr id="8" name="Rectangle: Rounded Corners 7">
            <a:extLst>
              <a:ext uri="{FF2B5EF4-FFF2-40B4-BE49-F238E27FC236}">
                <a16:creationId xmlns:a16="http://schemas.microsoft.com/office/drawing/2014/main" id="{B196A669-3C0A-4215-874B-0596BB79AC60}"/>
              </a:ext>
            </a:extLst>
          </p:cNvPr>
          <p:cNvSpPr/>
          <p:nvPr/>
        </p:nvSpPr>
        <p:spPr>
          <a:xfrm>
            <a:off x="906399" y="4307380"/>
            <a:ext cx="10379203" cy="1149556"/>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t>The Proposed Solution for SECMP0046 is to be used as a last resort </a:t>
            </a: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9237815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10D30-56BD-43AD-B797-41B78F299CEE}"/>
              </a:ext>
            </a:extLst>
          </p:cNvPr>
          <p:cNvSpPr>
            <a:spLocks noGrp="1"/>
          </p:cNvSpPr>
          <p:nvPr>
            <p:ph type="title"/>
          </p:nvPr>
        </p:nvSpPr>
        <p:spPr>
          <a:xfrm>
            <a:off x="838200" y="754602"/>
            <a:ext cx="9350829" cy="936086"/>
          </a:xfrm>
        </p:spPr>
        <p:txBody>
          <a:bodyPr>
            <a:normAutofit/>
          </a:bodyPr>
          <a:lstStyle/>
          <a:p>
            <a:r>
              <a:rPr lang="en-GB" sz="4000" dirty="0"/>
              <a:t>Solution 1: Smart EV charger/Load</a:t>
            </a:r>
          </a:p>
        </p:txBody>
      </p:sp>
      <p:sp>
        <p:nvSpPr>
          <p:cNvPr id="7" name="Rectangle: Rounded Corners 6">
            <a:extLst>
              <a:ext uri="{FF2B5EF4-FFF2-40B4-BE49-F238E27FC236}">
                <a16:creationId xmlns:a16="http://schemas.microsoft.com/office/drawing/2014/main" id="{448ED8CC-1327-4BD2-AB0C-ECDB4762F842}"/>
              </a:ext>
            </a:extLst>
          </p:cNvPr>
          <p:cNvSpPr/>
          <p:nvPr/>
        </p:nvSpPr>
        <p:spPr>
          <a:xfrm>
            <a:off x="933775" y="2209799"/>
            <a:ext cx="6486200" cy="1637187"/>
          </a:xfrm>
          <a:prstGeom prst="roundRect">
            <a:avLst>
              <a:gd name="adj" fmla="val 894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u="sng" dirty="0"/>
              <a:t>Proposed Solution</a:t>
            </a:r>
          </a:p>
          <a:p>
            <a:pPr marL="285750" indent="-285750">
              <a:buFont typeface="Arial" panose="020B0604020202020204" pitchFamily="34" charset="0"/>
              <a:buChar char="•"/>
            </a:pPr>
            <a:r>
              <a:rPr lang="en-GB" dirty="0"/>
              <a:t>Use the DCC Systems to pass signals to HAN-connected smart charger/Load</a:t>
            </a:r>
          </a:p>
          <a:p>
            <a:pPr marL="285750" indent="-285750">
              <a:buFont typeface="Arial" panose="020B0604020202020204" pitchFamily="34" charset="0"/>
              <a:buChar char="•"/>
            </a:pPr>
            <a:r>
              <a:rPr lang="en-GB" dirty="0"/>
              <a:t>Vary the rate of charging/Load in response to a parameter passed to it</a:t>
            </a:r>
          </a:p>
          <a:p>
            <a:pPr marL="285750" indent="-285750">
              <a:buFont typeface="Arial" panose="020B0604020202020204" pitchFamily="34" charset="0"/>
              <a:buChar char="•"/>
            </a:pPr>
            <a:endParaRPr lang="en-GB" dirty="0"/>
          </a:p>
        </p:txBody>
      </p:sp>
      <p:sp>
        <p:nvSpPr>
          <p:cNvPr id="8" name="Rectangle: Rounded Corners 7">
            <a:extLst>
              <a:ext uri="{FF2B5EF4-FFF2-40B4-BE49-F238E27FC236}">
                <a16:creationId xmlns:a16="http://schemas.microsoft.com/office/drawing/2014/main" id="{B196A669-3C0A-4215-874B-0596BB79AC60}"/>
              </a:ext>
            </a:extLst>
          </p:cNvPr>
          <p:cNvSpPr/>
          <p:nvPr/>
        </p:nvSpPr>
        <p:spPr>
          <a:xfrm>
            <a:off x="4905700" y="3961287"/>
            <a:ext cx="6600500" cy="1420338"/>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u="sng" dirty="0"/>
              <a:t>Not Progressed</a:t>
            </a:r>
          </a:p>
          <a:p>
            <a:pPr marL="285750" indent="-285750">
              <a:buFont typeface="Arial" panose="020B0604020202020204" pitchFamily="34" charset="0"/>
              <a:buChar char="•"/>
            </a:pPr>
            <a:r>
              <a:rPr lang="en-GB" dirty="0"/>
              <a:t>EV charger/Load would have to be CPA approved – costly</a:t>
            </a:r>
          </a:p>
          <a:p>
            <a:pPr marL="285750" indent="-285750">
              <a:buFont typeface="Arial" panose="020B0604020202020204" pitchFamily="34" charset="0"/>
              <a:buChar char="•"/>
            </a:pPr>
            <a:r>
              <a:rPr lang="en-GB" dirty="0"/>
              <a:t>Prevent innovation of EV chargers/Load controllers</a:t>
            </a:r>
          </a:p>
        </p:txBody>
      </p:sp>
    </p:spTree>
    <p:extLst>
      <p:ext uri="{BB962C8B-B14F-4D97-AF65-F5344CB8AC3E}">
        <p14:creationId xmlns:p14="http://schemas.microsoft.com/office/powerpoint/2010/main" val="12121294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10D30-56BD-43AD-B797-41B78F299CEE}"/>
              </a:ext>
            </a:extLst>
          </p:cNvPr>
          <p:cNvSpPr>
            <a:spLocks noGrp="1"/>
          </p:cNvSpPr>
          <p:nvPr>
            <p:ph type="title"/>
          </p:nvPr>
        </p:nvSpPr>
        <p:spPr>
          <a:xfrm>
            <a:off x="838200" y="754602"/>
            <a:ext cx="9350829" cy="936086"/>
          </a:xfrm>
        </p:spPr>
        <p:txBody>
          <a:bodyPr>
            <a:normAutofit fontScale="90000"/>
          </a:bodyPr>
          <a:lstStyle/>
          <a:p>
            <a:r>
              <a:rPr lang="en-GB" sz="4000" dirty="0"/>
              <a:t>Solution 2: HCALCS connected EV charger/Load</a:t>
            </a:r>
          </a:p>
        </p:txBody>
      </p:sp>
      <p:sp>
        <p:nvSpPr>
          <p:cNvPr id="7" name="Rectangle: Rounded Corners 6">
            <a:extLst>
              <a:ext uri="{FF2B5EF4-FFF2-40B4-BE49-F238E27FC236}">
                <a16:creationId xmlns:a16="http://schemas.microsoft.com/office/drawing/2014/main" id="{448ED8CC-1327-4BD2-AB0C-ECDB4762F842}"/>
              </a:ext>
            </a:extLst>
          </p:cNvPr>
          <p:cNvSpPr/>
          <p:nvPr/>
        </p:nvSpPr>
        <p:spPr>
          <a:xfrm>
            <a:off x="933775" y="2209799"/>
            <a:ext cx="6343325" cy="1828801"/>
          </a:xfrm>
          <a:prstGeom prst="roundRect">
            <a:avLst>
              <a:gd name="adj" fmla="val 894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u="sng" dirty="0"/>
              <a:t>Proposed Solution</a:t>
            </a:r>
          </a:p>
          <a:p>
            <a:pPr marL="285750" indent="-285750">
              <a:buFont typeface="Arial" panose="020B0604020202020204" pitchFamily="34" charset="0"/>
              <a:buChar char="•"/>
            </a:pPr>
            <a:r>
              <a:rPr lang="en-GB" dirty="0"/>
              <a:t>HAN connected Auxiliary Load Control Switch</a:t>
            </a:r>
          </a:p>
          <a:p>
            <a:pPr marL="285750" indent="-285750">
              <a:buFont typeface="Arial" panose="020B0604020202020204" pitchFamily="34" charset="0"/>
              <a:buChar char="•"/>
            </a:pPr>
            <a:r>
              <a:rPr lang="en-GB" dirty="0"/>
              <a:t>HCALCS to decrease domestic EV charger/Load electricity supply</a:t>
            </a:r>
          </a:p>
          <a:p>
            <a:pPr marL="285750" indent="-285750">
              <a:buFont typeface="Arial" panose="020B0604020202020204" pitchFamily="34" charset="0"/>
              <a:buChar char="•"/>
            </a:pPr>
            <a:r>
              <a:rPr lang="en-GB" dirty="0"/>
              <a:t>Electricity Distributor to have permission to send signals when overload event is detected</a:t>
            </a:r>
          </a:p>
          <a:p>
            <a:pPr marL="285750" indent="-285750">
              <a:buFont typeface="Arial" panose="020B0604020202020204" pitchFamily="34" charset="0"/>
              <a:buChar char="•"/>
            </a:pPr>
            <a:endParaRPr lang="en-GB" dirty="0"/>
          </a:p>
        </p:txBody>
      </p:sp>
      <p:sp>
        <p:nvSpPr>
          <p:cNvPr id="8" name="Rectangle: Rounded Corners 7">
            <a:extLst>
              <a:ext uri="{FF2B5EF4-FFF2-40B4-BE49-F238E27FC236}">
                <a16:creationId xmlns:a16="http://schemas.microsoft.com/office/drawing/2014/main" id="{B196A669-3C0A-4215-874B-0596BB79AC60}"/>
              </a:ext>
            </a:extLst>
          </p:cNvPr>
          <p:cNvSpPr/>
          <p:nvPr/>
        </p:nvSpPr>
        <p:spPr>
          <a:xfrm>
            <a:off x="4772350" y="4178930"/>
            <a:ext cx="6571925" cy="1326520"/>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u="sng" dirty="0"/>
              <a:t>Progressed</a:t>
            </a:r>
          </a:p>
          <a:p>
            <a:pPr marL="285750" indent="-285750">
              <a:buFont typeface="Arial" panose="020B0604020202020204" pitchFamily="34" charset="0"/>
              <a:buChar char="•"/>
            </a:pPr>
            <a:r>
              <a:rPr lang="en-GB" dirty="0"/>
              <a:t>This Proposed Solution has been selected for progression</a:t>
            </a:r>
          </a:p>
        </p:txBody>
      </p:sp>
    </p:spTree>
    <p:extLst>
      <p:ext uri="{BB962C8B-B14F-4D97-AF65-F5344CB8AC3E}">
        <p14:creationId xmlns:p14="http://schemas.microsoft.com/office/powerpoint/2010/main" val="20383887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10D30-56BD-43AD-B797-41B78F299CEE}"/>
              </a:ext>
            </a:extLst>
          </p:cNvPr>
          <p:cNvSpPr>
            <a:spLocks noGrp="1"/>
          </p:cNvSpPr>
          <p:nvPr>
            <p:ph type="title"/>
          </p:nvPr>
        </p:nvSpPr>
        <p:spPr>
          <a:xfrm>
            <a:off x="838200" y="754602"/>
            <a:ext cx="9350829" cy="936086"/>
          </a:xfrm>
        </p:spPr>
        <p:txBody>
          <a:bodyPr>
            <a:normAutofit fontScale="90000"/>
          </a:bodyPr>
          <a:lstStyle/>
          <a:p>
            <a:r>
              <a:rPr lang="en-GB" sz="4000" dirty="0"/>
              <a:t>Solution 3: Supplier Management of Whole-Meter Load</a:t>
            </a:r>
          </a:p>
        </p:txBody>
      </p:sp>
      <p:sp>
        <p:nvSpPr>
          <p:cNvPr id="7" name="Rectangle: Rounded Corners 6">
            <a:extLst>
              <a:ext uri="{FF2B5EF4-FFF2-40B4-BE49-F238E27FC236}">
                <a16:creationId xmlns:a16="http://schemas.microsoft.com/office/drawing/2014/main" id="{448ED8CC-1327-4BD2-AB0C-ECDB4762F842}"/>
              </a:ext>
            </a:extLst>
          </p:cNvPr>
          <p:cNvSpPr/>
          <p:nvPr/>
        </p:nvSpPr>
        <p:spPr>
          <a:xfrm>
            <a:off x="933775" y="1931505"/>
            <a:ext cx="5934075" cy="1419226"/>
          </a:xfrm>
          <a:prstGeom prst="roundRect">
            <a:avLst>
              <a:gd name="adj" fmla="val 894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u="sng" dirty="0"/>
              <a:t>Proposed Solution</a:t>
            </a:r>
          </a:p>
          <a:p>
            <a:pPr marL="285750" indent="-285750">
              <a:buFont typeface="Arial" panose="020B0604020202020204" pitchFamily="34" charset="0"/>
              <a:buChar char="•"/>
            </a:pPr>
            <a:r>
              <a:rPr lang="en-GB" dirty="0"/>
              <a:t>In the case of an overloading event the Distributor would inform the relevant Supplier</a:t>
            </a:r>
          </a:p>
          <a:p>
            <a:pPr marL="285750" indent="-285750">
              <a:buFont typeface="Arial" panose="020B0604020202020204" pitchFamily="34" charset="0"/>
              <a:buChar char="•"/>
            </a:pPr>
            <a:r>
              <a:rPr lang="en-GB" dirty="0"/>
              <a:t>Supplier would send SRV 6.4.1 to cap load on ESME*</a:t>
            </a:r>
          </a:p>
          <a:p>
            <a:pPr marL="285750" indent="-285750">
              <a:buFont typeface="Arial" panose="020B0604020202020204" pitchFamily="34" charset="0"/>
              <a:buChar char="•"/>
            </a:pPr>
            <a:endParaRPr lang="en-GB" dirty="0"/>
          </a:p>
        </p:txBody>
      </p:sp>
      <p:sp>
        <p:nvSpPr>
          <p:cNvPr id="8" name="Rectangle: Rounded Corners 7">
            <a:extLst>
              <a:ext uri="{FF2B5EF4-FFF2-40B4-BE49-F238E27FC236}">
                <a16:creationId xmlns:a16="http://schemas.microsoft.com/office/drawing/2014/main" id="{B196A669-3C0A-4215-874B-0596BB79AC60}"/>
              </a:ext>
            </a:extLst>
          </p:cNvPr>
          <p:cNvSpPr/>
          <p:nvPr/>
        </p:nvSpPr>
        <p:spPr>
          <a:xfrm>
            <a:off x="5191450" y="3559166"/>
            <a:ext cx="6200450" cy="1753714"/>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u="sng" dirty="0"/>
              <a:t>Not Progressed</a:t>
            </a:r>
          </a:p>
          <a:p>
            <a:pPr marL="285750" indent="-285750">
              <a:buFont typeface="Arial" panose="020B0604020202020204" pitchFamily="34" charset="0"/>
              <a:buChar char="•"/>
            </a:pPr>
            <a:r>
              <a:rPr lang="en-GB" dirty="0"/>
              <a:t>The timeframe is too short to identify and contact the correct Supplier </a:t>
            </a:r>
          </a:p>
          <a:p>
            <a:pPr marL="285750" indent="-285750">
              <a:buFont typeface="Arial" panose="020B0604020202020204" pitchFamily="34" charset="0"/>
              <a:buChar char="•"/>
            </a:pPr>
            <a:r>
              <a:rPr lang="en-GB" dirty="0"/>
              <a:t>In the case of a feeder failure the response time needs to be approximately 30 seconds**</a:t>
            </a:r>
          </a:p>
        </p:txBody>
      </p:sp>
      <p:sp>
        <p:nvSpPr>
          <p:cNvPr id="3" name="Rectangle: Rounded Corners 2">
            <a:extLst>
              <a:ext uri="{FF2B5EF4-FFF2-40B4-BE49-F238E27FC236}">
                <a16:creationId xmlns:a16="http://schemas.microsoft.com/office/drawing/2014/main" id="{503C7D96-899A-4BFA-8FDB-57B0F7D0F650}"/>
              </a:ext>
            </a:extLst>
          </p:cNvPr>
          <p:cNvSpPr/>
          <p:nvPr/>
        </p:nvSpPr>
        <p:spPr>
          <a:xfrm>
            <a:off x="433551" y="5591175"/>
            <a:ext cx="11348874" cy="648813"/>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400" dirty="0"/>
              <a:t>*This solution requires the Supplier controlling the load using the DCC Service Requests, not via flexibility</a:t>
            </a:r>
          </a:p>
          <a:p>
            <a:r>
              <a:rPr lang="en-GB" sz="1400" dirty="0"/>
              <a:t>**The 30 seconds refers to one of three DCC SLA response times (30 seconds, 5600 seconds or 24 hours)</a:t>
            </a:r>
          </a:p>
        </p:txBody>
      </p:sp>
    </p:spTree>
    <p:extLst>
      <p:ext uri="{BB962C8B-B14F-4D97-AF65-F5344CB8AC3E}">
        <p14:creationId xmlns:p14="http://schemas.microsoft.com/office/powerpoint/2010/main" val="2009430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10D30-56BD-43AD-B797-41B78F299CEE}"/>
              </a:ext>
            </a:extLst>
          </p:cNvPr>
          <p:cNvSpPr>
            <a:spLocks noGrp="1"/>
          </p:cNvSpPr>
          <p:nvPr>
            <p:ph type="title"/>
          </p:nvPr>
        </p:nvSpPr>
        <p:spPr>
          <a:xfrm>
            <a:off x="838200" y="754602"/>
            <a:ext cx="9350829" cy="936086"/>
          </a:xfrm>
        </p:spPr>
        <p:txBody>
          <a:bodyPr>
            <a:normAutofit fontScale="90000"/>
          </a:bodyPr>
          <a:lstStyle/>
          <a:p>
            <a:r>
              <a:rPr lang="en-GB" sz="4000" dirty="0"/>
              <a:t>Solution 4: Electricity Distributor contract with Ancillary Services Provider</a:t>
            </a:r>
          </a:p>
        </p:txBody>
      </p:sp>
      <p:sp>
        <p:nvSpPr>
          <p:cNvPr id="7" name="Rectangle: Rounded Corners 6">
            <a:extLst>
              <a:ext uri="{FF2B5EF4-FFF2-40B4-BE49-F238E27FC236}">
                <a16:creationId xmlns:a16="http://schemas.microsoft.com/office/drawing/2014/main" id="{448ED8CC-1327-4BD2-AB0C-ECDB4762F842}"/>
              </a:ext>
            </a:extLst>
          </p:cNvPr>
          <p:cNvSpPr/>
          <p:nvPr/>
        </p:nvSpPr>
        <p:spPr>
          <a:xfrm>
            <a:off x="933775" y="2209800"/>
            <a:ext cx="5934075" cy="1419226"/>
          </a:xfrm>
          <a:prstGeom prst="roundRect">
            <a:avLst>
              <a:gd name="adj" fmla="val 894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u="sng" dirty="0"/>
              <a:t>Proposed Solution</a:t>
            </a:r>
          </a:p>
          <a:p>
            <a:pPr marL="285750" indent="-285750">
              <a:buFont typeface="Arial" panose="020B0604020202020204" pitchFamily="34" charset="0"/>
              <a:buChar char="•"/>
            </a:pPr>
            <a:r>
              <a:rPr lang="en-GB" dirty="0"/>
              <a:t>Contract between ASP and Electricity Distributor</a:t>
            </a:r>
          </a:p>
          <a:p>
            <a:pPr marL="285750" indent="-285750">
              <a:buFont typeface="Arial" panose="020B0604020202020204" pitchFamily="34" charset="0"/>
              <a:buChar char="•"/>
            </a:pPr>
            <a:r>
              <a:rPr lang="en-GB" dirty="0"/>
              <a:t>ASP to manage load locally to stabilise load on LV network</a:t>
            </a:r>
          </a:p>
          <a:p>
            <a:pPr marL="285750" indent="-285750">
              <a:buFont typeface="Arial" panose="020B0604020202020204" pitchFamily="34" charset="0"/>
              <a:buChar char="•"/>
            </a:pPr>
            <a:endParaRPr lang="en-GB" dirty="0"/>
          </a:p>
        </p:txBody>
      </p:sp>
      <p:sp>
        <p:nvSpPr>
          <p:cNvPr id="8" name="Rectangle: Rounded Corners 7">
            <a:extLst>
              <a:ext uri="{FF2B5EF4-FFF2-40B4-BE49-F238E27FC236}">
                <a16:creationId xmlns:a16="http://schemas.microsoft.com/office/drawing/2014/main" id="{B196A669-3C0A-4215-874B-0596BB79AC60}"/>
              </a:ext>
            </a:extLst>
          </p:cNvPr>
          <p:cNvSpPr/>
          <p:nvPr/>
        </p:nvSpPr>
        <p:spPr>
          <a:xfrm>
            <a:off x="5067625" y="3866036"/>
            <a:ext cx="6267125" cy="1887064"/>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u="sng" dirty="0"/>
              <a:t>Not Progressed</a:t>
            </a:r>
          </a:p>
          <a:p>
            <a:pPr marL="285750" indent="-285750">
              <a:buFont typeface="Arial" panose="020B0604020202020204" pitchFamily="34" charset="0"/>
              <a:buChar char="•"/>
            </a:pPr>
            <a:r>
              <a:rPr lang="en-GB" dirty="0"/>
              <a:t>ASP may not be available on a particular feeder</a:t>
            </a:r>
          </a:p>
          <a:p>
            <a:pPr marL="285750" indent="-285750">
              <a:buFont typeface="Arial" panose="020B0604020202020204" pitchFamily="34" charset="0"/>
              <a:buChar char="•"/>
            </a:pPr>
            <a:r>
              <a:rPr lang="en-GB" dirty="0"/>
              <a:t>It is expected that DNOs will make an attempt to secure flexibility before using the solution to this modification</a:t>
            </a:r>
          </a:p>
          <a:p>
            <a:pPr marL="285750" indent="-285750">
              <a:buFont typeface="Arial" panose="020B0604020202020204" pitchFamily="34" charset="0"/>
              <a:buChar char="•"/>
            </a:pPr>
            <a:r>
              <a:rPr lang="en-GB" dirty="0"/>
              <a:t>The solution of this modification is to be the last resort after all other options have failed</a:t>
            </a:r>
          </a:p>
        </p:txBody>
      </p:sp>
    </p:spTree>
    <p:extLst>
      <p:ext uri="{BB962C8B-B14F-4D97-AF65-F5344CB8AC3E}">
        <p14:creationId xmlns:p14="http://schemas.microsoft.com/office/powerpoint/2010/main" val="501273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10D30-56BD-43AD-B797-41B78F299CEE}"/>
              </a:ext>
            </a:extLst>
          </p:cNvPr>
          <p:cNvSpPr>
            <a:spLocks noGrp="1"/>
          </p:cNvSpPr>
          <p:nvPr>
            <p:ph type="title"/>
          </p:nvPr>
        </p:nvSpPr>
        <p:spPr>
          <a:xfrm>
            <a:off x="838200" y="754602"/>
            <a:ext cx="9350829" cy="936086"/>
          </a:xfrm>
        </p:spPr>
        <p:txBody>
          <a:bodyPr>
            <a:normAutofit/>
          </a:bodyPr>
          <a:lstStyle/>
          <a:p>
            <a:r>
              <a:rPr lang="en-GB" sz="4000" dirty="0"/>
              <a:t>Solution 5: Pulse Width Modulation</a:t>
            </a:r>
          </a:p>
        </p:txBody>
      </p:sp>
      <p:sp>
        <p:nvSpPr>
          <p:cNvPr id="7" name="Rectangle: Rounded Corners 6">
            <a:extLst>
              <a:ext uri="{FF2B5EF4-FFF2-40B4-BE49-F238E27FC236}">
                <a16:creationId xmlns:a16="http://schemas.microsoft.com/office/drawing/2014/main" id="{448ED8CC-1327-4BD2-AB0C-ECDB4762F842}"/>
              </a:ext>
            </a:extLst>
          </p:cNvPr>
          <p:cNvSpPr/>
          <p:nvPr/>
        </p:nvSpPr>
        <p:spPr>
          <a:xfrm>
            <a:off x="933775" y="2209800"/>
            <a:ext cx="5934075" cy="1419226"/>
          </a:xfrm>
          <a:prstGeom prst="roundRect">
            <a:avLst>
              <a:gd name="adj" fmla="val 894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u="sng" dirty="0"/>
              <a:t>Proposed Solution</a:t>
            </a:r>
          </a:p>
          <a:p>
            <a:pPr marL="285750" indent="-285750">
              <a:buFont typeface="Arial" panose="020B0604020202020204" pitchFamily="34" charset="0"/>
              <a:buChar char="•"/>
            </a:pPr>
            <a:r>
              <a:rPr lang="en-GB" dirty="0"/>
              <a:t>PWM to allow modification of EV charger/Load if an overloading event is detected</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p:txBody>
      </p:sp>
      <p:sp>
        <p:nvSpPr>
          <p:cNvPr id="8" name="Rectangle: Rounded Corners 7">
            <a:extLst>
              <a:ext uri="{FF2B5EF4-FFF2-40B4-BE49-F238E27FC236}">
                <a16:creationId xmlns:a16="http://schemas.microsoft.com/office/drawing/2014/main" id="{B196A669-3C0A-4215-874B-0596BB79AC60}"/>
              </a:ext>
            </a:extLst>
          </p:cNvPr>
          <p:cNvSpPr/>
          <p:nvPr/>
        </p:nvSpPr>
        <p:spPr>
          <a:xfrm>
            <a:off x="5220025" y="3894611"/>
            <a:ext cx="5934075" cy="1419225"/>
          </a:xfrm>
          <a:prstGeom prst="roundRect">
            <a:avLst/>
          </a:prstGeom>
          <a:solidFill>
            <a:srgbClr val="66C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u="sng" dirty="0"/>
              <a:t>Not Progressed</a:t>
            </a:r>
          </a:p>
          <a:p>
            <a:pPr marL="285750" indent="-285750">
              <a:buFont typeface="Arial" panose="020B0604020202020204" pitchFamily="34" charset="0"/>
              <a:buChar char="•"/>
            </a:pPr>
            <a:r>
              <a:rPr lang="en-GB" dirty="0"/>
              <a:t>A new SMETS Device would have to be developed</a:t>
            </a:r>
          </a:p>
          <a:p>
            <a:pPr marL="285750" indent="-285750">
              <a:buFont typeface="Arial" panose="020B0604020202020204" pitchFamily="34" charset="0"/>
              <a:buChar char="•"/>
            </a:pPr>
            <a:r>
              <a:rPr lang="en-GB" dirty="0"/>
              <a:t>Dismissed to similarities with initial proposed solution of a Smart EV charger/Load controller</a:t>
            </a:r>
          </a:p>
        </p:txBody>
      </p:sp>
    </p:spTree>
    <p:extLst>
      <p:ext uri="{BB962C8B-B14F-4D97-AF65-F5344CB8AC3E}">
        <p14:creationId xmlns:p14="http://schemas.microsoft.com/office/powerpoint/2010/main" val="3172191158"/>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ECAS Powerpoint Template (005)  -  Read-Only" id="{85484595-E560-484D-8DB5-B5B948A283F1}" vid="{406A5B05-B60B-4D20-821B-333626B96A0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13543</TotalTime>
  <Words>1102</Words>
  <Application>Microsoft Office PowerPoint</Application>
  <PresentationFormat>Widescreen</PresentationFormat>
  <Paragraphs>122</Paragraphs>
  <Slides>25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Calibri</vt:lpstr>
      <vt:lpstr>Calibri Light</vt:lpstr>
      <vt:lpstr>1_Office Theme</vt:lpstr>
      <vt:lpstr>   Joint SEC / DCUSA Working Group  SECMP0046 ‘Allow DNOs to control Electric Vehicle chargers connected to Smart Meter infrastructure’ DCP 371 ‘Last resort arrangements for Distributors to manage specific consumer connected devices’ </vt:lpstr>
      <vt:lpstr>Joint Working Group</vt:lpstr>
      <vt:lpstr>Solutions discussed previously </vt:lpstr>
      <vt:lpstr>HCALCS to be used as a last resort</vt:lpstr>
      <vt:lpstr>Solution 1: Smart EV charger/Load</vt:lpstr>
      <vt:lpstr>Solution 2: HCALCS connected EV charger/Load</vt:lpstr>
      <vt:lpstr>Solution 3: Supplier Management of Whole-Meter Load</vt:lpstr>
      <vt:lpstr>Solution 4: Electricity Distributor contract with Ancillary Services Provider</vt:lpstr>
      <vt:lpstr>Solution 5: Pulse Width Modulation</vt:lpstr>
      <vt:lpstr>Solution 6: Use of Type 2 Devices</vt:lpstr>
      <vt:lpstr>BEIS Developments</vt:lpstr>
      <vt:lpstr>How do we get to last resort?</vt:lpstr>
      <vt:lpstr>Any questions about the solution?</vt:lpstr>
      <vt:lpstr>Business Requirements update</vt:lpstr>
      <vt:lpstr>Other Code Changes</vt:lpstr>
      <vt:lpstr>BSC Settlement Issues</vt:lpstr>
      <vt:lpstr>Maximum energy deferred</vt:lpstr>
      <vt:lpstr>BSC Conclusion</vt:lpstr>
      <vt:lpstr>BSC Rationale</vt:lpstr>
      <vt:lpstr>Governance questions</vt:lpstr>
      <vt:lpstr>What has been asked of the DCUSA Group?</vt:lpstr>
      <vt:lpstr>Clean Energy Package</vt:lpstr>
      <vt:lpstr>Cost Benefit Analysts/Business Case</vt:lpstr>
      <vt:lpstr>Next Steps</vt:lpstr>
      <vt:lpstr>SEC Modification name change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Bradley Baker</dc:creator>
  <cp:lastModifiedBy>Bradley Baker</cp:lastModifiedBy>
  <cp:revision>129</cp:revision>
  <dcterms:created xsi:type="dcterms:W3CDTF">2020-05-19T12:19:17Z</dcterms:created>
  <dcterms:modified xsi:type="dcterms:W3CDTF">2020-09-17T16:04:18Z</dcterms:modified>
</cp:coreProperties>
</file>