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6" r:id="rId2"/>
  </p:sldMasterIdLst>
  <p:notesMasterIdLst>
    <p:notesMasterId r:id="rId46"/>
  </p:notesMasterIdLst>
  <p:sldIdLst>
    <p:sldId id="256" r:id="rId3"/>
    <p:sldId id="310" r:id="rId4"/>
    <p:sldId id="363" r:id="rId5"/>
    <p:sldId id="345" r:id="rId6"/>
    <p:sldId id="281" r:id="rId7"/>
    <p:sldId id="340" r:id="rId8"/>
    <p:sldId id="341" r:id="rId9"/>
    <p:sldId id="346" r:id="rId10"/>
    <p:sldId id="343" r:id="rId11"/>
    <p:sldId id="344" r:id="rId12"/>
    <p:sldId id="347" r:id="rId13"/>
    <p:sldId id="724" r:id="rId14"/>
    <p:sldId id="725" r:id="rId15"/>
    <p:sldId id="726" r:id="rId16"/>
    <p:sldId id="727" r:id="rId17"/>
    <p:sldId id="728" r:id="rId18"/>
    <p:sldId id="729" r:id="rId19"/>
    <p:sldId id="736" r:id="rId20"/>
    <p:sldId id="730" r:id="rId21"/>
    <p:sldId id="731" r:id="rId22"/>
    <p:sldId id="732" r:id="rId23"/>
    <p:sldId id="733" r:id="rId24"/>
    <p:sldId id="737" r:id="rId25"/>
    <p:sldId id="348" r:id="rId26"/>
    <p:sldId id="349" r:id="rId27"/>
    <p:sldId id="722" r:id="rId28"/>
    <p:sldId id="351" r:id="rId29"/>
    <p:sldId id="353" r:id="rId30"/>
    <p:sldId id="358" r:id="rId31"/>
    <p:sldId id="364" r:id="rId32"/>
    <p:sldId id="365" r:id="rId33"/>
    <p:sldId id="367" r:id="rId34"/>
    <p:sldId id="366" r:id="rId35"/>
    <p:sldId id="357" r:id="rId36"/>
    <p:sldId id="713" r:id="rId37"/>
    <p:sldId id="717" r:id="rId38"/>
    <p:sldId id="273" r:id="rId39"/>
    <p:sldId id="718" r:id="rId40"/>
    <p:sldId id="720" r:id="rId41"/>
    <p:sldId id="721" r:id="rId42"/>
    <p:sldId id="359" r:id="rId43"/>
    <p:sldId id="723" r:id="rId44"/>
    <p:sldId id="361"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iner Lischetzki" initials="RL" lastIdx="8" clrIdx="0">
    <p:extLst>
      <p:ext uri="{19B8F6BF-5375-455C-9EA6-DF929625EA0E}">
        <p15:presenceInfo xmlns:p15="http://schemas.microsoft.com/office/powerpoint/2012/main" userId="S::Rainer.Lischetzki@gemserv.com::f235b07e-42af-4be5-aece-2c84bcabd95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CC3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9" d="100"/>
          <a:sy n="119" d="100"/>
        </p:scale>
        <p:origin x="270"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diagrams/colors1.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1567626-8B03-42B8-88DE-AA090A52B533}" type="doc">
      <dgm:prSet loTypeId="urn:microsoft.com/office/officeart/2005/8/layout/vList2" loCatId="list" qsTypeId="urn:microsoft.com/office/officeart/2005/8/quickstyle/simple1" qsCatId="simple" csTypeId="urn:microsoft.com/office/officeart/2005/8/colors/accent6_3" csCatId="accent6" phldr="1"/>
      <dgm:spPr/>
      <dgm:t>
        <a:bodyPr/>
        <a:lstStyle/>
        <a:p>
          <a:endParaRPr lang="en-GB"/>
        </a:p>
      </dgm:t>
    </dgm:pt>
    <dgm:pt modelId="{5E3D6E0D-FB12-4C3E-9DEE-1EC5477B8EC7}">
      <dgm:prSet phldrT="[Text]"/>
      <dgm:spPr/>
      <dgm:t>
        <a:bodyPr/>
        <a:lstStyle/>
        <a:p>
          <a:r>
            <a:rPr lang="en-GB" dirty="0"/>
            <a:t>Brief overview of the modification</a:t>
          </a:r>
        </a:p>
      </dgm:t>
    </dgm:pt>
    <dgm:pt modelId="{0036D789-EB1F-465E-91DB-599FA8764749}" type="parTrans" cxnId="{9F4A1273-778D-4D86-8804-A4F9F490260B}">
      <dgm:prSet/>
      <dgm:spPr/>
      <dgm:t>
        <a:bodyPr/>
        <a:lstStyle/>
        <a:p>
          <a:endParaRPr lang="en-GB"/>
        </a:p>
      </dgm:t>
    </dgm:pt>
    <dgm:pt modelId="{428A2C40-4B2B-40AF-AB93-7B772FD7FCAF}" type="sibTrans" cxnId="{9F4A1273-778D-4D86-8804-A4F9F490260B}">
      <dgm:prSet/>
      <dgm:spPr/>
      <dgm:t>
        <a:bodyPr/>
        <a:lstStyle/>
        <a:p>
          <a:endParaRPr lang="en-GB"/>
        </a:p>
      </dgm:t>
    </dgm:pt>
    <dgm:pt modelId="{37AFD6D7-416B-417D-9558-336195638E77}">
      <dgm:prSet/>
      <dgm:spPr/>
      <dgm:t>
        <a:bodyPr/>
        <a:lstStyle/>
        <a:p>
          <a:r>
            <a:rPr lang="en-GB"/>
            <a:t>The Proposed Solution:</a:t>
          </a:r>
        </a:p>
      </dgm:t>
    </dgm:pt>
    <dgm:pt modelId="{082F5903-EC9D-4308-8906-8829CB45B4FE}" type="parTrans" cxnId="{7B72FDC8-031C-450C-9E49-959B8954382A}">
      <dgm:prSet/>
      <dgm:spPr/>
      <dgm:t>
        <a:bodyPr/>
        <a:lstStyle/>
        <a:p>
          <a:endParaRPr lang="en-GB"/>
        </a:p>
      </dgm:t>
    </dgm:pt>
    <dgm:pt modelId="{3EAFA540-4459-4238-B9F5-2137A64A6D69}" type="sibTrans" cxnId="{7B72FDC8-031C-450C-9E49-959B8954382A}">
      <dgm:prSet/>
      <dgm:spPr/>
      <dgm:t>
        <a:bodyPr/>
        <a:lstStyle/>
        <a:p>
          <a:endParaRPr lang="en-GB"/>
        </a:p>
      </dgm:t>
    </dgm:pt>
    <dgm:pt modelId="{D58A41E6-E4B2-457D-A2D9-2B65FDA3820C}">
      <dgm:prSet/>
      <dgm:spPr/>
      <dgm:t>
        <a:bodyPr/>
        <a:lstStyle/>
        <a:p>
          <a:r>
            <a:rPr lang="en-GB" dirty="0"/>
            <a:t>DCC’s Impact Assessment</a:t>
          </a:r>
        </a:p>
      </dgm:t>
    </dgm:pt>
    <dgm:pt modelId="{DA4C3793-90AE-455D-BB0E-64B9E15F73CA}" type="parTrans" cxnId="{8D305EA5-D167-4153-BCEF-2267C6D8D72C}">
      <dgm:prSet/>
      <dgm:spPr/>
      <dgm:t>
        <a:bodyPr/>
        <a:lstStyle/>
        <a:p>
          <a:endParaRPr lang="en-GB"/>
        </a:p>
      </dgm:t>
    </dgm:pt>
    <dgm:pt modelId="{3373948F-CC48-430A-9B55-6CC7C6777C00}" type="sibTrans" cxnId="{8D305EA5-D167-4153-BCEF-2267C6D8D72C}">
      <dgm:prSet/>
      <dgm:spPr/>
      <dgm:t>
        <a:bodyPr/>
        <a:lstStyle/>
        <a:p>
          <a:endParaRPr lang="en-GB"/>
        </a:p>
      </dgm:t>
    </dgm:pt>
    <dgm:pt modelId="{2A8BD6A3-E2DF-4F48-A9C9-5A7857312A72}">
      <dgm:prSet/>
      <dgm:spPr/>
      <dgm:t>
        <a:bodyPr/>
        <a:lstStyle/>
        <a:p>
          <a:r>
            <a:rPr lang="en-GB" dirty="0"/>
            <a:t>Review of DCC’s firmware distribution control proposals</a:t>
          </a:r>
        </a:p>
      </dgm:t>
    </dgm:pt>
    <dgm:pt modelId="{FDBDE73D-2401-4D85-BE41-4CA16F29AC91}" type="parTrans" cxnId="{665EEF48-9F50-49EF-A904-D9CD5872A286}">
      <dgm:prSet/>
      <dgm:spPr/>
      <dgm:t>
        <a:bodyPr/>
        <a:lstStyle/>
        <a:p>
          <a:endParaRPr lang="en-GB"/>
        </a:p>
      </dgm:t>
    </dgm:pt>
    <dgm:pt modelId="{2790190E-430D-4365-B2BF-AEEEE44745DE}" type="sibTrans" cxnId="{665EEF48-9F50-49EF-A904-D9CD5872A286}">
      <dgm:prSet/>
      <dgm:spPr/>
      <dgm:t>
        <a:bodyPr/>
        <a:lstStyle/>
        <a:p>
          <a:endParaRPr lang="en-GB"/>
        </a:p>
      </dgm:t>
    </dgm:pt>
    <dgm:pt modelId="{E396FC3F-8841-460F-92D7-02F3CFAAF97E}">
      <dgm:prSet/>
      <dgm:spPr/>
      <dgm:t>
        <a:bodyPr/>
        <a:lstStyle/>
        <a:p>
          <a:r>
            <a:rPr lang="en-GB" dirty="0"/>
            <a:t>Legal text</a:t>
          </a:r>
        </a:p>
      </dgm:t>
    </dgm:pt>
    <dgm:pt modelId="{BEF00AEF-8101-4EC0-B52D-E3AA3F966FAD}" type="parTrans" cxnId="{B2F4B17F-E87B-4B4D-B6BB-9ABB04652E6C}">
      <dgm:prSet/>
      <dgm:spPr/>
      <dgm:t>
        <a:bodyPr/>
        <a:lstStyle/>
        <a:p>
          <a:endParaRPr lang="en-GB"/>
        </a:p>
      </dgm:t>
    </dgm:pt>
    <dgm:pt modelId="{448F2F40-AC2A-442B-9A96-EFCFC5CE7394}" type="sibTrans" cxnId="{B2F4B17F-E87B-4B4D-B6BB-9ABB04652E6C}">
      <dgm:prSet/>
      <dgm:spPr/>
      <dgm:t>
        <a:bodyPr/>
        <a:lstStyle/>
        <a:p>
          <a:endParaRPr lang="en-GB"/>
        </a:p>
      </dgm:t>
    </dgm:pt>
    <dgm:pt modelId="{134C7400-7D36-4CA4-9D58-0492161F03F3}">
      <dgm:prSet/>
      <dgm:spPr/>
      <dgm:t>
        <a:bodyPr/>
        <a:lstStyle/>
        <a:p>
          <a:r>
            <a:rPr lang="en-GB"/>
            <a:t>Benefits case assessment</a:t>
          </a:r>
        </a:p>
      </dgm:t>
    </dgm:pt>
    <dgm:pt modelId="{0710A289-93ED-4490-8C1D-5585ED26A110}" type="parTrans" cxnId="{9A0775D1-0E87-475E-B801-8C70922A083B}">
      <dgm:prSet/>
      <dgm:spPr/>
      <dgm:t>
        <a:bodyPr/>
        <a:lstStyle/>
        <a:p>
          <a:endParaRPr lang="en-GB"/>
        </a:p>
      </dgm:t>
    </dgm:pt>
    <dgm:pt modelId="{B7FBE432-C28F-4DC9-89D9-C80150550288}" type="sibTrans" cxnId="{9A0775D1-0E87-475E-B801-8C70922A083B}">
      <dgm:prSet/>
      <dgm:spPr/>
      <dgm:t>
        <a:bodyPr/>
        <a:lstStyle/>
        <a:p>
          <a:endParaRPr lang="en-GB"/>
        </a:p>
      </dgm:t>
    </dgm:pt>
    <dgm:pt modelId="{499E1EE6-2E15-4B19-8715-169E616B0683}">
      <dgm:prSet/>
      <dgm:spPr/>
      <dgm:t>
        <a:bodyPr/>
        <a:lstStyle/>
        <a:p>
          <a:r>
            <a:rPr lang="en-GB"/>
            <a:t>Implementation approach</a:t>
          </a:r>
        </a:p>
      </dgm:t>
    </dgm:pt>
    <dgm:pt modelId="{64497DC1-58C8-48A0-966C-365C4528F77E}" type="parTrans" cxnId="{7A554440-C99A-4078-9940-E7BBC42D94AA}">
      <dgm:prSet/>
      <dgm:spPr/>
      <dgm:t>
        <a:bodyPr/>
        <a:lstStyle/>
        <a:p>
          <a:endParaRPr lang="en-GB"/>
        </a:p>
      </dgm:t>
    </dgm:pt>
    <dgm:pt modelId="{999FDDB9-194F-4BE9-B7F0-9164B62575D5}" type="sibTrans" cxnId="{7A554440-C99A-4078-9940-E7BBC42D94AA}">
      <dgm:prSet/>
      <dgm:spPr/>
      <dgm:t>
        <a:bodyPr/>
        <a:lstStyle/>
        <a:p>
          <a:endParaRPr lang="en-GB"/>
        </a:p>
      </dgm:t>
    </dgm:pt>
    <dgm:pt modelId="{90EDFE82-5420-40AE-BCDC-2C142A46EEE6}">
      <dgm:prSet/>
      <dgm:spPr/>
      <dgm:t>
        <a:bodyPr/>
        <a:lstStyle/>
        <a:p>
          <a:r>
            <a:rPr lang="en-GB" dirty="0"/>
            <a:t>Next steps</a:t>
          </a:r>
        </a:p>
      </dgm:t>
    </dgm:pt>
    <dgm:pt modelId="{712AD6EA-F676-421D-8361-1D003B8D0037}" type="parTrans" cxnId="{F95613F0-3F31-40C0-8CE9-6BA427CEECF2}">
      <dgm:prSet/>
      <dgm:spPr/>
      <dgm:t>
        <a:bodyPr/>
        <a:lstStyle/>
        <a:p>
          <a:endParaRPr lang="en-GB"/>
        </a:p>
      </dgm:t>
    </dgm:pt>
    <dgm:pt modelId="{C080AFA8-A50A-4099-AD54-C847458B09CB}" type="sibTrans" cxnId="{F95613F0-3F31-40C0-8CE9-6BA427CEECF2}">
      <dgm:prSet/>
      <dgm:spPr/>
      <dgm:t>
        <a:bodyPr/>
        <a:lstStyle/>
        <a:p>
          <a:endParaRPr lang="en-GB"/>
        </a:p>
      </dgm:t>
    </dgm:pt>
    <dgm:pt modelId="{DC120D2E-13A0-465E-BC87-CB0CBE0A6EE6}">
      <dgm:prSet/>
      <dgm:spPr/>
      <dgm:t>
        <a:bodyPr/>
        <a:lstStyle/>
        <a:p>
          <a:endParaRPr lang="en-GB" dirty="0"/>
        </a:p>
      </dgm:t>
    </dgm:pt>
    <dgm:pt modelId="{644A61E0-884F-433D-BADE-93673A5824A7}" type="parTrans" cxnId="{2851B181-1FEC-46DD-AE5F-A183A28F3218}">
      <dgm:prSet/>
      <dgm:spPr/>
      <dgm:t>
        <a:bodyPr/>
        <a:lstStyle/>
        <a:p>
          <a:endParaRPr lang="en-GB"/>
        </a:p>
      </dgm:t>
    </dgm:pt>
    <dgm:pt modelId="{1E93E428-551F-42B0-9E34-509CFF62C977}" type="sibTrans" cxnId="{2851B181-1FEC-46DD-AE5F-A183A28F3218}">
      <dgm:prSet/>
      <dgm:spPr/>
      <dgm:t>
        <a:bodyPr/>
        <a:lstStyle/>
        <a:p>
          <a:endParaRPr lang="en-GB"/>
        </a:p>
      </dgm:t>
    </dgm:pt>
    <dgm:pt modelId="{21ACCEED-826D-4107-9129-550308C0C4B6}">
      <dgm:prSet/>
      <dgm:spPr/>
      <dgm:t>
        <a:bodyPr/>
        <a:lstStyle/>
        <a:p>
          <a:r>
            <a:rPr lang="en-GB" dirty="0"/>
            <a:t>DCC implementation costs</a:t>
          </a:r>
        </a:p>
      </dgm:t>
    </dgm:pt>
    <dgm:pt modelId="{3AF3B67A-5F61-4C12-A188-70EC490B5BB4}" type="sibTrans" cxnId="{E4B971B8-A688-4955-9967-40DEECE73EC6}">
      <dgm:prSet/>
      <dgm:spPr/>
      <dgm:t>
        <a:bodyPr/>
        <a:lstStyle/>
        <a:p>
          <a:endParaRPr lang="en-GB"/>
        </a:p>
      </dgm:t>
    </dgm:pt>
    <dgm:pt modelId="{57BE5692-30F0-4E33-8AE7-CCDC774E9EAD}" type="parTrans" cxnId="{E4B971B8-A688-4955-9967-40DEECE73EC6}">
      <dgm:prSet/>
      <dgm:spPr/>
      <dgm:t>
        <a:bodyPr/>
        <a:lstStyle/>
        <a:p>
          <a:endParaRPr lang="en-GB"/>
        </a:p>
      </dgm:t>
    </dgm:pt>
    <dgm:pt modelId="{7B5C0BA1-6A70-4EE3-B35D-23706FB3301D}" type="pres">
      <dgm:prSet presAssocID="{F1567626-8B03-42B8-88DE-AA090A52B533}" presName="linear" presStyleCnt="0">
        <dgm:presLayoutVars>
          <dgm:animLvl val="lvl"/>
          <dgm:resizeHandles val="exact"/>
        </dgm:presLayoutVars>
      </dgm:prSet>
      <dgm:spPr/>
    </dgm:pt>
    <dgm:pt modelId="{A4C007B6-389B-4204-8604-54B5FCD4E622}" type="pres">
      <dgm:prSet presAssocID="{5E3D6E0D-FB12-4C3E-9DEE-1EC5477B8EC7}" presName="parentText" presStyleLbl="node1" presStyleIdx="0" presStyleCnt="5">
        <dgm:presLayoutVars>
          <dgm:chMax val="0"/>
          <dgm:bulletEnabled val="1"/>
        </dgm:presLayoutVars>
      </dgm:prSet>
      <dgm:spPr/>
    </dgm:pt>
    <dgm:pt modelId="{83BB5953-8322-48C5-984B-7620CB680CB5}" type="pres">
      <dgm:prSet presAssocID="{428A2C40-4B2B-40AF-AB93-7B772FD7FCAF}" presName="spacer" presStyleCnt="0"/>
      <dgm:spPr/>
    </dgm:pt>
    <dgm:pt modelId="{B8CC772A-77A1-42B8-A377-D8BFB4E6309A}" type="pres">
      <dgm:prSet presAssocID="{37AFD6D7-416B-417D-9558-336195638E77}" presName="parentText" presStyleLbl="node1" presStyleIdx="1" presStyleCnt="5">
        <dgm:presLayoutVars>
          <dgm:chMax val="0"/>
          <dgm:bulletEnabled val="1"/>
        </dgm:presLayoutVars>
      </dgm:prSet>
      <dgm:spPr/>
    </dgm:pt>
    <dgm:pt modelId="{4A0379D9-F171-4F82-BBD5-5ED67994865E}" type="pres">
      <dgm:prSet presAssocID="{37AFD6D7-416B-417D-9558-336195638E77}" presName="childText" presStyleLbl="revTx" presStyleIdx="0" presStyleCnt="1">
        <dgm:presLayoutVars>
          <dgm:bulletEnabled val="1"/>
        </dgm:presLayoutVars>
      </dgm:prSet>
      <dgm:spPr/>
    </dgm:pt>
    <dgm:pt modelId="{27CD0B4C-33CF-4A08-8E3E-10A15A41A98A}" type="pres">
      <dgm:prSet presAssocID="{134C7400-7D36-4CA4-9D58-0492161F03F3}" presName="parentText" presStyleLbl="node1" presStyleIdx="2" presStyleCnt="5">
        <dgm:presLayoutVars>
          <dgm:chMax val="0"/>
          <dgm:bulletEnabled val="1"/>
        </dgm:presLayoutVars>
      </dgm:prSet>
      <dgm:spPr/>
    </dgm:pt>
    <dgm:pt modelId="{7C0727D2-A5C1-4E12-95D3-00AA9F7EA881}" type="pres">
      <dgm:prSet presAssocID="{B7FBE432-C28F-4DC9-89D9-C80150550288}" presName="spacer" presStyleCnt="0"/>
      <dgm:spPr/>
    </dgm:pt>
    <dgm:pt modelId="{73BFD3FA-AF5A-4491-AFBF-DACAC03A2136}" type="pres">
      <dgm:prSet presAssocID="{499E1EE6-2E15-4B19-8715-169E616B0683}" presName="parentText" presStyleLbl="node1" presStyleIdx="3" presStyleCnt="5">
        <dgm:presLayoutVars>
          <dgm:chMax val="0"/>
          <dgm:bulletEnabled val="1"/>
        </dgm:presLayoutVars>
      </dgm:prSet>
      <dgm:spPr/>
    </dgm:pt>
    <dgm:pt modelId="{C7B9696C-3137-4389-8C67-8A1B5817A0F2}" type="pres">
      <dgm:prSet presAssocID="{999FDDB9-194F-4BE9-B7F0-9164B62575D5}" presName="spacer" presStyleCnt="0"/>
      <dgm:spPr/>
    </dgm:pt>
    <dgm:pt modelId="{F7E08E5C-DE45-474A-810D-E3F984695FD3}" type="pres">
      <dgm:prSet presAssocID="{90EDFE82-5420-40AE-BCDC-2C142A46EEE6}" presName="parentText" presStyleLbl="node1" presStyleIdx="4" presStyleCnt="5">
        <dgm:presLayoutVars>
          <dgm:chMax val="0"/>
          <dgm:bulletEnabled val="1"/>
        </dgm:presLayoutVars>
      </dgm:prSet>
      <dgm:spPr/>
    </dgm:pt>
  </dgm:ptLst>
  <dgm:cxnLst>
    <dgm:cxn modelId="{4D75E316-5322-40FC-AFA1-7DE64E305874}" type="presOf" srcId="{134C7400-7D36-4CA4-9D58-0492161F03F3}" destId="{27CD0B4C-33CF-4A08-8E3E-10A15A41A98A}" srcOrd="0" destOrd="0" presId="urn:microsoft.com/office/officeart/2005/8/layout/vList2"/>
    <dgm:cxn modelId="{8E3A3123-BEE6-4558-B8D6-3E751A6D214C}" type="presOf" srcId="{499E1EE6-2E15-4B19-8715-169E616B0683}" destId="{73BFD3FA-AF5A-4491-AFBF-DACAC03A2136}" srcOrd="0" destOrd="0" presId="urn:microsoft.com/office/officeart/2005/8/layout/vList2"/>
    <dgm:cxn modelId="{7A554440-C99A-4078-9940-E7BBC42D94AA}" srcId="{F1567626-8B03-42B8-88DE-AA090A52B533}" destId="{499E1EE6-2E15-4B19-8715-169E616B0683}" srcOrd="3" destOrd="0" parTransId="{64497DC1-58C8-48A0-966C-365C4528F77E}" sibTransId="{999FDDB9-194F-4BE9-B7F0-9164B62575D5}"/>
    <dgm:cxn modelId="{1AEB2B66-1638-44CF-8D4D-53A170117D26}" type="presOf" srcId="{90EDFE82-5420-40AE-BCDC-2C142A46EEE6}" destId="{F7E08E5C-DE45-474A-810D-E3F984695FD3}" srcOrd="0" destOrd="0" presId="urn:microsoft.com/office/officeart/2005/8/layout/vList2"/>
    <dgm:cxn modelId="{665EEF48-9F50-49EF-A904-D9CD5872A286}" srcId="{37AFD6D7-416B-417D-9558-336195638E77}" destId="{2A8BD6A3-E2DF-4F48-A9C9-5A7857312A72}" srcOrd="1" destOrd="0" parTransId="{FDBDE73D-2401-4D85-BE41-4CA16F29AC91}" sibTransId="{2790190E-430D-4365-B2BF-AEEEE44745DE}"/>
    <dgm:cxn modelId="{9F4A1273-778D-4D86-8804-A4F9F490260B}" srcId="{F1567626-8B03-42B8-88DE-AA090A52B533}" destId="{5E3D6E0D-FB12-4C3E-9DEE-1EC5477B8EC7}" srcOrd="0" destOrd="0" parTransId="{0036D789-EB1F-465E-91DB-599FA8764749}" sibTransId="{428A2C40-4B2B-40AF-AB93-7B772FD7FCAF}"/>
    <dgm:cxn modelId="{B2F4B17F-E87B-4B4D-B6BB-9ABB04652E6C}" srcId="{37AFD6D7-416B-417D-9558-336195638E77}" destId="{E396FC3F-8841-460F-92D7-02F3CFAAF97E}" srcOrd="3" destOrd="0" parTransId="{BEF00AEF-8101-4EC0-B52D-E3AA3F966FAD}" sibTransId="{448F2F40-AC2A-442B-9A96-EFCFC5CE7394}"/>
    <dgm:cxn modelId="{2851B181-1FEC-46DD-AE5F-A183A28F3218}" srcId="{37AFD6D7-416B-417D-9558-336195638E77}" destId="{DC120D2E-13A0-465E-BC87-CB0CBE0A6EE6}" srcOrd="4" destOrd="0" parTransId="{644A61E0-884F-433D-BADE-93673A5824A7}" sibTransId="{1E93E428-551F-42B0-9E34-509CFF62C977}"/>
    <dgm:cxn modelId="{4CF44497-FC00-497F-89FE-9CC7EC0E0068}" type="presOf" srcId="{2A8BD6A3-E2DF-4F48-A9C9-5A7857312A72}" destId="{4A0379D9-F171-4F82-BBD5-5ED67994865E}" srcOrd="0" destOrd="1" presId="urn:microsoft.com/office/officeart/2005/8/layout/vList2"/>
    <dgm:cxn modelId="{29E47697-5B2C-4188-A4BE-7B2AB1B147C3}" type="presOf" srcId="{E396FC3F-8841-460F-92D7-02F3CFAAF97E}" destId="{4A0379D9-F171-4F82-BBD5-5ED67994865E}" srcOrd="0" destOrd="3" presId="urn:microsoft.com/office/officeart/2005/8/layout/vList2"/>
    <dgm:cxn modelId="{5151C6A2-6099-4E48-BC20-AD08DE6C9704}" type="presOf" srcId="{DC120D2E-13A0-465E-BC87-CB0CBE0A6EE6}" destId="{4A0379D9-F171-4F82-BBD5-5ED67994865E}" srcOrd="0" destOrd="4" presId="urn:microsoft.com/office/officeart/2005/8/layout/vList2"/>
    <dgm:cxn modelId="{8D305EA5-D167-4153-BCEF-2267C6D8D72C}" srcId="{37AFD6D7-416B-417D-9558-336195638E77}" destId="{D58A41E6-E4B2-457D-A2D9-2B65FDA3820C}" srcOrd="0" destOrd="0" parTransId="{DA4C3793-90AE-455D-BB0E-64B9E15F73CA}" sibTransId="{3373948F-CC48-430A-9B55-6CC7C6777C00}"/>
    <dgm:cxn modelId="{E92E19AC-BB90-44F9-92B2-C41D953F9195}" type="presOf" srcId="{F1567626-8B03-42B8-88DE-AA090A52B533}" destId="{7B5C0BA1-6A70-4EE3-B35D-23706FB3301D}" srcOrd="0" destOrd="0" presId="urn:microsoft.com/office/officeart/2005/8/layout/vList2"/>
    <dgm:cxn modelId="{C64948B8-E37A-4423-90B5-F74AA88FF86B}" type="presOf" srcId="{5E3D6E0D-FB12-4C3E-9DEE-1EC5477B8EC7}" destId="{A4C007B6-389B-4204-8604-54B5FCD4E622}" srcOrd="0" destOrd="0" presId="urn:microsoft.com/office/officeart/2005/8/layout/vList2"/>
    <dgm:cxn modelId="{E4B971B8-A688-4955-9967-40DEECE73EC6}" srcId="{37AFD6D7-416B-417D-9558-336195638E77}" destId="{21ACCEED-826D-4107-9129-550308C0C4B6}" srcOrd="2" destOrd="0" parTransId="{57BE5692-30F0-4E33-8AE7-CCDC774E9EAD}" sibTransId="{3AF3B67A-5F61-4C12-A188-70EC490B5BB4}"/>
    <dgm:cxn modelId="{7B72FDC8-031C-450C-9E49-959B8954382A}" srcId="{F1567626-8B03-42B8-88DE-AA090A52B533}" destId="{37AFD6D7-416B-417D-9558-336195638E77}" srcOrd="1" destOrd="0" parTransId="{082F5903-EC9D-4308-8906-8829CB45B4FE}" sibTransId="{3EAFA540-4459-4238-B9F5-2137A64A6D69}"/>
    <dgm:cxn modelId="{C6DDE4C9-05AD-42F7-BA58-0D16DB91BDD8}" type="presOf" srcId="{37AFD6D7-416B-417D-9558-336195638E77}" destId="{B8CC772A-77A1-42B8-A377-D8BFB4E6309A}" srcOrd="0" destOrd="0" presId="urn:microsoft.com/office/officeart/2005/8/layout/vList2"/>
    <dgm:cxn modelId="{B455E4CA-62F6-436A-B387-5ACFE84A9933}" type="presOf" srcId="{21ACCEED-826D-4107-9129-550308C0C4B6}" destId="{4A0379D9-F171-4F82-BBD5-5ED67994865E}" srcOrd="0" destOrd="2" presId="urn:microsoft.com/office/officeart/2005/8/layout/vList2"/>
    <dgm:cxn modelId="{AC5807D0-BAB3-4A55-90C4-366A50145D20}" type="presOf" srcId="{D58A41E6-E4B2-457D-A2D9-2B65FDA3820C}" destId="{4A0379D9-F171-4F82-BBD5-5ED67994865E}" srcOrd="0" destOrd="0" presId="urn:microsoft.com/office/officeart/2005/8/layout/vList2"/>
    <dgm:cxn modelId="{9A0775D1-0E87-475E-B801-8C70922A083B}" srcId="{F1567626-8B03-42B8-88DE-AA090A52B533}" destId="{134C7400-7D36-4CA4-9D58-0492161F03F3}" srcOrd="2" destOrd="0" parTransId="{0710A289-93ED-4490-8C1D-5585ED26A110}" sibTransId="{B7FBE432-C28F-4DC9-89D9-C80150550288}"/>
    <dgm:cxn modelId="{F95613F0-3F31-40C0-8CE9-6BA427CEECF2}" srcId="{F1567626-8B03-42B8-88DE-AA090A52B533}" destId="{90EDFE82-5420-40AE-BCDC-2C142A46EEE6}" srcOrd="4" destOrd="0" parTransId="{712AD6EA-F676-421D-8361-1D003B8D0037}" sibTransId="{C080AFA8-A50A-4099-AD54-C847458B09CB}"/>
    <dgm:cxn modelId="{4ACCE46B-C63B-4AB9-9283-FA13EF897D10}" type="presParOf" srcId="{7B5C0BA1-6A70-4EE3-B35D-23706FB3301D}" destId="{A4C007B6-389B-4204-8604-54B5FCD4E622}" srcOrd="0" destOrd="0" presId="urn:microsoft.com/office/officeart/2005/8/layout/vList2"/>
    <dgm:cxn modelId="{361944C7-D13B-4D8A-A1C1-7ADE07B2CC56}" type="presParOf" srcId="{7B5C0BA1-6A70-4EE3-B35D-23706FB3301D}" destId="{83BB5953-8322-48C5-984B-7620CB680CB5}" srcOrd="1" destOrd="0" presId="urn:microsoft.com/office/officeart/2005/8/layout/vList2"/>
    <dgm:cxn modelId="{64711467-6C18-486B-AC2E-F5B69D036695}" type="presParOf" srcId="{7B5C0BA1-6A70-4EE3-B35D-23706FB3301D}" destId="{B8CC772A-77A1-42B8-A377-D8BFB4E6309A}" srcOrd="2" destOrd="0" presId="urn:microsoft.com/office/officeart/2005/8/layout/vList2"/>
    <dgm:cxn modelId="{63825AD8-DA41-461F-B2C0-D3AB4A70C6CA}" type="presParOf" srcId="{7B5C0BA1-6A70-4EE3-B35D-23706FB3301D}" destId="{4A0379D9-F171-4F82-BBD5-5ED67994865E}" srcOrd="3" destOrd="0" presId="urn:microsoft.com/office/officeart/2005/8/layout/vList2"/>
    <dgm:cxn modelId="{360EB51F-9B32-4E6D-BB45-0B2C633A1FB7}" type="presParOf" srcId="{7B5C0BA1-6A70-4EE3-B35D-23706FB3301D}" destId="{27CD0B4C-33CF-4A08-8E3E-10A15A41A98A}" srcOrd="4" destOrd="0" presId="urn:microsoft.com/office/officeart/2005/8/layout/vList2"/>
    <dgm:cxn modelId="{4EB9BEE9-2E42-4F0B-BD58-748037552498}" type="presParOf" srcId="{7B5C0BA1-6A70-4EE3-B35D-23706FB3301D}" destId="{7C0727D2-A5C1-4E12-95D3-00AA9F7EA881}" srcOrd="5" destOrd="0" presId="urn:microsoft.com/office/officeart/2005/8/layout/vList2"/>
    <dgm:cxn modelId="{2F60914F-C9BE-48D8-A48B-35C97CA5F2EB}" type="presParOf" srcId="{7B5C0BA1-6A70-4EE3-B35D-23706FB3301D}" destId="{73BFD3FA-AF5A-4491-AFBF-DACAC03A2136}" srcOrd="6" destOrd="0" presId="urn:microsoft.com/office/officeart/2005/8/layout/vList2"/>
    <dgm:cxn modelId="{A29EC988-4FC8-495C-BBB9-BBB3482E85D0}" type="presParOf" srcId="{7B5C0BA1-6A70-4EE3-B35D-23706FB3301D}" destId="{C7B9696C-3137-4389-8C67-8A1B5817A0F2}" srcOrd="7" destOrd="0" presId="urn:microsoft.com/office/officeart/2005/8/layout/vList2"/>
    <dgm:cxn modelId="{E7079E14-610A-4EC5-9401-F823C25B8354}" type="presParOf" srcId="{7B5C0BA1-6A70-4EE3-B35D-23706FB3301D}" destId="{F7E08E5C-DE45-474A-810D-E3F984695FD3}"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184F53D-543F-4DD9-8FBE-99A21070902B}"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FC16FF7C-E234-44A8-A880-CDE390E75366}">
      <dgm:prSet phldrT="[Text]"/>
      <dgm:spPr>
        <a:solidFill>
          <a:schemeClr val="bg1"/>
        </a:solidFill>
        <a:ln>
          <a:solidFill>
            <a:schemeClr val="accent6">
              <a:lumMod val="40000"/>
              <a:lumOff val="60000"/>
            </a:schemeClr>
          </a:solidFill>
        </a:ln>
      </dgm:spPr>
      <dgm:t>
        <a:bodyPr/>
        <a:lstStyle/>
        <a:p>
          <a:r>
            <a:rPr lang="en-GB" dirty="0">
              <a:solidFill>
                <a:schemeClr val="tx1">
                  <a:lumMod val="95000"/>
                  <a:lumOff val="5000"/>
                </a:schemeClr>
              </a:solidFill>
            </a:rPr>
            <a:t>Recommended approach</a:t>
          </a:r>
        </a:p>
      </dgm:t>
    </dgm:pt>
    <dgm:pt modelId="{321C5EB8-5ABB-4FF6-A9FF-C8EC94E2B20D}" type="parTrans" cxnId="{70529920-1C1B-4730-940E-08DAED3961A0}">
      <dgm:prSet/>
      <dgm:spPr/>
      <dgm:t>
        <a:bodyPr/>
        <a:lstStyle/>
        <a:p>
          <a:endParaRPr lang="en-GB"/>
        </a:p>
      </dgm:t>
    </dgm:pt>
    <dgm:pt modelId="{8848DFB3-11CD-47DA-8C87-D7FA6A9D218C}" type="sibTrans" cxnId="{70529920-1C1B-4730-940E-08DAED3961A0}">
      <dgm:prSet/>
      <dgm:spPr/>
      <dgm:t>
        <a:bodyPr/>
        <a:lstStyle/>
        <a:p>
          <a:endParaRPr lang="en-GB"/>
        </a:p>
      </dgm:t>
    </dgm:pt>
    <dgm:pt modelId="{26D7A884-9802-4238-A744-811204B83D5C}">
      <dgm:prSet phldrT="[Text]"/>
      <dgm:spPr>
        <a:solidFill>
          <a:schemeClr val="accent6">
            <a:lumMod val="40000"/>
            <a:lumOff val="60000"/>
            <a:alpha val="90000"/>
          </a:schemeClr>
        </a:solidFill>
      </dgm:spPr>
      <dgm:t>
        <a:bodyPr/>
        <a:lstStyle/>
        <a:p>
          <a:r>
            <a:rPr lang="en-GB" dirty="0"/>
            <a:t>DCC have advised that storing the image in the CH RAM will not be feasible</a:t>
          </a:r>
        </a:p>
      </dgm:t>
    </dgm:pt>
    <dgm:pt modelId="{E2B3EEC6-CE4A-4A44-8389-07344BE4C35C}" type="parTrans" cxnId="{867ED06F-1DC5-44DA-BC2B-843D90C75A65}">
      <dgm:prSet/>
      <dgm:spPr/>
      <dgm:t>
        <a:bodyPr/>
        <a:lstStyle/>
        <a:p>
          <a:endParaRPr lang="en-GB"/>
        </a:p>
      </dgm:t>
    </dgm:pt>
    <dgm:pt modelId="{239DE8A0-79E3-43F2-85EE-2921B493AEE0}" type="sibTrans" cxnId="{867ED06F-1DC5-44DA-BC2B-843D90C75A65}">
      <dgm:prSet/>
      <dgm:spPr/>
      <dgm:t>
        <a:bodyPr/>
        <a:lstStyle/>
        <a:p>
          <a:endParaRPr lang="en-GB"/>
        </a:p>
      </dgm:t>
    </dgm:pt>
    <dgm:pt modelId="{7DADC225-156F-481A-9CE3-CC696ED75BCB}">
      <dgm:prSet phldrT="[Text]"/>
      <dgm:spPr>
        <a:solidFill>
          <a:schemeClr val="bg1"/>
        </a:solidFill>
        <a:ln>
          <a:solidFill>
            <a:schemeClr val="accent6">
              <a:lumMod val="40000"/>
              <a:lumOff val="60000"/>
            </a:schemeClr>
          </a:solidFill>
        </a:ln>
      </dgm:spPr>
      <dgm:t>
        <a:bodyPr/>
        <a:lstStyle/>
        <a:p>
          <a:r>
            <a:rPr lang="en-GB" dirty="0">
              <a:solidFill>
                <a:schemeClr val="tx1">
                  <a:lumMod val="95000"/>
                  <a:lumOff val="5000"/>
                </a:schemeClr>
              </a:solidFill>
            </a:rPr>
            <a:t>Previous proposal</a:t>
          </a:r>
        </a:p>
      </dgm:t>
    </dgm:pt>
    <dgm:pt modelId="{64B5D7E4-0160-43E3-9F71-E3B6964E3D7E}" type="parTrans" cxnId="{AB2F53A1-3C0C-40F0-A2C1-88C1E3A3865D}">
      <dgm:prSet/>
      <dgm:spPr/>
      <dgm:t>
        <a:bodyPr/>
        <a:lstStyle/>
        <a:p>
          <a:endParaRPr lang="en-GB"/>
        </a:p>
      </dgm:t>
    </dgm:pt>
    <dgm:pt modelId="{58C8A881-ECE1-4934-B4DC-284E5D0CA838}" type="sibTrans" cxnId="{AB2F53A1-3C0C-40F0-A2C1-88C1E3A3865D}">
      <dgm:prSet/>
      <dgm:spPr/>
      <dgm:t>
        <a:bodyPr/>
        <a:lstStyle/>
        <a:p>
          <a:endParaRPr lang="en-GB"/>
        </a:p>
      </dgm:t>
    </dgm:pt>
    <dgm:pt modelId="{4B481055-D914-4EB1-A0D1-B97C77C9CE12}">
      <dgm:prSet phldrT="[Text]"/>
      <dgm:spPr>
        <a:solidFill>
          <a:schemeClr val="accent6">
            <a:lumMod val="40000"/>
            <a:lumOff val="60000"/>
          </a:schemeClr>
        </a:solidFill>
        <a:ln>
          <a:solidFill>
            <a:schemeClr val="accent1"/>
          </a:solidFill>
        </a:ln>
      </dgm:spPr>
      <dgm:t>
        <a:bodyPr/>
        <a:lstStyle/>
        <a:p>
          <a:r>
            <a:rPr lang="en-GB" dirty="0">
              <a:effectLst/>
              <a:latin typeface="Calibri" panose="020F0502020204030204" pitchFamily="34" charset="0"/>
              <a:ea typeface="Calibri" panose="020F0502020204030204" pitchFamily="34" charset="0"/>
            </a:rPr>
            <a:t>Once distributed to the CH the Image would initially be stored in the flash memory for up to a week</a:t>
          </a:r>
          <a:endParaRPr lang="en-GB" dirty="0">
            <a:solidFill>
              <a:schemeClr val="tx1">
                <a:lumMod val="95000"/>
                <a:lumOff val="5000"/>
              </a:schemeClr>
            </a:solidFill>
          </a:endParaRPr>
        </a:p>
      </dgm:t>
    </dgm:pt>
    <dgm:pt modelId="{BB3ED9B3-438C-41D4-AFC9-521D654C1404}" type="parTrans" cxnId="{51C12135-486F-413B-B8FD-BEB291D5D2BA}">
      <dgm:prSet/>
      <dgm:spPr/>
      <dgm:t>
        <a:bodyPr/>
        <a:lstStyle/>
        <a:p>
          <a:endParaRPr lang="en-GB"/>
        </a:p>
      </dgm:t>
    </dgm:pt>
    <dgm:pt modelId="{F76DBF15-1DAE-4379-9A29-E11F513262A3}" type="sibTrans" cxnId="{51C12135-486F-413B-B8FD-BEB291D5D2BA}">
      <dgm:prSet/>
      <dgm:spPr/>
      <dgm:t>
        <a:bodyPr/>
        <a:lstStyle/>
        <a:p>
          <a:endParaRPr lang="en-GB"/>
        </a:p>
      </dgm:t>
    </dgm:pt>
    <dgm:pt modelId="{7110E60E-EC53-420D-BEA1-B63BAD1753D2}">
      <dgm:prSet phldrT="[Text]"/>
      <dgm:spPr>
        <a:solidFill>
          <a:schemeClr val="accent6">
            <a:lumMod val="40000"/>
            <a:lumOff val="60000"/>
          </a:schemeClr>
        </a:solidFill>
        <a:ln>
          <a:solidFill>
            <a:schemeClr val="accent1"/>
          </a:solidFill>
        </a:ln>
      </dgm:spPr>
      <dgm:t>
        <a:bodyPr/>
        <a:lstStyle/>
        <a:p>
          <a:r>
            <a:rPr lang="en-GB" dirty="0">
              <a:effectLst/>
              <a:latin typeface="Calibri" panose="020F0502020204030204" pitchFamily="34" charset="0"/>
              <a:ea typeface="Calibri" panose="020F0502020204030204" pitchFamily="34" charset="0"/>
            </a:rPr>
            <a:t>If the Image had not been sent to the PPMID after one week, it would be moved to the CH Random Access Memory (RAM)</a:t>
          </a:r>
          <a:endParaRPr lang="en-GB" dirty="0">
            <a:solidFill>
              <a:schemeClr val="tx1">
                <a:lumMod val="95000"/>
                <a:lumOff val="5000"/>
              </a:schemeClr>
            </a:solidFill>
          </a:endParaRPr>
        </a:p>
      </dgm:t>
    </dgm:pt>
    <dgm:pt modelId="{2D8FE6A9-EFB6-403D-80C3-381D55749706}" type="parTrans" cxnId="{504FC62F-454B-4AB1-ABFD-CA497035E21B}">
      <dgm:prSet/>
      <dgm:spPr/>
      <dgm:t>
        <a:bodyPr/>
        <a:lstStyle/>
        <a:p>
          <a:endParaRPr lang="en-GB"/>
        </a:p>
      </dgm:t>
    </dgm:pt>
    <dgm:pt modelId="{F34B7362-D49A-4D34-8912-6DE4F708F949}" type="sibTrans" cxnId="{504FC62F-454B-4AB1-ABFD-CA497035E21B}">
      <dgm:prSet/>
      <dgm:spPr/>
      <dgm:t>
        <a:bodyPr/>
        <a:lstStyle/>
        <a:p>
          <a:endParaRPr lang="en-GB"/>
        </a:p>
      </dgm:t>
    </dgm:pt>
    <dgm:pt modelId="{8039DF15-A12A-48BF-B9DF-08EA491E2E7D}">
      <dgm:prSet phldrT="[Text]"/>
      <dgm:spPr>
        <a:solidFill>
          <a:schemeClr val="accent6">
            <a:lumMod val="40000"/>
            <a:lumOff val="60000"/>
          </a:schemeClr>
        </a:solidFill>
        <a:ln>
          <a:solidFill>
            <a:schemeClr val="accent1"/>
          </a:solidFill>
        </a:ln>
      </dgm:spPr>
      <dgm:t>
        <a:bodyPr/>
        <a:lstStyle/>
        <a:p>
          <a:r>
            <a:rPr lang="en-GB" dirty="0">
              <a:effectLst/>
              <a:latin typeface="Calibri" panose="020F0502020204030204" pitchFamily="34" charset="0"/>
              <a:ea typeface="Calibri" panose="020F0502020204030204" pitchFamily="34" charset="0"/>
            </a:rPr>
            <a:t>The image would remain in the RAM until the CH reboots or until it is overwritten</a:t>
          </a:r>
          <a:endParaRPr lang="en-GB" dirty="0">
            <a:solidFill>
              <a:schemeClr val="tx1">
                <a:lumMod val="95000"/>
                <a:lumOff val="5000"/>
              </a:schemeClr>
            </a:solidFill>
          </a:endParaRPr>
        </a:p>
      </dgm:t>
    </dgm:pt>
    <dgm:pt modelId="{27FF3A95-F026-4BB8-9C0B-1452F25ECD03}" type="parTrans" cxnId="{F9A6BB76-30A7-451B-AED2-50073F0396E5}">
      <dgm:prSet/>
      <dgm:spPr/>
      <dgm:t>
        <a:bodyPr/>
        <a:lstStyle/>
        <a:p>
          <a:endParaRPr lang="en-GB"/>
        </a:p>
      </dgm:t>
    </dgm:pt>
    <dgm:pt modelId="{2AC08AB4-79FE-4521-85D5-068ABFD8CCAB}" type="sibTrans" cxnId="{F9A6BB76-30A7-451B-AED2-50073F0396E5}">
      <dgm:prSet/>
      <dgm:spPr/>
      <dgm:t>
        <a:bodyPr/>
        <a:lstStyle/>
        <a:p>
          <a:endParaRPr lang="en-GB"/>
        </a:p>
      </dgm:t>
    </dgm:pt>
    <dgm:pt modelId="{16837BFA-D3E4-49B6-9D0B-C46F9F5A8EB9}">
      <dgm:prSet phldrT="[Text]"/>
      <dgm:spPr>
        <a:solidFill>
          <a:schemeClr val="accent6">
            <a:lumMod val="40000"/>
            <a:lumOff val="60000"/>
            <a:alpha val="90000"/>
          </a:schemeClr>
        </a:solidFill>
      </dgm:spPr>
      <dgm:t>
        <a:bodyPr/>
        <a:lstStyle/>
        <a:p>
          <a:r>
            <a:rPr lang="en-GB" dirty="0"/>
            <a:t>We recommend that the Image be held in the CH Flash memory for at least two weeks, instead of one</a:t>
          </a:r>
        </a:p>
      </dgm:t>
    </dgm:pt>
    <dgm:pt modelId="{6C10D886-5A6E-4D70-8D9E-4299F6DEF952}" type="parTrans" cxnId="{CF375931-DFAF-441D-908F-981FFC57ABA3}">
      <dgm:prSet/>
      <dgm:spPr/>
      <dgm:t>
        <a:bodyPr/>
        <a:lstStyle/>
        <a:p>
          <a:endParaRPr lang="en-GB"/>
        </a:p>
      </dgm:t>
    </dgm:pt>
    <dgm:pt modelId="{0741132C-429C-4AD1-8D99-0F451CDC551D}" type="sibTrans" cxnId="{CF375931-DFAF-441D-908F-981FFC57ABA3}">
      <dgm:prSet/>
      <dgm:spPr/>
      <dgm:t>
        <a:bodyPr/>
        <a:lstStyle/>
        <a:p>
          <a:endParaRPr lang="en-GB"/>
        </a:p>
      </dgm:t>
    </dgm:pt>
    <dgm:pt modelId="{8186C89E-377D-45B0-A465-5AAE18498B68}">
      <dgm:prSet phldrT="[Text]"/>
      <dgm:spPr>
        <a:solidFill>
          <a:schemeClr val="accent6">
            <a:lumMod val="40000"/>
            <a:lumOff val="60000"/>
            <a:alpha val="90000"/>
          </a:schemeClr>
        </a:solidFill>
      </dgm:spPr>
      <dgm:t>
        <a:bodyPr/>
        <a:lstStyle/>
        <a:p>
          <a:r>
            <a:rPr lang="en-GB" dirty="0"/>
            <a:t>After two weeks, the image may be permanently deleted</a:t>
          </a:r>
        </a:p>
      </dgm:t>
    </dgm:pt>
    <dgm:pt modelId="{C94206C9-377F-43E3-8734-48430CD282BC}" type="parTrans" cxnId="{82F85DD2-0775-4350-B826-702579DA82DD}">
      <dgm:prSet/>
      <dgm:spPr/>
      <dgm:t>
        <a:bodyPr/>
        <a:lstStyle/>
        <a:p>
          <a:endParaRPr lang="en-GB"/>
        </a:p>
      </dgm:t>
    </dgm:pt>
    <dgm:pt modelId="{FBD640A1-30F5-4A9C-A146-A83901E80F4F}" type="sibTrans" cxnId="{82F85DD2-0775-4350-B826-702579DA82DD}">
      <dgm:prSet/>
      <dgm:spPr/>
      <dgm:t>
        <a:bodyPr/>
        <a:lstStyle/>
        <a:p>
          <a:endParaRPr lang="en-GB"/>
        </a:p>
      </dgm:t>
    </dgm:pt>
    <dgm:pt modelId="{0DDE6629-0063-45A5-80F8-9EACDE7B1435}" type="pres">
      <dgm:prSet presAssocID="{C184F53D-543F-4DD9-8FBE-99A21070902B}" presName="linear" presStyleCnt="0">
        <dgm:presLayoutVars>
          <dgm:dir/>
          <dgm:animLvl val="lvl"/>
          <dgm:resizeHandles val="exact"/>
        </dgm:presLayoutVars>
      </dgm:prSet>
      <dgm:spPr/>
    </dgm:pt>
    <dgm:pt modelId="{0E7B9F86-78A7-4986-9D48-B71E8177F503}" type="pres">
      <dgm:prSet presAssocID="{7DADC225-156F-481A-9CE3-CC696ED75BCB}" presName="parentLin" presStyleCnt="0"/>
      <dgm:spPr/>
    </dgm:pt>
    <dgm:pt modelId="{8F5E3103-FC15-47CB-9D79-076DFB1A751A}" type="pres">
      <dgm:prSet presAssocID="{7DADC225-156F-481A-9CE3-CC696ED75BCB}" presName="parentLeftMargin" presStyleLbl="node1" presStyleIdx="0" presStyleCnt="2"/>
      <dgm:spPr/>
    </dgm:pt>
    <dgm:pt modelId="{3D810158-BA30-4A10-AB19-ED462F1B2DB7}" type="pres">
      <dgm:prSet presAssocID="{7DADC225-156F-481A-9CE3-CC696ED75BCB}" presName="parentText" presStyleLbl="node1" presStyleIdx="0" presStyleCnt="2" custLinFactNeighborY="-24106">
        <dgm:presLayoutVars>
          <dgm:chMax val="0"/>
          <dgm:bulletEnabled val="1"/>
        </dgm:presLayoutVars>
      </dgm:prSet>
      <dgm:spPr/>
    </dgm:pt>
    <dgm:pt modelId="{8207E214-8F98-4BA5-80A1-64AF7ED4E43C}" type="pres">
      <dgm:prSet presAssocID="{7DADC225-156F-481A-9CE3-CC696ED75BCB}" presName="negativeSpace" presStyleCnt="0"/>
      <dgm:spPr/>
    </dgm:pt>
    <dgm:pt modelId="{B8652518-72EC-4337-B614-A6D1E428B10B}" type="pres">
      <dgm:prSet presAssocID="{7DADC225-156F-481A-9CE3-CC696ED75BCB}" presName="childText" presStyleLbl="conFgAcc1" presStyleIdx="0" presStyleCnt="2" custLinFactY="-2371" custLinFactNeighborY="-100000">
        <dgm:presLayoutVars>
          <dgm:bulletEnabled val="1"/>
        </dgm:presLayoutVars>
      </dgm:prSet>
      <dgm:spPr/>
    </dgm:pt>
    <dgm:pt modelId="{EC4BE59C-DB49-45BF-A9AF-85CC23D8901E}" type="pres">
      <dgm:prSet presAssocID="{58C8A881-ECE1-4934-B4DC-284E5D0CA838}" presName="spaceBetweenRectangles" presStyleCnt="0"/>
      <dgm:spPr/>
    </dgm:pt>
    <dgm:pt modelId="{AAA50E3F-8FBE-45C4-A53B-332F16CC03F8}" type="pres">
      <dgm:prSet presAssocID="{FC16FF7C-E234-44A8-A880-CDE390E75366}" presName="parentLin" presStyleCnt="0"/>
      <dgm:spPr/>
    </dgm:pt>
    <dgm:pt modelId="{0A1F04CC-E8FF-431A-9EE5-C61C6BCFEEEA}" type="pres">
      <dgm:prSet presAssocID="{FC16FF7C-E234-44A8-A880-CDE390E75366}" presName="parentLeftMargin" presStyleLbl="node1" presStyleIdx="0" presStyleCnt="2"/>
      <dgm:spPr/>
    </dgm:pt>
    <dgm:pt modelId="{0B467A2C-35FC-4506-BCF1-C643A5851FC0}" type="pres">
      <dgm:prSet presAssocID="{FC16FF7C-E234-44A8-A880-CDE390E75366}" presName="parentText" presStyleLbl="node1" presStyleIdx="1" presStyleCnt="2" custLinFactNeighborY="16187">
        <dgm:presLayoutVars>
          <dgm:chMax val="0"/>
          <dgm:bulletEnabled val="1"/>
        </dgm:presLayoutVars>
      </dgm:prSet>
      <dgm:spPr/>
    </dgm:pt>
    <dgm:pt modelId="{3A286377-0D75-4CB8-8E97-177004D1AB5F}" type="pres">
      <dgm:prSet presAssocID="{FC16FF7C-E234-44A8-A880-CDE390E75366}" presName="negativeSpace" presStyleCnt="0"/>
      <dgm:spPr/>
    </dgm:pt>
    <dgm:pt modelId="{5ABAC8E3-59AC-45C7-8411-2319894C47A4}" type="pres">
      <dgm:prSet presAssocID="{FC16FF7C-E234-44A8-A880-CDE390E75366}" presName="childText" presStyleLbl="conFgAcc1" presStyleIdx="1" presStyleCnt="2" custLinFactNeighborY="30923">
        <dgm:presLayoutVars>
          <dgm:bulletEnabled val="1"/>
        </dgm:presLayoutVars>
      </dgm:prSet>
      <dgm:spPr/>
    </dgm:pt>
  </dgm:ptLst>
  <dgm:cxnLst>
    <dgm:cxn modelId="{3ED72B19-D3B7-49AE-81DF-C5CCC248D794}" type="presOf" srcId="{7DADC225-156F-481A-9CE3-CC696ED75BCB}" destId="{3D810158-BA30-4A10-AB19-ED462F1B2DB7}" srcOrd="1" destOrd="0" presId="urn:microsoft.com/office/officeart/2005/8/layout/list1"/>
    <dgm:cxn modelId="{70529920-1C1B-4730-940E-08DAED3961A0}" srcId="{C184F53D-543F-4DD9-8FBE-99A21070902B}" destId="{FC16FF7C-E234-44A8-A880-CDE390E75366}" srcOrd="1" destOrd="0" parTransId="{321C5EB8-5ABB-4FF6-A9FF-C8EC94E2B20D}" sibTransId="{8848DFB3-11CD-47DA-8C87-D7FA6A9D218C}"/>
    <dgm:cxn modelId="{504FC62F-454B-4AB1-ABFD-CA497035E21B}" srcId="{7DADC225-156F-481A-9CE3-CC696ED75BCB}" destId="{7110E60E-EC53-420D-BEA1-B63BAD1753D2}" srcOrd="1" destOrd="0" parTransId="{2D8FE6A9-EFB6-403D-80C3-381D55749706}" sibTransId="{F34B7362-D49A-4D34-8912-6DE4F708F949}"/>
    <dgm:cxn modelId="{E46D7030-5460-49CD-826D-AC2500D0C26F}" type="presOf" srcId="{7DADC225-156F-481A-9CE3-CC696ED75BCB}" destId="{8F5E3103-FC15-47CB-9D79-076DFB1A751A}" srcOrd="0" destOrd="0" presId="urn:microsoft.com/office/officeart/2005/8/layout/list1"/>
    <dgm:cxn modelId="{CF375931-DFAF-441D-908F-981FFC57ABA3}" srcId="{FC16FF7C-E234-44A8-A880-CDE390E75366}" destId="{16837BFA-D3E4-49B6-9D0B-C46F9F5A8EB9}" srcOrd="1" destOrd="0" parTransId="{6C10D886-5A6E-4D70-8D9E-4299F6DEF952}" sibTransId="{0741132C-429C-4AD1-8D99-0F451CDC551D}"/>
    <dgm:cxn modelId="{51C12135-486F-413B-B8FD-BEB291D5D2BA}" srcId="{7DADC225-156F-481A-9CE3-CC696ED75BCB}" destId="{4B481055-D914-4EB1-A0D1-B97C77C9CE12}" srcOrd="0" destOrd="0" parTransId="{BB3ED9B3-438C-41D4-AFC9-521D654C1404}" sibTransId="{F76DBF15-1DAE-4379-9A29-E11F513262A3}"/>
    <dgm:cxn modelId="{489CBF35-B58A-4E26-A76F-92E267AFD2AD}" type="presOf" srcId="{4B481055-D914-4EB1-A0D1-B97C77C9CE12}" destId="{B8652518-72EC-4337-B614-A6D1E428B10B}" srcOrd="0" destOrd="0" presId="urn:microsoft.com/office/officeart/2005/8/layout/list1"/>
    <dgm:cxn modelId="{EC58C938-E0EB-4660-BA46-0F8669FD1306}" type="presOf" srcId="{FC16FF7C-E234-44A8-A880-CDE390E75366}" destId="{0A1F04CC-E8FF-431A-9EE5-C61C6BCFEEEA}" srcOrd="0" destOrd="0" presId="urn:microsoft.com/office/officeart/2005/8/layout/list1"/>
    <dgm:cxn modelId="{F455A03F-AD67-446D-A541-46234643F6B8}" type="presOf" srcId="{16837BFA-D3E4-49B6-9D0B-C46F9F5A8EB9}" destId="{5ABAC8E3-59AC-45C7-8411-2319894C47A4}" srcOrd="0" destOrd="1" presId="urn:microsoft.com/office/officeart/2005/8/layout/list1"/>
    <dgm:cxn modelId="{AAE0B747-22B4-4A6D-9981-BA08B035FF89}" type="presOf" srcId="{8186C89E-377D-45B0-A465-5AAE18498B68}" destId="{5ABAC8E3-59AC-45C7-8411-2319894C47A4}" srcOrd="0" destOrd="2" presId="urn:microsoft.com/office/officeart/2005/8/layout/list1"/>
    <dgm:cxn modelId="{EB2C8969-061D-4500-95A0-9C1943F35E51}" type="presOf" srcId="{C184F53D-543F-4DD9-8FBE-99A21070902B}" destId="{0DDE6629-0063-45A5-80F8-9EACDE7B1435}" srcOrd="0" destOrd="0" presId="urn:microsoft.com/office/officeart/2005/8/layout/list1"/>
    <dgm:cxn modelId="{867ED06F-1DC5-44DA-BC2B-843D90C75A65}" srcId="{FC16FF7C-E234-44A8-A880-CDE390E75366}" destId="{26D7A884-9802-4238-A744-811204B83D5C}" srcOrd="0" destOrd="0" parTransId="{E2B3EEC6-CE4A-4A44-8389-07344BE4C35C}" sibTransId="{239DE8A0-79E3-43F2-85EE-2921B493AEE0}"/>
    <dgm:cxn modelId="{F9A6BB76-30A7-451B-AED2-50073F0396E5}" srcId="{7DADC225-156F-481A-9CE3-CC696ED75BCB}" destId="{8039DF15-A12A-48BF-B9DF-08EA491E2E7D}" srcOrd="2" destOrd="0" parTransId="{27FF3A95-F026-4BB8-9C0B-1452F25ECD03}" sibTransId="{2AC08AB4-79FE-4521-85D5-068ABFD8CCAB}"/>
    <dgm:cxn modelId="{F1B30F89-3BD6-4990-8993-0A0095D292F7}" type="presOf" srcId="{7110E60E-EC53-420D-BEA1-B63BAD1753D2}" destId="{B8652518-72EC-4337-B614-A6D1E428B10B}" srcOrd="0" destOrd="1" presId="urn:microsoft.com/office/officeart/2005/8/layout/list1"/>
    <dgm:cxn modelId="{AB2F53A1-3C0C-40F0-A2C1-88C1E3A3865D}" srcId="{C184F53D-543F-4DD9-8FBE-99A21070902B}" destId="{7DADC225-156F-481A-9CE3-CC696ED75BCB}" srcOrd="0" destOrd="0" parTransId="{64B5D7E4-0160-43E3-9F71-E3B6964E3D7E}" sibTransId="{58C8A881-ECE1-4934-B4DC-284E5D0CA838}"/>
    <dgm:cxn modelId="{F1A934BD-2DF3-4047-B9AC-F60E87645623}" type="presOf" srcId="{FC16FF7C-E234-44A8-A880-CDE390E75366}" destId="{0B467A2C-35FC-4506-BCF1-C643A5851FC0}" srcOrd="1" destOrd="0" presId="urn:microsoft.com/office/officeart/2005/8/layout/list1"/>
    <dgm:cxn modelId="{82F85DD2-0775-4350-B826-702579DA82DD}" srcId="{FC16FF7C-E234-44A8-A880-CDE390E75366}" destId="{8186C89E-377D-45B0-A465-5AAE18498B68}" srcOrd="2" destOrd="0" parTransId="{C94206C9-377F-43E3-8734-48430CD282BC}" sibTransId="{FBD640A1-30F5-4A9C-A146-A83901E80F4F}"/>
    <dgm:cxn modelId="{5C964CD2-CE54-41DD-8E13-6FC1359193CF}" type="presOf" srcId="{8039DF15-A12A-48BF-B9DF-08EA491E2E7D}" destId="{B8652518-72EC-4337-B614-A6D1E428B10B}" srcOrd="0" destOrd="2" presId="urn:microsoft.com/office/officeart/2005/8/layout/list1"/>
    <dgm:cxn modelId="{3CC15BF6-C2B5-45E5-9150-B4608A438C9D}" type="presOf" srcId="{26D7A884-9802-4238-A744-811204B83D5C}" destId="{5ABAC8E3-59AC-45C7-8411-2319894C47A4}" srcOrd="0" destOrd="0" presId="urn:microsoft.com/office/officeart/2005/8/layout/list1"/>
    <dgm:cxn modelId="{46EFDAEB-C10F-4F34-A6D8-D8A57BD041A0}" type="presParOf" srcId="{0DDE6629-0063-45A5-80F8-9EACDE7B1435}" destId="{0E7B9F86-78A7-4986-9D48-B71E8177F503}" srcOrd="0" destOrd="0" presId="urn:microsoft.com/office/officeart/2005/8/layout/list1"/>
    <dgm:cxn modelId="{2B543215-D3A6-49AF-8BF1-07421E30DF5D}" type="presParOf" srcId="{0E7B9F86-78A7-4986-9D48-B71E8177F503}" destId="{8F5E3103-FC15-47CB-9D79-076DFB1A751A}" srcOrd="0" destOrd="0" presId="urn:microsoft.com/office/officeart/2005/8/layout/list1"/>
    <dgm:cxn modelId="{6416BC70-0D22-4423-8489-9892432A8219}" type="presParOf" srcId="{0E7B9F86-78A7-4986-9D48-B71E8177F503}" destId="{3D810158-BA30-4A10-AB19-ED462F1B2DB7}" srcOrd="1" destOrd="0" presId="urn:microsoft.com/office/officeart/2005/8/layout/list1"/>
    <dgm:cxn modelId="{02269C16-3C7F-4204-8D9B-6C52405402D5}" type="presParOf" srcId="{0DDE6629-0063-45A5-80F8-9EACDE7B1435}" destId="{8207E214-8F98-4BA5-80A1-64AF7ED4E43C}" srcOrd="1" destOrd="0" presId="urn:microsoft.com/office/officeart/2005/8/layout/list1"/>
    <dgm:cxn modelId="{54D7B930-3B30-4B6A-AD9B-A821813539F8}" type="presParOf" srcId="{0DDE6629-0063-45A5-80F8-9EACDE7B1435}" destId="{B8652518-72EC-4337-B614-A6D1E428B10B}" srcOrd="2" destOrd="0" presId="urn:microsoft.com/office/officeart/2005/8/layout/list1"/>
    <dgm:cxn modelId="{ED9AFA66-4CB0-4193-916C-1E23C1962C15}" type="presParOf" srcId="{0DDE6629-0063-45A5-80F8-9EACDE7B1435}" destId="{EC4BE59C-DB49-45BF-A9AF-85CC23D8901E}" srcOrd="3" destOrd="0" presId="urn:microsoft.com/office/officeart/2005/8/layout/list1"/>
    <dgm:cxn modelId="{C37376F1-742A-4475-A4C9-A5C27BACCF5B}" type="presParOf" srcId="{0DDE6629-0063-45A5-80F8-9EACDE7B1435}" destId="{AAA50E3F-8FBE-45C4-A53B-332F16CC03F8}" srcOrd="4" destOrd="0" presId="urn:microsoft.com/office/officeart/2005/8/layout/list1"/>
    <dgm:cxn modelId="{F9878567-004D-4511-A559-F11180018E68}" type="presParOf" srcId="{AAA50E3F-8FBE-45C4-A53B-332F16CC03F8}" destId="{0A1F04CC-E8FF-431A-9EE5-C61C6BCFEEEA}" srcOrd="0" destOrd="0" presId="urn:microsoft.com/office/officeart/2005/8/layout/list1"/>
    <dgm:cxn modelId="{114D27FA-2C65-49F4-B97D-9C3DE469EE55}" type="presParOf" srcId="{AAA50E3F-8FBE-45C4-A53B-332F16CC03F8}" destId="{0B467A2C-35FC-4506-BCF1-C643A5851FC0}" srcOrd="1" destOrd="0" presId="urn:microsoft.com/office/officeart/2005/8/layout/list1"/>
    <dgm:cxn modelId="{23A1202B-7A2A-48FC-9E1D-9D446F9FFC45}" type="presParOf" srcId="{0DDE6629-0063-45A5-80F8-9EACDE7B1435}" destId="{3A286377-0D75-4CB8-8E97-177004D1AB5F}" srcOrd="5" destOrd="0" presId="urn:microsoft.com/office/officeart/2005/8/layout/list1"/>
    <dgm:cxn modelId="{B6A14696-9974-4A1D-A8B6-D0B5740A8289}" type="presParOf" srcId="{0DDE6629-0063-45A5-80F8-9EACDE7B1435}" destId="{5ABAC8E3-59AC-45C7-8411-2319894C47A4}"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C007B6-389B-4204-8604-54B5FCD4E622}">
      <dsp:nvSpPr>
        <dsp:cNvPr id="0" name=""/>
        <dsp:cNvSpPr/>
      </dsp:nvSpPr>
      <dsp:spPr>
        <a:xfrm>
          <a:off x="0" y="32813"/>
          <a:ext cx="9440007" cy="527670"/>
        </a:xfrm>
        <a:prstGeom prst="roundRect">
          <a:avLst/>
        </a:prstGeom>
        <a:solidFill>
          <a:schemeClr val="accent6">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GB" sz="2200" kern="1200" dirty="0"/>
            <a:t>Brief overview of the modification</a:t>
          </a:r>
        </a:p>
      </dsp:txBody>
      <dsp:txXfrm>
        <a:off x="25759" y="58572"/>
        <a:ext cx="9388489" cy="476152"/>
      </dsp:txXfrm>
    </dsp:sp>
    <dsp:sp modelId="{B8CC772A-77A1-42B8-A377-D8BFB4E6309A}">
      <dsp:nvSpPr>
        <dsp:cNvPr id="0" name=""/>
        <dsp:cNvSpPr/>
      </dsp:nvSpPr>
      <dsp:spPr>
        <a:xfrm>
          <a:off x="0" y="623844"/>
          <a:ext cx="9440007" cy="527670"/>
        </a:xfrm>
        <a:prstGeom prst="roundRect">
          <a:avLst/>
        </a:prstGeom>
        <a:solidFill>
          <a:schemeClr val="accent6">
            <a:shade val="80000"/>
            <a:hueOff val="80320"/>
            <a:satOff val="-3227"/>
            <a:lumOff val="69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GB" sz="2200" kern="1200"/>
            <a:t>The Proposed Solution:</a:t>
          </a:r>
        </a:p>
      </dsp:txBody>
      <dsp:txXfrm>
        <a:off x="25759" y="649603"/>
        <a:ext cx="9388489" cy="476152"/>
      </dsp:txXfrm>
    </dsp:sp>
    <dsp:sp modelId="{4A0379D9-F171-4F82-BBD5-5ED67994865E}">
      <dsp:nvSpPr>
        <dsp:cNvPr id="0" name=""/>
        <dsp:cNvSpPr/>
      </dsp:nvSpPr>
      <dsp:spPr>
        <a:xfrm>
          <a:off x="0" y="1151514"/>
          <a:ext cx="9440007" cy="1457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9720" tIns="27940" rIns="156464" bIns="27940" numCol="1" spcCol="1270" anchor="t" anchorCtr="0">
          <a:noAutofit/>
        </a:bodyPr>
        <a:lstStyle/>
        <a:p>
          <a:pPr marL="171450" lvl="1" indent="-171450" algn="l" defTabSz="755650">
            <a:lnSpc>
              <a:spcPct val="90000"/>
            </a:lnSpc>
            <a:spcBef>
              <a:spcPct val="0"/>
            </a:spcBef>
            <a:spcAft>
              <a:spcPct val="20000"/>
            </a:spcAft>
            <a:buChar char="•"/>
          </a:pPr>
          <a:r>
            <a:rPr lang="en-GB" sz="1700" kern="1200" dirty="0"/>
            <a:t>DCC’s Impact Assessment</a:t>
          </a:r>
        </a:p>
        <a:p>
          <a:pPr marL="171450" lvl="1" indent="-171450" algn="l" defTabSz="755650">
            <a:lnSpc>
              <a:spcPct val="90000"/>
            </a:lnSpc>
            <a:spcBef>
              <a:spcPct val="0"/>
            </a:spcBef>
            <a:spcAft>
              <a:spcPct val="20000"/>
            </a:spcAft>
            <a:buChar char="•"/>
          </a:pPr>
          <a:r>
            <a:rPr lang="en-GB" sz="1700" kern="1200" dirty="0"/>
            <a:t>Review of DCC’s firmware distribution control proposals</a:t>
          </a:r>
        </a:p>
        <a:p>
          <a:pPr marL="171450" lvl="1" indent="-171450" algn="l" defTabSz="755650">
            <a:lnSpc>
              <a:spcPct val="90000"/>
            </a:lnSpc>
            <a:spcBef>
              <a:spcPct val="0"/>
            </a:spcBef>
            <a:spcAft>
              <a:spcPct val="20000"/>
            </a:spcAft>
            <a:buChar char="•"/>
          </a:pPr>
          <a:r>
            <a:rPr lang="en-GB" sz="1700" kern="1200" dirty="0"/>
            <a:t>DCC implementation costs</a:t>
          </a:r>
        </a:p>
        <a:p>
          <a:pPr marL="171450" lvl="1" indent="-171450" algn="l" defTabSz="755650">
            <a:lnSpc>
              <a:spcPct val="90000"/>
            </a:lnSpc>
            <a:spcBef>
              <a:spcPct val="0"/>
            </a:spcBef>
            <a:spcAft>
              <a:spcPct val="20000"/>
            </a:spcAft>
            <a:buChar char="•"/>
          </a:pPr>
          <a:r>
            <a:rPr lang="en-GB" sz="1700" kern="1200" dirty="0"/>
            <a:t>Legal text</a:t>
          </a:r>
        </a:p>
        <a:p>
          <a:pPr marL="171450" lvl="1" indent="-171450" algn="l" defTabSz="755650">
            <a:lnSpc>
              <a:spcPct val="90000"/>
            </a:lnSpc>
            <a:spcBef>
              <a:spcPct val="0"/>
            </a:spcBef>
            <a:spcAft>
              <a:spcPct val="20000"/>
            </a:spcAft>
            <a:buChar char="•"/>
          </a:pPr>
          <a:endParaRPr lang="en-GB" sz="1700" kern="1200" dirty="0"/>
        </a:p>
      </dsp:txBody>
      <dsp:txXfrm>
        <a:off x="0" y="1151514"/>
        <a:ext cx="9440007" cy="1457280"/>
      </dsp:txXfrm>
    </dsp:sp>
    <dsp:sp modelId="{27CD0B4C-33CF-4A08-8E3E-10A15A41A98A}">
      <dsp:nvSpPr>
        <dsp:cNvPr id="0" name=""/>
        <dsp:cNvSpPr/>
      </dsp:nvSpPr>
      <dsp:spPr>
        <a:xfrm>
          <a:off x="0" y="2608794"/>
          <a:ext cx="9440007" cy="527670"/>
        </a:xfrm>
        <a:prstGeom prst="roundRect">
          <a:avLst/>
        </a:prstGeom>
        <a:solidFill>
          <a:schemeClr val="accent6">
            <a:shade val="80000"/>
            <a:hueOff val="160640"/>
            <a:satOff val="-6455"/>
            <a:lumOff val="138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GB" sz="2200" kern="1200"/>
            <a:t>Benefits case assessment</a:t>
          </a:r>
        </a:p>
      </dsp:txBody>
      <dsp:txXfrm>
        <a:off x="25759" y="2634553"/>
        <a:ext cx="9388489" cy="476152"/>
      </dsp:txXfrm>
    </dsp:sp>
    <dsp:sp modelId="{73BFD3FA-AF5A-4491-AFBF-DACAC03A2136}">
      <dsp:nvSpPr>
        <dsp:cNvPr id="0" name=""/>
        <dsp:cNvSpPr/>
      </dsp:nvSpPr>
      <dsp:spPr>
        <a:xfrm>
          <a:off x="0" y="3199824"/>
          <a:ext cx="9440007" cy="527670"/>
        </a:xfrm>
        <a:prstGeom prst="roundRect">
          <a:avLst/>
        </a:prstGeom>
        <a:solidFill>
          <a:schemeClr val="accent6">
            <a:shade val="80000"/>
            <a:hueOff val="240960"/>
            <a:satOff val="-9682"/>
            <a:lumOff val="2072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GB" sz="2200" kern="1200"/>
            <a:t>Implementation approach</a:t>
          </a:r>
        </a:p>
      </dsp:txBody>
      <dsp:txXfrm>
        <a:off x="25759" y="3225583"/>
        <a:ext cx="9388489" cy="476152"/>
      </dsp:txXfrm>
    </dsp:sp>
    <dsp:sp modelId="{F7E08E5C-DE45-474A-810D-E3F984695FD3}">
      <dsp:nvSpPr>
        <dsp:cNvPr id="0" name=""/>
        <dsp:cNvSpPr/>
      </dsp:nvSpPr>
      <dsp:spPr>
        <a:xfrm>
          <a:off x="0" y="3790854"/>
          <a:ext cx="9440007" cy="527670"/>
        </a:xfrm>
        <a:prstGeom prst="roundRect">
          <a:avLst/>
        </a:prstGeom>
        <a:solidFill>
          <a:schemeClr val="accent6">
            <a:shade val="80000"/>
            <a:hueOff val="321280"/>
            <a:satOff val="-12909"/>
            <a:lumOff val="27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GB" sz="2200" kern="1200" dirty="0"/>
            <a:t>Next steps</a:t>
          </a:r>
        </a:p>
      </dsp:txBody>
      <dsp:txXfrm>
        <a:off x="25759" y="3816613"/>
        <a:ext cx="9388489" cy="47615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652518-72EC-4337-B614-A6D1E428B10B}">
      <dsp:nvSpPr>
        <dsp:cNvPr id="0" name=""/>
        <dsp:cNvSpPr/>
      </dsp:nvSpPr>
      <dsp:spPr>
        <a:xfrm>
          <a:off x="0" y="227950"/>
          <a:ext cx="9982200" cy="1975050"/>
        </a:xfrm>
        <a:prstGeom prst="rect">
          <a:avLst/>
        </a:prstGeom>
        <a:solidFill>
          <a:schemeClr val="accent6">
            <a:lumMod val="40000"/>
            <a:lumOff val="6000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74730" tIns="395732" rIns="774730" bIns="135128" numCol="1" spcCol="1270" anchor="t" anchorCtr="0">
          <a:noAutofit/>
        </a:bodyPr>
        <a:lstStyle/>
        <a:p>
          <a:pPr marL="171450" lvl="1" indent="-171450" algn="l" defTabSz="844550">
            <a:lnSpc>
              <a:spcPct val="90000"/>
            </a:lnSpc>
            <a:spcBef>
              <a:spcPct val="0"/>
            </a:spcBef>
            <a:spcAft>
              <a:spcPct val="15000"/>
            </a:spcAft>
            <a:buChar char="•"/>
          </a:pPr>
          <a:r>
            <a:rPr lang="en-GB" sz="1900" kern="1200" dirty="0">
              <a:effectLst/>
              <a:latin typeface="Calibri" panose="020F0502020204030204" pitchFamily="34" charset="0"/>
              <a:ea typeface="Calibri" panose="020F0502020204030204" pitchFamily="34" charset="0"/>
            </a:rPr>
            <a:t>Once distributed to the CH the Image would initially be stored in the flash memory for up to a week</a:t>
          </a:r>
          <a:endParaRPr lang="en-GB" sz="1900" kern="1200" dirty="0">
            <a:solidFill>
              <a:schemeClr val="tx1">
                <a:lumMod val="95000"/>
                <a:lumOff val="5000"/>
              </a:schemeClr>
            </a:solidFill>
          </a:endParaRPr>
        </a:p>
        <a:p>
          <a:pPr marL="171450" lvl="1" indent="-171450" algn="l" defTabSz="844550">
            <a:lnSpc>
              <a:spcPct val="90000"/>
            </a:lnSpc>
            <a:spcBef>
              <a:spcPct val="0"/>
            </a:spcBef>
            <a:spcAft>
              <a:spcPct val="15000"/>
            </a:spcAft>
            <a:buChar char="•"/>
          </a:pPr>
          <a:r>
            <a:rPr lang="en-GB" sz="1900" kern="1200" dirty="0">
              <a:effectLst/>
              <a:latin typeface="Calibri" panose="020F0502020204030204" pitchFamily="34" charset="0"/>
              <a:ea typeface="Calibri" panose="020F0502020204030204" pitchFamily="34" charset="0"/>
            </a:rPr>
            <a:t>If the Image had not been sent to the PPMID after one week, it would be moved to the CH Random Access Memory (RAM)</a:t>
          </a:r>
          <a:endParaRPr lang="en-GB" sz="1900" kern="1200" dirty="0">
            <a:solidFill>
              <a:schemeClr val="tx1">
                <a:lumMod val="95000"/>
                <a:lumOff val="5000"/>
              </a:schemeClr>
            </a:solidFill>
          </a:endParaRPr>
        </a:p>
        <a:p>
          <a:pPr marL="171450" lvl="1" indent="-171450" algn="l" defTabSz="844550">
            <a:lnSpc>
              <a:spcPct val="90000"/>
            </a:lnSpc>
            <a:spcBef>
              <a:spcPct val="0"/>
            </a:spcBef>
            <a:spcAft>
              <a:spcPct val="15000"/>
            </a:spcAft>
            <a:buChar char="•"/>
          </a:pPr>
          <a:r>
            <a:rPr lang="en-GB" sz="1900" kern="1200" dirty="0">
              <a:effectLst/>
              <a:latin typeface="Calibri" panose="020F0502020204030204" pitchFamily="34" charset="0"/>
              <a:ea typeface="Calibri" panose="020F0502020204030204" pitchFamily="34" charset="0"/>
            </a:rPr>
            <a:t>The image would remain in the RAM until the CH reboots or until it is overwritten</a:t>
          </a:r>
          <a:endParaRPr lang="en-GB" sz="1900" kern="1200" dirty="0">
            <a:solidFill>
              <a:schemeClr val="tx1">
                <a:lumMod val="95000"/>
                <a:lumOff val="5000"/>
              </a:schemeClr>
            </a:solidFill>
          </a:endParaRPr>
        </a:p>
      </dsp:txBody>
      <dsp:txXfrm>
        <a:off x="0" y="227950"/>
        <a:ext cx="9982200" cy="1975050"/>
      </dsp:txXfrm>
    </dsp:sp>
    <dsp:sp modelId="{3D810158-BA30-4A10-AB19-ED462F1B2DB7}">
      <dsp:nvSpPr>
        <dsp:cNvPr id="0" name=""/>
        <dsp:cNvSpPr/>
      </dsp:nvSpPr>
      <dsp:spPr>
        <a:xfrm>
          <a:off x="499110" y="0"/>
          <a:ext cx="6987540" cy="560880"/>
        </a:xfrm>
        <a:prstGeom prst="roundRect">
          <a:avLst/>
        </a:prstGeom>
        <a:solidFill>
          <a:schemeClr val="bg1"/>
        </a:solidFill>
        <a:ln w="12700" cap="flat" cmpd="sng" algn="ctr">
          <a:solidFill>
            <a:schemeClr val="accent6">
              <a:lumMod val="40000"/>
              <a:lumOff val="6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4112" tIns="0" rIns="264112" bIns="0" numCol="1" spcCol="1270" anchor="ctr" anchorCtr="0">
          <a:noAutofit/>
        </a:bodyPr>
        <a:lstStyle/>
        <a:p>
          <a:pPr marL="0" lvl="0" indent="0" algn="l" defTabSz="844550">
            <a:lnSpc>
              <a:spcPct val="90000"/>
            </a:lnSpc>
            <a:spcBef>
              <a:spcPct val="0"/>
            </a:spcBef>
            <a:spcAft>
              <a:spcPct val="35000"/>
            </a:spcAft>
            <a:buNone/>
          </a:pPr>
          <a:r>
            <a:rPr lang="en-GB" sz="1900" kern="1200" dirty="0">
              <a:solidFill>
                <a:schemeClr val="tx1">
                  <a:lumMod val="95000"/>
                  <a:lumOff val="5000"/>
                </a:schemeClr>
              </a:solidFill>
            </a:rPr>
            <a:t>Previous proposal</a:t>
          </a:r>
        </a:p>
      </dsp:txBody>
      <dsp:txXfrm>
        <a:off x="526490" y="27380"/>
        <a:ext cx="6932780" cy="506120"/>
      </dsp:txXfrm>
    </dsp:sp>
    <dsp:sp modelId="{5ABAC8E3-59AC-45C7-8411-2319894C47A4}">
      <dsp:nvSpPr>
        <dsp:cNvPr id="0" name=""/>
        <dsp:cNvSpPr/>
      </dsp:nvSpPr>
      <dsp:spPr>
        <a:xfrm>
          <a:off x="0" y="2822189"/>
          <a:ext cx="9982200" cy="1705725"/>
        </a:xfrm>
        <a:prstGeom prst="rect">
          <a:avLst/>
        </a:prstGeom>
        <a:solidFill>
          <a:schemeClr val="accent6">
            <a:lumMod val="40000"/>
            <a:lumOff val="6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74730" tIns="395732" rIns="774730" bIns="135128" numCol="1" spcCol="1270" anchor="t" anchorCtr="0">
          <a:noAutofit/>
        </a:bodyPr>
        <a:lstStyle/>
        <a:p>
          <a:pPr marL="171450" lvl="1" indent="-171450" algn="l" defTabSz="844550">
            <a:lnSpc>
              <a:spcPct val="90000"/>
            </a:lnSpc>
            <a:spcBef>
              <a:spcPct val="0"/>
            </a:spcBef>
            <a:spcAft>
              <a:spcPct val="15000"/>
            </a:spcAft>
            <a:buChar char="•"/>
          </a:pPr>
          <a:r>
            <a:rPr lang="en-GB" sz="1900" kern="1200" dirty="0"/>
            <a:t>DCC have advised that storing the image in the CH RAM will not be feasible</a:t>
          </a:r>
        </a:p>
        <a:p>
          <a:pPr marL="171450" lvl="1" indent="-171450" algn="l" defTabSz="844550">
            <a:lnSpc>
              <a:spcPct val="90000"/>
            </a:lnSpc>
            <a:spcBef>
              <a:spcPct val="0"/>
            </a:spcBef>
            <a:spcAft>
              <a:spcPct val="15000"/>
            </a:spcAft>
            <a:buChar char="•"/>
          </a:pPr>
          <a:r>
            <a:rPr lang="en-GB" sz="1900" kern="1200" dirty="0"/>
            <a:t>We recommend that the Image be held in the CH Flash memory for at least two weeks, instead of one</a:t>
          </a:r>
        </a:p>
        <a:p>
          <a:pPr marL="171450" lvl="1" indent="-171450" algn="l" defTabSz="844550">
            <a:lnSpc>
              <a:spcPct val="90000"/>
            </a:lnSpc>
            <a:spcBef>
              <a:spcPct val="0"/>
            </a:spcBef>
            <a:spcAft>
              <a:spcPct val="15000"/>
            </a:spcAft>
            <a:buChar char="•"/>
          </a:pPr>
          <a:r>
            <a:rPr lang="en-GB" sz="1900" kern="1200" dirty="0"/>
            <a:t>After two weeks, the image may be permanently deleted</a:t>
          </a:r>
        </a:p>
      </dsp:txBody>
      <dsp:txXfrm>
        <a:off x="0" y="2822189"/>
        <a:ext cx="9982200" cy="1705725"/>
      </dsp:txXfrm>
    </dsp:sp>
    <dsp:sp modelId="{0B467A2C-35FC-4506-BCF1-C643A5851FC0}">
      <dsp:nvSpPr>
        <dsp:cNvPr id="0" name=""/>
        <dsp:cNvSpPr/>
      </dsp:nvSpPr>
      <dsp:spPr>
        <a:xfrm>
          <a:off x="499110" y="2545818"/>
          <a:ext cx="6987540" cy="560880"/>
        </a:xfrm>
        <a:prstGeom prst="roundRect">
          <a:avLst/>
        </a:prstGeom>
        <a:solidFill>
          <a:schemeClr val="bg1"/>
        </a:solidFill>
        <a:ln w="12700" cap="flat" cmpd="sng" algn="ctr">
          <a:solidFill>
            <a:schemeClr val="accent6">
              <a:lumMod val="40000"/>
              <a:lumOff val="6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4112" tIns="0" rIns="264112" bIns="0" numCol="1" spcCol="1270" anchor="ctr" anchorCtr="0">
          <a:noAutofit/>
        </a:bodyPr>
        <a:lstStyle/>
        <a:p>
          <a:pPr marL="0" lvl="0" indent="0" algn="l" defTabSz="844550">
            <a:lnSpc>
              <a:spcPct val="90000"/>
            </a:lnSpc>
            <a:spcBef>
              <a:spcPct val="0"/>
            </a:spcBef>
            <a:spcAft>
              <a:spcPct val="35000"/>
            </a:spcAft>
            <a:buNone/>
          </a:pPr>
          <a:r>
            <a:rPr lang="en-GB" sz="1900" kern="1200" dirty="0">
              <a:solidFill>
                <a:schemeClr val="tx1">
                  <a:lumMod val="95000"/>
                  <a:lumOff val="5000"/>
                </a:schemeClr>
              </a:solidFill>
            </a:rPr>
            <a:t>Recommended approach</a:t>
          </a:r>
        </a:p>
      </dsp:txBody>
      <dsp:txXfrm>
        <a:off x="526490" y="2573198"/>
        <a:ext cx="6932780" cy="50612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1B6ED1A-73DE-4CD1-954A-89240F523EA0}" type="datetimeFigureOut">
              <a:rPr lang="en-GB" smtClean="0"/>
              <a:t>28/07/2020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4CE9B0-F5A5-4338-903A-70C5B02641C2}" type="slidenum">
              <a:rPr lang="en-GB" smtClean="0"/>
              <a:t>‹#›</a:t>
            </a:fld>
            <a:endParaRPr lang="en-GB"/>
          </a:p>
        </p:txBody>
      </p:sp>
    </p:spTree>
    <p:extLst>
      <p:ext uri="{BB962C8B-B14F-4D97-AF65-F5344CB8AC3E}">
        <p14:creationId xmlns:p14="http://schemas.microsoft.com/office/powerpoint/2010/main" val="35405504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Two suppliers have indicated that their PPMIDs in production will work with 7. We believe that 7 will work with </a:t>
            </a:r>
            <a:r>
              <a:rPr lang="en-GB" i="1" dirty="0"/>
              <a:t>some</a:t>
            </a:r>
            <a:r>
              <a:rPr lang="en-GB" dirty="0"/>
              <a:t> PPMIDS out there</a:t>
            </a:r>
          </a:p>
        </p:txBody>
      </p:sp>
      <p:sp>
        <p:nvSpPr>
          <p:cNvPr id="4" name="Slide Number Placeholder 3"/>
          <p:cNvSpPr>
            <a:spLocks noGrp="1"/>
          </p:cNvSpPr>
          <p:nvPr>
            <p:ph type="sldNum" sz="quarter" idx="5"/>
          </p:nvPr>
        </p:nvSpPr>
        <p:spPr/>
        <p:txBody>
          <a:bodyPr/>
          <a:lstStyle/>
          <a:p>
            <a:fld id="{423DEBFC-39BD-4A42-A0A8-B275C89BC6F7}" type="slidenum">
              <a:rPr lang="en-US" smtClean="0"/>
              <a:t>16</a:t>
            </a:fld>
            <a:endParaRPr lang="en-US"/>
          </a:p>
        </p:txBody>
      </p:sp>
    </p:spTree>
    <p:extLst>
      <p:ext uri="{BB962C8B-B14F-4D97-AF65-F5344CB8AC3E}">
        <p14:creationId xmlns:p14="http://schemas.microsoft.com/office/powerpoint/2010/main" val="38108372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 shared device information on SSI screen</a:t>
            </a:r>
          </a:p>
          <a:p>
            <a:r>
              <a:rPr lang="en-GB" dirty="0"/>
              <a:t>If supplier eventually gets message of a failure, would they think all updates in a batch would fail?</a:t>
            </a:r>
          </a:p>
          <a:p>
            <a:r>
              <a:rPr lang="en-GB" dirty="0"/>
              <a:t>Fail usually means device is “invalid” and SU doesn’t have to do anything</a:t>
            </a:r>
          </a:p>
          <a:p>
            <a:r>
              <a:rPr lang="en-GB" sz="1200" kern="1200" dirty="0">
                <a:solidFill>
                  <a:schemeClr val="tx1"/>
                </a:solidFill>
                <a:effectLst/>
                <a:latin typeface="+mn-lt"/>
                <a:ea typeface="+mn-ea"/>
                <a:cs typeface="+mn-cs"/>
              </a:rPr>
              <a:t>If there is a need to reset the status of a device manually, </a:t>
            </a:r>
            <a:r>
              <a:rPr lang="en-GB" sz="1200" kern="1200" dirty="0" err="1">
                <a:solidFill>
                  <a:schemeClr val="tx1"/>
                </a:solidFill>
                <a:effectLst/>
                <a:latin typeface="+mn-lt"/>
                <a:ea typeface="+mn-ea"/>
                <a:cs typeface="+mn-cs"/>
              </a:rPr>
              <a:t>itcan</a:t>
            </a:r>
            <a:r>
              <a:rPr lang="en-GB" sz="1200" kern="1200" dirty="0">
                <a:solidFill>
                  <a:schemeClr val="tx1"/>
                </a:solidFill>
                <a:effectLst/>
                <a:latin typeface="+mn-lt"/>
                <a:ea typeface="+mn-ea"/>
                <a:cs typeface="+mn-cs"/>
              </a:rPr>
              <a:t> be done by the DCC Service Desk by using a new interface provided within the SSMI</a:t>
            </a:r>
          </a:p>
          <a:p>
            <a:r>
              <a:rPr lang="en-GB" sz="1200" kern="1200" dirty="0">
                <a:solidFill>
                  <a:schemeClr val="tx1"/>
                </a:solidFill>
                <a:effectLst/>
                <a:latin typeface="+mn-lt"/>
                <a:ea typeface="+mn-ea"/>
                <a:cs typeface="+mn-cs"/>
              </a:rPr>
              <a:t>Comms Hub can prioritise meter updates over PPMID &amp; HCALCS – so PPMID update can be refused (No retry)</a:t>
            </a:r>
            <a:endParaRPr lang="en-GB" dirty="0"/>
          </a:p>
        </p:txBody>
      </p:sp>
      <p:sp>
        <p:nvSpPr>
          <p:cNvPr id="4" name="Slide Number Placeholder 3"/>
          <p:cNvSpPr>
            <a:spLocks noGrp="1"/>
          </p:cNvSpPr>
          <p:nvPr>
            <p:ph type="sldNum" sz="quarter" idx="5"/>
          </p:nvPr>
        </p:nvSpPr>
        <p:spPr/>
        <p:txBody>
          <a:bodyPr/>
          <a:lstStyle/>
          <a:p>
            <a:fld id="{423DEBFC-39BD-4A42-A0A8-B275C89BC6F7}" type="slidenum">
              <a:rPr lang="en-US" smtClean="0"/>
              <a:t>19</a:t>
            </a:fld>
            <a:endParaRPr lang="en-US"/>
          </a:p>
        </p:txBody>
      </p:sp>
    </p:spTree>
    <p:extLst>
      <p:ext uri="{BB962C8B-B14F-4D97-AF65-F5344CB8AC3E}">
        <p14:creationId xmlns:p14="http://schemas.microsoft.com/office/powerpoint/2010/main" val="15516740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23DEBFC-39BD-4A42-A0A8-B275C89BC6F7}" type="slidenum">
              <a:rPr lang="en-US" smtClean="0"/>
              <a:t>20</a:t>
            </a:fld>
            <a:endParaRPr lang="en-US"/>
          </a:p>
        </p:txBody>
      </p:sp>
    </p:spTree>
    <p:extLst>
      <p:ext uri="{BB962C8B-B14F-4D97-AF65-F5344CB8AC3E}">
        <p14:creationId xmlns:p14="http://schemas.microsoft.com/office/powerpoint/2010/main" val="25797932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While this is not something that has been in place before, it is something that will have a significant impact on additional infrastructure and resources allocated by the Service Providers to firmware downloads.</a:t>
            </a:r>
          </a:p>
          <a:p>
            <a:r>
              <a:rPr lang="en-GB" sz="1200" kern="1200" dirty="0">
                <a:solidFill>
                  <a:schemeClr val="tx1"/>
                </a:solidFill>
                <a:effectLst/>
                <a:latin typeface="+mn-lt"/>
                <a:ea typeface="+mn-ea"/>
                <a:cs typeface="+mn-cs"/>
              </a:rPr>
              <a:t>ADT relates to CNI and should be security based rather than security load</a:t>
            </a:r>
          </a:p>
        </p:txBody>
      </p:sp>
      <p:sp>
        <p:nvSpPr>
          <p:cNvPr id="4" name="Slide Number Placeholder 3"/>
          <p:cNvSpPr>
            <a:spLocks noGrp="1"/>
          </p:cNvSpPr>
          <p:nvPr>
            <p:ph type="sldNum" sz="quarter" idx="5"/>
          </p:nvPr>
        </p:nvSpPr>
        <p:spPr/>
        <p:txBody>
          <a:bodyPr/>
          <a:lstStyle/>
          <a:p>
            <a:fld id="{423DEBFC-39BD-4A42-A0A8-B275C89BC6F7}" type="slidenum">
              <a:rPr lang="en-US" smtClean="0"/>
              <a:t>22</a:t>
            </a:fld>
            <a:endParaRPr lang="en-US"/>
          </a:p>
        </p:txBody>
      </p:sp>
    </p:spTree>
    <p:extLst>
      <p:ext uri="{BB962C8B-B14F-4D97-AF65-F5344CB8AC3E}">
        <p14:creationId xmlns:p14="http://schemas.microsoft.com/office/powerpoint/2010/main" val="326373994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D122E49-31A7-4F63-B5C3-2BA914BDCA8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1" y="0"/>
            <a:ext cx="12191238" cy="6858000"/>
          </a:xfrm>
          <a:prstGeom prst="rect">
            <a:avLst/>
          </a:prstGeom>
        </p:spPr>
      </p:pic>
      <p:sp>
        <p:nvSpPr>
          <p:cNvPr id="2" name="Title 1">
            <a:extLst>
              <a:ext uri="{FF2B5EF4-FFF2-40B4-BE49-F238E27FC236}">
                <a16:creationId xmlns:a16="http://schemas.microsoft.com/office/drawing/2014/main" id="{F0041707-758B-41B4-870C-BA338C78BBAF}"/>
              </a:ext>
            </a:extLst>
          </p:cNvPr>
          <p:cNvSpPr>
            <a:spLocks noGrp="1"/>
          </p:cNvSpPr>
          <p:nvPr>
            <p:ph type="ctrTitle"/>
          </p:nvPr>
        </p:nvSpPr>
        <p:spPr>
          <a:xfrm>
            <a:off x="1524000" y="1122363"/>
            <a:ext cx="9829800" cy="2387600"/>
          </a:xfrm>
          <a:prstGeom prst="rect">
            <a:avLst/>
          </a:prstGeom>
        </p:spPr>
        <p:txBody>
          <a:bodyPr anchor="b">
            <a:normAutofit/>
          </a:bodyPr>
          <a:lstStyle>
            <a:lvl1pPr algn="r">
              <a:defRPr sz="4400">
                <a:solidFill>
                  <a:schemeClr val="bg1"/>
                </a:solidFill>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1F089ED0-D78D-4E69-AED2-CAFA0F7E2C5F}"/>
              </a:ext>
            </a:extLst>
          </p:cNvPr>
          <p:cNvSpPr>
            <a:spLocks noGrp="1"/>
          </p:cNvSpPr>
          <p:nvPr>
            <p:ph type="subTitle" idx="1"/>
          </p:nvPr>
        </p:nvSpPr>
        <p:spPr>
          <a:xfrm>
            <a:off x="1523999" y="3602038"/>
            <a:ext cx="9829799" cy="1655762"/>
          </a:xfrm>
          <a:prstGeom prst="rect">
            <a:avLst/>
          </a:prstGeo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8399386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960000" y="1800000"/>
            <a:ext cx="6644640" cy="1800000"/>
          </a:xfrm>
        </p:spPr>
        <p:txBody>
          <a:bodyPr anchor="t" anchorCtr="0"/>
          <a:lstStyle>
            <a:lvl1pPr algn="l">
              <a:defRPr sz="4000">
                <a:solidFill>
                  <a:srgbClr val="1F144A"/>
                </a:solidFill>
              </a:defRPr>
            </a:lvl1pPr>
          </a:lstStyle>
          <a:p>
            <a:r>
              <a:rPr lang="en-US" dirty="0"/>
              <a:t>Click to edit Master title style</a:t>
            </a:r>
          </a:p>
        </p:txBody>
      </p:sp>
      <p:sp>
        <p:nvSpPr>
          <p:cNvPr id="3" name="Subtitle 2"/>
          <p:cNvSpPr>
            <a:spLocks noGrp="1"/>
          </p:cNvSpPr>
          <p:nvPr>
            <p:ph type="subTitle" idx="1"/>
          </p:nvPr>
        </p:nvSpPr>
        <p:spPr>
          <a:xfrm>
            <a:off x="3960000" y="3968752"/>
            <a:ext cx="6644640" cy="978635"/>
          </a:xfrm>
        </p:spPr>
        <p:txBody>
          <a:bodyPr/>
          <a:lstStyle>
            <a:lvl1pPr marL="0" indent="0" algn="l">
              <a:buNone/>
              <a:defRPr sz="2400">
                <a:solidFill>
                  <a:srgbClr val="1F144A"/>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Master subtitle style</a:t>
            </a:r>
          </a:p>
        </p:txBody>
      </p:sp>
      <p:sp>
        <p:nvSpPr>
          <p:cNvPr id="4" name="Date Placeholder 3"/>
          <p:cNvSpPr>
            <a:spLocks noGrp="1"/>
          </p:cNvSpPr>
          <p:nvPr>
            <p:ph type="dt" sz="half" idx="10"/>
          </p:nvPr>
        </p:nvSpPr>
        <p:spPr>
          <a:xfrm>
            <a:off x="3960000" y="4956138"/>
            <a:ext cx="2743200" cy="365125"/>
          </a:xfrm>
        </p:spPr>
        <p:txBody>
          <a:bodyPr/>
          <a:lstStyle>
            <a:lvl1pPr algn="l">
              <a:defRPr sz="1300">
                <a:solidFill>
                  <a:srgbClr val="1F144A"/>
                </a:solidFill>
              </a:defRPr>
            </a:lvl1pPr>
          </a:lstStyle>
          <a:p>
            <a:fld id="{99F75370-880A-6045-902D-EA42064FA6B6}" type="datetime4">
              <a:rPr lang="en-GB" smtClean="0"/>
              <a:pPr/>
              <a:t>28 July 2020</a:t>
            </a:fld>
            <a:endParaRPr lang="en-US" dirty="0"/>
          </a:p>
        </p:txBody>
      </p:sp>
      <p:sp>
        <p:nvSpPr>
          <p:cNvPr id="6" name="Footer Placeholder 5">
            <a:extLst>
              <a:ext uri="{FF2B5EF4-FFF2-40B4-BE49-F238E27FC236}">
                <a16:creationId xmlns:a16="http://schemas.microsoft.com/office/drawing/2014/main" id="{3D3AFBF2-5BF2-6145-8243-A434BB03DB21}"/>
              </a:ext>
            </a:extLst>
          </p:cNvPr>
          <p:cNvSpPr>
            <a:spLocks noGrp="1"/>
          </p:cNvSpPr>
          <p:nvPr>
            <p:ph type="ftr" sz="quarter" idx="11"/>
          </p:nvPr>
        </p:nvSpPr>
        <p:spPr>
          <a:xfrm>
            <a:off x="3960000" y="5330012"/>
            <a:ext cx="4114800" cy="360000"/>
          </a:xfrm>
        </p:spPr>
        <p:txBody>
          <a:bodyPr/>
          <a:lstStyle>
            <a:lvl1pPr>
              <a:defRPr>
                <a:solidFill>
                  <a:srgbClr val="1F144A"/>
                </a:solidFill>
              </a:defRPr>
            </a:lvl1pPr>
          </a:lstStyle>
          <a:p>
            <a:pPr algn="l"/>
            <a:r>
              <a:rPr lang="en-US" dirty="0"/>
              <a:t>Insert DCC category title here</a:t>
            </a:r>
          </a:p>
        </p:txBody>
      </p:sp>
      <p:pic>
        <p:nvPicPr>
          <p:cNvPr id="7" name="Picture 6">
            <a:extLst>
              <a:ext uri="{FF2B5EF4-FFF2-40B4-BE49-F238E27FC236}">
                <a16:creationId xmlns:a16="http://schemas.microsoft.com/office/drawing/2014/main" id="{CFA8F52F-46BA-7E49-8DCC-ADBFA4778489}"/>
              </a:ext>
            </a:extLst>
          </p:cNvPr>
          <p:cNvPicPr>
            <a:picLocks noChangeAspect="1"/>
          </p:cNvPicPr>
          <p:nvPr userDrawn="1"/>
        </p:nvPicPr>
        <p:blipFill>
          <a:blip r:embed="rId3"/>
          <a:stretch>
            <a:fillRect/>
          </a:stretch>
        </p:blipFill>
        <p:spPr>
          <a:xfrm>
            <a:off x="360000" y="360000"/>
            <a:ext cx="2269490" cy="719486"/>
          </a:xfrm>
          <a:prstGeom prst="rect">
            <a:avLst/>
          </a:prstGeom>
        </p:spPr>
      </p:pic>
      <p:sp>
        <p:nvSpPr>
          <p:cNvPr id="8" name="Oval 7">
            <a:extLst>
              <a:ext uri="{FF2B5EF4-FFF2-40B4-BE49-F238E27FC236}">
                <a16:creationId xmlns:a16="http://schemas.microsoft.com/office/drawing/2014/main" id="{E53E04FD-AFF5-E546-ACFD-910B28DB6736}"/>
              </a:ext>
            </a:extLst>
          </p:cNvPr>
          <p:cNvSpPr/>
          <p:nvPr userDrawn="1"/>
        </p:nvSpPr>
        <p:spPr>
          <a:xfrm>
            <a:off x="8605977" y="5047578"/>
            <a:ext cx="1296975" cy="1296975"/>
          </a:xfrm>
          <a:prstGeom prst="ellipse">
            <a:avLst/>
          </a:prstGeom>
          <a:solidFill>
            <a:schemeClr val="accent3">
              <a:alpha val="9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Oval 8">
            <a:extLst>
              <a:ext uri="{FF2B5EF4-FFF2-40B4-BE49-F238E27FC236}">
                <a16:creationId xmlns:a16="http://schemas.microsoft.com/office/drawing/2014/main" id="{B6E5817A-2D6B-DF4D-ADDF-DBFAE2F9EC57}"/>
              </a:ext>
            </a:extLst>
          </p:cNvPr>
          <p:cNvSpPr/>
          <p:nvPr userDrawn="1"/>
        </p:nvSpPr>
        <p:spPr>
          <a:xfrm>
            <a:off x="9409176" y="4762536"/>
            <a:ext cx="2995464" cy="2995464"/>
          </a:xfrm>
          <a:prstGeom prst="ellipse">
            <a:avLst/>
          </a:prstGeom>
          <a:solidFill>
            <a:schemeClr val="accent4">
              <a:alpha val="9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733019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tandard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0000" y="540000"/>
            <a:ext cx="9000000" cy="720000"/>
          </a:xfrm>
        </p:spPr>
        <p:txBody>
          <a:bodyPr/>
          <a:lstStyle/>
          <a:p>
            <a:r>
              <a:rPr lang="en-US" dirty="0"/>
              <a:t>Click to edit Master title style</a:t>
            </a:r>
          </a:p>
        </p:txBody>
      </p:sp>
      <p:sp>
        <p:nvSpPr>
          <p:cNvPr id="4" name="Footer Placeholder 3"/>
          <p:cNvSpPr>
            <a:spLocks noGrp="1"/>
          </p:cNvSpPr>
          <p:nvPr>
            <p:ph type="ftr" sz="quarter" idx="11"/>
          </p:nvPr>
        </p:nvSpPr>
        <p:spPr>
          <a:xfrm>
            <a:off x="719999" y="6482648"/>
            <a:ext cx="10897879" cy="143408"/>
          </a:xfrm>
        </p:spPr>
        <p:txBody>
          <a:bodyPr/>
          <a:lstStyle>
            <a:lvl1pPr>
              <a:defRPr>
                <a:solidFill>
                  <a:srgbClr val="F5F5F5"/>
                </a:solidFill>
              </a:defRPr>
            </a:lvl1pPr>
          </a:lstStyle>
          <a:p>
            <a:r>
              <a:rPr lang="en-US" dirty="0"/>
              <a:t>Insert DCC category title here</a:t>
            </a:r>
          </a:p>
        </p:txBody>
      </p:sp>
      <p:sp>
        <p:nvSpPr>
          <p:cNvPr id="12" name="Slide Number Placeholder 6">
            <a:extLst>
              <a:ext uri="{FF2B5EF4-FFF2-40B4-BE49-F238E27FC236}">
                <a16:creationId xmlns:a16="http://schemas.microsoft.com/office/drawing/2014/main" id="{CE0B18F8-D393-724C-B4D7-64CBA0C770AB}"/>
              </a:ext>
            </a:extLst>
          </p:cNvPr>
          <p:cNvSpPr txBox="1">
            <a:spLocks/>
          </p:cNvSpPr>
          <p:nvPr userDrawn="1"/>
        </p:nvSpPr>
        <p:spPr>
          <a:xfrm>
            <a:off x="9153650" y="6482648"/>
            <a:ext cx="2464229" cy="143408"/>
          </a:xfrm>
          <a:prstGeom prst="rect">
            <a:avLst/>
          </a:prstGeom>
        </p:spPr>
        <p:txBody>
          <a:bodyPr vert="horz" lIns="0" tIns="0" rIns="0" bIns="0" rtlCol="0" anchor="t" anchorCtr="0"/>
          <a:lstStyle>
            <a:defPPr>
              <a:defRPr lang="en-US"/>
            </a:defPPr>
            <a:lvl1pPr marL="0" algn="ctr" defTabSz="914400" rtl="0" eaLnBrk="1" latinLnBrk="0" hangingPunct="1">
              <a:defRPr sz="1200" kern="1200">
                <a:solidFill>
                  <a:srgbClr val="1F144A"/>
                </a:solidFill>
                <a:latin typeface="Arial Rounded MT Bold" panose="020F070403050403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900" b="1" i="0" dirty="0">
                <a:solidFill>
                  <a:schemeClr val="bg1"/>
                </a:solidFill>
                <a:latin typeface="Lato" panose="020F0502020204030203" pitchFamily="34" charset="77"/>
              </a:rPr>
              <a:t> </a:t>
            </a:r>
            <a:fld id="{68F1BF3E-5F0E-D24A-8AA5-A9EEC54EF19C}" type="datetime4">
              <a:rPr lang="en-GB" sz="900" b="1" i="0" smtClean="0">
                <a:solidFill>
                  <a:schemeClr val="bg1"/>
                </a:solidFill>
                <a:latin typeface="Lato" panose="020F0502020204030203" pitchFamily="34" charset="77"/>
              </a:rPr>
              <a:pPr algn="r"/>
              <a:t>28 July 2020</a:t>
            </a:fld>
            <a:r>
              <a:rPr lang="en-GB" sz="900" b="1" i="0" dirty="0">
                <a:solidFill>
                  <a:schemeClr val="bg1"/>
                </a:solidFill>
                <a:latin typeface="Lato" panose="020F0502020204030203" pitchFamily="34" charset="77"/>
              </a:rPr>
              <a:t>    |    </a:t>
            </a:r>
            <a:fld id="{2B613C8D-C864-C543-AF89-04A4A766BF11}" type="slidenum">
              <a:rPr lang="en-US" sz="900" b="1" i="0" smtClean="0">
                <a:solidFill>
                  <a:schemeClr val="bg1"/>
                </a:solidFill>
                <a:latin typeface="Lato" panose="020F0502020204030203" pitchFamily="34" charset="77"/>
              </a:rPr>
              <a:pPr algn="r"/>
              <a:t>‹#›</a:t>
            </a:fld>
            <a:endParaRPr lang="en-US" sz="900" b="1" i="0" dirty="0">
              <a:solidFill>
                <a:schemeClr val="bg1"/>
              </a:solidFill>
              <a:latin typeface="Lato" panose="020F0502020204030203" pitchFamily="34" charset="77"/>
            </a:endParaRPr>
          </a:p>
        </p:txBody>
      </p:sp>
      <p:pic>
        <p:nvPicPr>
          <p:cNvPr id="5" name="Picture 4">
            <a:extLst>
              <a:ext uri="{FF2B5EF4-FFF2-40B4-BE49-F238E27FC236}">
                <a16:creationId xmlns:a16="http://schemas.microsoft.com/office/drawing/2014/main" id="{34DD57ED-5918-664A-AE43-E2962133AEBA}"/>
              </a:ext>
            </a:extLst>
          </p:cNvPr>
          <p:cNvPicPr>
            <a:picLocks noChangeAspect="1"/>
          </p:cNvPicPr>
          <p:nvPr userDrawn="1"/>
        </p:nvPicPr>
        <p:blipFill>
          <a:blip r:embed="rId3"/>
          <a:stretch>
            <a:fillRect/>
          </a:stretch>
        </p:blipFill>
        <p:spPr>
          <a:xfrm>
            <a:off x="720000" y="6330951"/>
            <a:ext cx="1249111" cy="396000"/>
          </a:xfrm>
          <a:prstGeom prst="rect">
            <a:avLst/>
          </a:prstGeom>
        </p:spPr>
      </p:pic>
      <p:sp>
        <p:nvSpPr>
          <p:cNvPr id="11" name="Content Placeholder 2">
            <a:extLst>
              <a:ext uri="{FF2B5EF4-FFF2-40B4-BE49-F238E27FC236}">
                <a16:creationId xmlns:a16="http://schemas.microsoft.com/office/drawing/2014/main" id="{85EC2FDE-593E-9541-9BBF-FF0D99C9FE4F}"/>
              </a:ext>
            </a:extLst>
          </p:cNvPr>
          <p:cNvSpPr>
            <a:spLocks noGrp="1"/>
          </p:cNvSpPr>
          <p:nvPr>
            <p:ph sz="half" idx="1"/>
          </p:nvPr>
        </p:nvSpPr>
        <p:spPr>
          <a:xfrm>
            <a:off x="720000" y="1080000"/>
            <a:ext cx="9000000" cy="4140000"/>
          </a:xfrm>
        </p:spPr>
        <p:txBody>
          <a:bodyPr/>
          <a:lstStyle>
            <a:lvl1pPr marL="0" indent="0">
              <a:buFontTx/>
              <a:buNone/>
              <a:defRPr sz="1600" b="1">
                <a:solidFill>
                  <a:srgbClr val="1F144A"/>
                </a:solidFill>
              </a:defRPr>
            </a:lvl1pPr>
            <a:lvl2pPr marL="457189" indent="0">
              <a:buFontTx/>
              <a:buNone/>
              <a:tabLst/>
              <a:defRPr sz="1400">
                <a:solidFill>
                  <a:srgbClr val="1F144A"/>
                </a:solidFill>
              </a:defRPr>
            </a:lvl2pPr>
            <a:lvl3pPr marL="914377" indent="0">
              <a:buFontTx/>
              <a:buNone/>
              <a:defRPr>
                <a:solidFill>
                  <a:srgbClr val="1F144A"/>
                </a:solidFill>
              </a:defRPr>
            </a:lvl3pPr>
            <a:lvl4pPr marL="1371566" indent="0">
              <a:buFontTx/>
              <a:buNone/>
              <a:defRPr>
                <a:solidFill>
                  <a:srgbClr val="1F144A"/>
                </a:solidFill>
              </a:defRPr>
            </a:lvl4pPr>
            <a:lvl5pPr marL="1828754" indent="0">
              <a:buFontTx/>
              <a:buNone/>
              <a:defRPr>
                <a:solidFill>
                  <a:srgbClr val="1F144A"/>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035409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Standard Two Colum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0000" y="540000"/>
            <a:ext cx="9000000" cy="720000"/>
          </a:xfrm>
        </p:spPr>
        <p:txBody>
          <a:bodyPr/>
          <a:lstStyle/>
          <a:p>
            <a:r>
              <a:rPr lang="en-US" dirty="0"/>
              <a:t>Click to edit Master title style</a:t>
            </a:r>
          </a:p>
        </p:txBody>
      </p:sp>
      <p:sp>
        <p:nvSpPr>
          <p:cNvPr id="3" name="Content Placeholder 2"/>
          <p:cNvSpPr>
            <a:spLocks noGrp="1"/>
          </p:cNvSpPr>
          <p:nvPr>
            <p:ph sz="half" idx="1"/>
          </p:nvPr>
        </p:nvSpPr>
        <p:spPr>
          <a:xfrm>
            <a:off x="720000" y="1080000"/>
            <a:ext cx="4320000" cy="435133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5400000" y="1080000"/>
            <a:ext cx="4320000" cy="435133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Picture 8">
            <a:extLst>
              <a:ext uri="{FF2B5EF4-FFF2-40B4-BE49-F238E27FC236}">
                <a16:creationId xmlns:a16="http://schemas.microsoft.com/office/drawing/2014/main" id="{21DD0BD0-3F0D-8948-B9C8-C761D42DB7A4}"/>
              </a:ext>
            </a:extLst>
          </p:cNvPr>
          <p:cNvPicPr>
            <a:picLocks noChangeAspect="1"/>
          </p:cNvPicPr>
          <p:nvPr userDrawn="1"/>
        </p:nvPicPr>
        <p:blipFill>
          <a:blip r:embed="rId3"/>
          <a:stretch>
            <a:fillRect/>
          </a:stretch>
        </p:blipFill>
        <p:spPr>
          <a:xfrm>
            <a:off x="720000" y="6330951"/>
            <a:ext cx="1249111" cy="396000"/>
          </a:xfrm>
          <a:prstGeom prst="rect">
            <a:avLst/>
          </a:prstGeom>
        </p:spPr>
      </p:pic>
      <p:sp>
        <p:nvSpPr>
          <p:cNvPr id="10" name="Footer Placeholder 3">
            <a:extLst>
              <a:ext uri="{FF2B5EF4-FFF2-40B4-BE49-F238E27FC236}">
                <a16:creationId xmlns:a16="http://schemas.microsoft.com/office/drawing/2014/main" id="{6E0BA1CC-0392-9246-A7FB-1D41CCBAFD28}"/>
              </a:ext>
            </a:extLst>
          </p:cNvPr>
          <p:cNvSpPr>
            <a:spLocks noGrp="1"/>
          </p:cNvSpPr>
          <p:nvPr>
            <p:ph type="ftr" sz="quarter" idx="11"/>
          </p:nvPr>
        </p:nvSpPr>
        <p:spPr>
          <a:xfrm>
            <a:off x="719999" y="6482648"/>
            <a:ext cx="10897879" cy="143408"/>
          </a:xfrm>
        </p:spPr>
        <p:txBody>
          <a:bodyPr/>
          <a:lstStyle>
            <a:lvl1pPr>
              <a:defRPr>
                <a:solidFill>
                  <a:srgbClr val="F5F5F5"/>
                </a:solidFill>
              </a:defRPr>
            </a:lvl1pPr>
          </a:lstStyle>
          <a:p>
            <a:r>
              <a:rPr lang="en-US" dirty="0"/>
              <a:t>Insert DCC category title here</a:t>
            </a:r>
          </a:p>
        </p:txBody>
      </p:sp>
      <p:sp>
        <p:nvSpPr>
          <p:cNvPr id="12" name="Slide Number Placeholder 6">
            <a:extLst>
              <a:ext uri="{FF2B5EF4-FFF2-40B4-BE49-F238E27FC236}">
                <a16:creationId xmlns:a16="http://schemas.microsoft.com/office/drawing/2014/main" id="{CFF8A314-B502-C345-9637-4F95290F284F}"/>
              </a:ext>
            </a:extLst>
          </p:cNvPr>
          <p:cNvSpPr txBox="1">
            <a:spLocks/>
          </p:cNvSpPr>
          <p:nvPr userDrawn="1"/>
        </p:nvSpPr>
        <p:spPr>
          <a:xfrm>
            <a:off x="9153650" y="6482648"/>
            <a:ext cx="2464229" cy="143408"/>
          </a:xfrm>
          <a:prstGeom prst="rect">
            <a:avLst/>
          </a:prstGeom>
        </p:spPr>
        <p:txBody>
          <a:bodyPr vert="horz" lIns="0" tIns="0" rIns="0" bIns="0" rtlCol="0" anchor="t" anchorCtr="0"/>
          <a:lstStyle>
            <a:defPPr>
              <a:defRPr lang="en-US"/>
            </a:defPPr>
            <a:lvl1pPr marL="0" algn="ctr" defTabSz="914400" rtl="0" eaLnBrk="1" latinLnBrk="0" hangingPunct="1">
              <a:defRPr sz="1200" kern="1200">
                <a:solidFill>
                  <a:srgbClr val="1F144A"/>
                </a:solidFill>
                <a:latin typeface="Arial Rounded MT Bold" panose="020F070403050403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900" b="1" i="0" dirty="0">
                <a:solidFill>
                  <a:schemeClr val="bg1"/>
                </a:solidFill>
                <a:latin typeface="Lato" panose="020F0502020204030203" pitchFamily="34" charset="77"/>
              </a:rPr>
              <a:t> </a:t>
            </a:r>
            <a:fld id="{68F1BF3E-5F0E-D24A-8AA5-A9EEC54EF19C}" type="datetime4">
              <a:rPr lang="en-GB" sz="900" b="1" i="0" smtClean="0">
                <a:solidFill>
                  <a:schemeClr val="bg1"/>
                </a:solidFill>
                <a:latin typeface="Lato" panose="020F0502020204030203" pitchFamily="34" charset="77"/>
              </a:rPr>
              <a:pPr algn="r"/>
              <a:t>28 July 2020</a:t>
            </a:fld>
            <a:r>
              <a:rPr lang="en-GB" sz="900" b="1" i="0" dirty="0">
                <a:solidFill>
                  <a:schemeClr val="bg1"/>
                </a:solidFill>
                <a:latin typeface="Lato" panose="020F0502020204030203" pitchFamily="34" charset="77"/>
              </a:rPr>
              <a:t>    |    </a:t>
            </a:r>
            <a:fld id="{2B613C8D-C864-C543-AF89-04A4A766BF11}" type="slidenum">
              <a:rPr lang="en-US" sz="900" b="1" i="0" smtClean="0">
                <a:solidFill>
                  <a:schemeClr val="bg1"/>
                </a:solidFill>
                <a:latin typeface="Lato" panose="020F0502020204030203" pitchFamily="34" charset="77"/>
              </a:rPr>
              <a:pPr algn="r"/>
              <a:t>‹#›</a:t>
            </a:fld>
            <a:endParaRPr lang="en-US" sz="900" b="1" i="0" dirty="0">
              <a:solidFill>
                <a:schemeClr val="bg1"/>
              </a:solidFill>
              <a:latin typeface="Lato" panose="020F0502020204030203" pitchFamily="34" charset="77"/>
            </a:endParaRPr>
          </a:p>
        </p:txBody>
      </p:sp>
    </p:spTree>
    <p:extLst>
      <p:ext uri="{BB962C8B-B14F-4D97-AF65-F5344CB8AC3E}">
        <p14:creationId xmlns:p14="http://schemas.microsoft.com/office/powerpoint/2010/main" val="32595707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99EEE5E-9535-8B49-A425-83AF87AA0A6F}"/>
              </a:ext>
            </a:extLst>
          </p:cNvPr>
          <p:cNvPicPr>
            <a:picLocks noChangeAspect="1"/>
          </p:cNvPicPr>
          <p:nvPr userDrawn="1"/>
        </p:nvPicPr>
        <p:blipFill>
          <a:blip r:embed="rId3"/>
          <a:stretch>
            <a:fillRect/>
          </a:stretch>
        </p:blipFill>
        <p:spPr>
          <a:xfrm>
            <a:off x="720000" y="6330951"/>
            <a:ext cx="1249111" cy="396000"/>
          </a:xfrm>
          <a:prstGeom prst="rect">
            <a:avLst/>
          </a:prstGeom>
        </p:spPr>
      </p:pic>
      <p:sp>
        <p:nvSpPr>
          <p:cNvPr id="7" name="Footer Placeholder 3">
            <a:extLst>
              <a:ext uri="{FF2B5EF4-FFF2-40B4-BE49-F238E27FC236}">
                <a16:creationId xmlns:a16="http://schemas.microsoft.com/office/drawing/2014/main" id="{13C092D7-3C9B-1D4F-85B2-6C6ACE0B4BCE}"/>
              </a:ext>
            </a:extLst>
          </p:cNvPr>
          <p:cNvSpPr>
            <a:spLocks noGrp="1"/>
          </p:cNvSpPr>
          <p:nvPr>
            <p:ph type="ftr" sz="quarter" idx="11"/>
          </p:nvPr>
        </p:nvSpPr>
        <p:spPr>
          <a:xfrm>
            <a:off x="719999" y="6482648"/>
            <a:ext cx="10897879" cy="143408"/>
          </a:xfrm>
        </p:spPr>
        <p:txBody>
          <a:bodyPr/>
          <a:lstStyle>
            <a:lvl1pPr>
              <a:defRPr>
                <a:solidFill>
                  <a:srgbClr val="F5F5F5"/>
                </a:solidFill>
              </a:defRPr>
            </a:lvl1pPr>
          </a:lstStyle>
          <a:p>
            <a:r>
              <a:rPr lang="en-US" dirty="0"/>
              <a:t>Insert DCC category title here</a:t>
            </a:r>
          </a:p>
        </p:txBody>
      </p:sp>
      <p:sp>
        <p:nvSpPr>
          <p:cNvPr id="9" name="Slide Number Placeholder 6">
            <a:extLst>
              <a:ext uri="{FF2B5EF4-FFF2-40B4-BE49-F238E27FC236}">
                <a16:creationId xmlns:a16="http://schemas.microsoft.com/office/drawing/2014/main" id="{CAFE4FA8-3512-5046-BE8B-1AE90529CAA1}"/>
              </a:ext>
            </a:extLst>
          </p:cNvPr>
          <p:cNvSpPr txBox="1">
            <a:spLocks/>
          </p:cNvSpPr>
          <p:nvPr userDrawn="1"/>
        </p:nvSpPr>
        <p:spPr>
          <a:xfrm>
            <a:off x="9153650" y="6482648"/>
            <a:ext cx="2464229" cy="143408"/>
          </a:xfrm>
          <a:prstGeom prst="rect">
            <a:avLst/>
          </a:prstGeom>
        </p:spPr>
        <p:txBody>
          <a:bodyPr vert="horz" lIns="0" tIns="0" rIns="0" bIns="0" rtlCol="0" anchor="t" anchorCtr="0"/>
          <a:lstStyle>
            <a:defPPr>
              <a:defRPr lang="en-US"/>
            </a:defPPr>
            <a:lvl1pPr marL="0" algn="ctr" defTabSz="914400" rtl="0" eaLnBrk="1" latinLnBrk="0" hangingPunct="1">
              <a:defRPr sz="1200" kern="1200">
                <a:solidFill>
                  <a:srgbClr val="1F144A"/>
                </a:solidFill>
                <a:latin typeface="Arial Rounded MT Bold" panose="020F070403050403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900" b="1" i="0" dirty="0">
                <a:solidFill>
                  <a:schemeClr val="bg1"/>
                </a:solidFill>
                <a:latin typeface="Lato" panose="020F0502020204030203" pitchFamily="34" charset="77"/>
              </a:rPr>
              <a:t> </a:t>
            </a:r>
            <a:fld id="{68F1BF3E-5F0E-D24A-8AA5-A9EEC54EF19C}" type="datetime4">
              <a:rPr lang="en-GB" sz="900" b="1" i="0" smtClean="0">
                <a:solidFill>
                  <a:schemeClr val="bg1"/>
                </a:solidFill>
                <a:latin typeface="Lato" panose="020F0502020204030203" pitchFamily="34" charset="77"/>
              </a:rPr>
              <a:pPr algn="r"/>
              <a:t>28 July 2020</a:t>
            </a:fld>
            <a:r>
              <a:rPr lang="en-GB" sz="900" b="1" i="0" dirty="0">
                <a:solidFill>
                  <a:schemeClr val="bg1"/>
                </a:solidFill>
                <a:latin typeface="Lato" panose="020F0502020204030203" pitchFamily="34" charset="77"/>
              </a:rPr>
              <a:t>    |    </a:t>
            </a:r>
            <a:fld id="{2B613C8D-C864-C543-AF89-04A4A766BF11}" type="slidenum">
              <a:rPr lang="en-US" sz="900" b="1" i="0" smtClean="0">
                <a:solidFill>
                  <a:schemeClr val="bg1"/>
                </a:solidFill>
                <a:latin typeface="Lato" panose="020F0502020204030203" pitchFamily="34" charset="77"/>
              </a:rPr>
              <a:pPr algn="r"/>
              <a:t>‹#›</a:t>
            </a:fld>
            <a:endParaRPr lang="en-US" sz="900" b="1" i="0" dirty="0">
              <a:solidFill>
                <a:schemeClr val="bg1"/>
              </a:solidFill>
              <a:latin typeface="Lato" panose="020F0502020204030203" pitchFamily="34" charset="77"/>
            </a:endParaRPr>
          </a:p>
        </p:txBody>
      </p:sp>
    </p:spTree>
    <p:extLst>
      <p:ext uri="{BB962C8B-B14F-4D97-AF65-F5344CB8AC3E}">
        <p14:creationId xmlns:p14="http://schemas.microsoft.com/office/powerpoint/2010/main" val="16599190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nal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606801" y="2520288"/>
            <a:ext cx="4979201" cy="1219522"/>
          </a:xfrm>
        </p:spPr>
        <p:txBody>
          <a:bodyPr anchor="t" anchorCtr="0"/>
          <a:lstStyle>
            <a:lvl1pPr algn="ctr">
              <a:defRPr sz="4000">
                <a:solidFill>
                  <a:schemeClr val="bg1"/>
                </a:solidFill>
              </a:defRPr>
            </a:lvl1pPr>
          </a:lstStyle>
          <a:p>
            <a:r>
              <a:rPr lang="en-US" dirty="0"/>
              <a:t>Click to edit Master title style</a:t>
            </a:r>
          </a:p>
        </p:txBody>
      </p:sp>
      <p:pic>
        <p:nvPicPr>
          <p:cNvPr id="8" name="Picture 7">
            <a:extLst>
              <a:ext uri="{FF2B5EF4-FFF2-40B4-BE49-F238E27FC236}">
                <a16:creationId xmlns:a16="http://schemas.microsoft.com/office/drawing/2014/main" id="{0F8E56FA-68CE-7E40-A091-322DAAC2D991}"/>
              </a:ext>
            </a:extLst>
          </p:cNvPr>
          <p:cNvPicPr>
            <a:picLocks noChangeAspect="1"/>
          </p:cNvPicPr>
          <p:nvPr userDrawn="1"/>
        </p:nvPicPr>
        <p:blipFill>
          <a:blip r:embed="rId3"/>
          <a:stretch>
            <a:fillRect/>
          </a:stretch>
        </p:blipFill>
        <p:spPr>
          <a:xfrm>
            <a:off x="720000" y="6330951"/>
            <a:ext cx="1249111" cy="396000"/>
          </a:xfrm>
          <a:prstGeom prst="rect">
            <a:avLst/>
          </a:prstGeom>
        </p:spPr>
      </p:pic>
      <p:sp>
        <p:nvSpPr>
          <p:cNvPr id="9" name="Footer Placeholder 3">
            <a:extLst>
              <a:ext uri="{FF2B5EF4-FFF2-40B4-BE49-F238E27FC236}">
                <a16:creationId xmlns:a16="http://schemas.microsoft.com/office/drawing/2014/main" id="{7B39409A-0B05-5240-883D-9A41FC5495C9}"/>
              </a:ext>
            </a:extLst>
          </p:cNvPr>
          <p:cNvSpPr>
            <a:spLocks noGrp="1"/>
          </p:cNvSpPr>
          <p:nvPr>
            <p:ph type="ftr" sz="quarter" idx="11"/>
          </p:nvPr>
        </p:nvSpPr>
        <p:spPr>
          <a:xfrm>
            <a:off x="719999" y="6482648"/>
            <a:ext cx="10897879" cy="143408"/>
          </a:xfrm>
        </p:spPr>
        <p:txBody>
          <a:bodyPr/>
          <a:lstStyle>
            <a:lvl1pPr>
              <a:defRPr>
                <a:solidFill>
                  <a:srgbClr val="F5F5F5"/>
                </a:solidFill>
              </a:defRPr>
            </a:lvl1pPr>
          </a:lstStyle>
          <a:p>
            <a:r>
              <a:rPr lang="en-US" dirty="0"/>
              <a:t>Insert DCC category title here</a:t>
            </a:r>
          </a:p>
        </p:txBody>
      </p:sp>
      <p:sp>
        <p:nvSpPr>
          <p:cNvPr id="11" name="Slide Number Placeholder 6">
            <a:extLst>
              <a:ext uri="{FF2B5EF4-FFF2-40B4-BE49-F238E27FC236}">
                <a16:creationId xmlns:a16="http://schemas.microsoft.com/office/drawing/2014/main" id="{CCA4EABB-5E32-A94F-A685-BC0029D537BC}"/>
              </a:ext>
            </a:extLst>
          </p:cNvPr>
          <p:cNvSpPr txBox="1">
            <a:spLocks/>
          </p:cNvSpPr>
          <p:nvPr userDrawn="1"/>
        </p:nvSpPr>
        <p:spPr>
          <a:xfrm>
            <a:off x="9153650" y="6482648"/>
            <a:ext cx="2464229" cy="143408"/>
          </a:xfrm>
          <a:prstGeom prst="rect">
            <a:avLst/>
          </a:prstGeom>
        </p:spPr>
        <p:txBody>
          <a:bodyPr vert="horz" lIns="0" tIns="0" rIns="0" bIns="0" rtlCol="0" anchor="t" anchorCtr="0"/>
          <a:lstStyle>
            <a:defPPr>
              <a:defRPr lang="en-US"/>
            </a:defPPr>
            <a:lvl1pPr marL="0" algn="ctr" defTabSz="914400" rtl="0" eaLnBrk="1" latinLnBrk="0" hangingPunct="1">
              <a:defRPr sz="1200" kern="1200">
                <a:solidFill>
                  <a:srgbClr val="1F144A"/>
                </a:solidFill>
                <a:latin typeface="Arial Rounded MT Bold" panose="020F0704030504030204"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900" b="1" i="0" dirty="0">
                <a:solidFill>
                  <a:schemeClr val="bg1"/>
                </a:solidFill>
                <a:latin typeface="Lato" panose="020F0502020204030203" pitchFamily="34" charset="77"/>
              </a:rPr>
              <a:t> </a:t>
            </a:r>
            <a:fld id="{68F1BF3E-5F0E-D24A-8AA5-A9EEC54EF19C}" type="datetime4">
              <a:rPr lang="en-GB" sz="900" b="1" i="0" smtClean="0">
                <a:solidFill>
                  <a:schemeClr val="bg1"/>
                </a:solidFill>
                <a:latin typeface="Lato" panose="020F0502020204030203" pitchFamily="34" charset="77"/>
              </a:rPr>
              <a:pPr algn="r"/>
              <a:t>28 July 2020</a:t>
            </a:fld>
            <a:r>
              <a:rPr lang="en-GB" sz="900" b="1" i="0" dirty="0">
                <a:solidFill>
                  <a:schemeClr val="bg1"/>
                </a:solidFill>
                <a:latin typeface="Lato" panose="020F0502020204030203" pitchFamily="34" charset="77"/>
              </a:rPr>
              <a:t>    |    </a:t>
            </a:r>
            <a:fld id="{2B613C8D-C864-C543-AF89-04A4A766BF11}" type="slidenum">
              <a:rPr lang="en-US" sz="900" b="1" i="0" smtClean="0">
                <a:solidFill>
                  <a:schemeClr val="bg1"/>
                </a:solidFill>
                <a:latin typeface="Lato" panose="020F0502020204030203" pitchFamily="34" charset="77"/>
              </a:rPr>
              <a:pPr algn="r"/>
              <a:t>‹#›</a:t>
            </a:fld>
            <a:endParaRPr lang="en-US" sz="900" b="1" i="0" dirty="0">
              <a:solidFill>
                <a:schemeClr val="bg1"/>
              </a:solidFill>
              <a:latin typeface="Lato" panose="020F0502020204030203" pitchFamily="34" charset="77"/>
            </a:endParaRPr>
          </a:p>
        </p:txBody>
      </p:sp>
    </p:spTree>
    <p:extLst>
      <p:ext uri="{BB962C8B-B14F-4D97-AF65-F5344CB8AC3E}">
        <p14:creationId xmlns:p14="http://schemas.microsoft.com/office/powerpoint/2010/main" val="39228330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48B6153-93DE-4C55-BAC4-EF8C95F21703}" type="datetimeFigureOut">
              <a:rPr lang="en-GB" smtClean="0"/>
              <a:t>28/07/2020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3E223050-F5CA-4DC9-91FE-B0D097B7C72E}" type="slidenum">
              <a:rPr lang="en-GB" smtClean="0"/>
              <a:t>‹#›</a:t>
            </a:fld>
            <a:endParaRPr lang="en-GB" dirty="0"/>
          </a:p>
        </p:txBody>
      </p:sp>
    </p:spTree>
    <p:extLst>
      <p:ext uri="{BB962C8B-B14F-4D97-AF65-F5344CB8AC3E}">
        <p14:creationId xmlns:p14="http://schemas.microsoft.com/office/powerpoint/2010/main" val="13659775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416588F-C418-45A9-A33E-3C0D245752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1" y="0"/>
            <a:ext cx="12191238" cy="6858000"/>
          </a:xfrm>
          <a:prstGeom prst="rect">
            <a:avLst/>
          </a:prstGeom>
        </p:spPr>
      </p:pic>
      <p:sp>
        <p:nvSpPr>
          <p:cNvPr id="13" name="Title 1">
            <a:extLst>
              <a:ext uri="{FF2B5EF4-FFF2-40B4-BE49-F238E27FC236}">
                <a16:creationId xmlns:a16="http://schemas.microsoft.com/office/drawing/2014/main" id="{ABB664CA-45CF-4410-86AA-FCDC64B92A2E}"/>
              </a:ext>
            </a:extLst>
          </p:cNvPr>
          <p:cNvSpPr>
            <a:spLocks noGrp="1"/>
          </p:cNvSpPr>
          <p:nvPr>
            <p:ph type="ctrTitle"/>
          </p:nvPr>
        </p:nvSpPr>
        <p:spPr>
          <a:xfrm>
            <a:off x="1524000" y="1122363"/>
            <a:ext cx="9829800" cy="2387600"/>
          </a:xfrm>
          <a:prstGeom prst="rect">
            <a:avLst/>
          </a:prstGeom>
        </p:spPr>
        <p:txBody>
          <a:bodyPr anchor="b">
            <a:normAutofit/>
          </a:bodyPr>
          <a:lstStyle>
            <a:lvl1pPr algn="r">
              <a:defRPr sz="4400">
                <a:solidFill>
                  <a:schemeClr val="bg1"/>
                </a:solidFill>
              </a:defRPr>
            </a:lvl1pPr>
          </a:lstStyle>
          <a:p>
            <a:r>
              <a:rPr lang="en-US"/>
              <a:t>Click to edit Master title style</a:t>
            </a:r>
            <a:endParaRPr lang="en-GB" dirty="0"/>
          </a:p>
        </p:txBody>
      </p:sp>
      <p:sp>
        <p:nvSpPr>
          <p:cNvPr id="14" name="Subtitle 2">
            <a:extLst>
              <a:ext uri="{FF2B5EF4-FFF2-40B4-BE49-F238E27FC236}">
                <a16:creationId xmlns:a16="http://schemas.microsoft.com/office/drawing/2014/main" id="{C3E7C568-1235-477F-A661-75EBACABE9D4}"/>
              </a:ext>
            </a:extLst>
          </p:cNvPr>
          <p:cNvSpPr>
            <a:spLocks noGrp="1"/>
          </p:cNvSpPr>
          <p:nvPr>
            <p:ph type="subTitle" idx="1"/>
          </p:nvPr>
        </p:nvSpPr>
        <p:spPr>
          <a:xfrm>
            <a:off x="1523999" y="3602038"/>
            <a:ext cx="9829799" cy="1655762"/>
          </a:xfrm>
          <a:prstGeom prst="rect">
            <a:avLst/>
          </a:prstGeo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4746197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5FFE662-E56E-4D68-A8A7-C6BA71C2D11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81" y="0"/>
            <a:ext cx="12191238" cy="6858000"/>
          </a:xfrm>
          <a:prstGeom prst="rect">
            <a:avLst/>
          </a:prstGeom>
        </p:spPr>
      </p:pic>
      <p:sp>
        <p:nvSpPr>
          <p:cNvPr id="3" name="Content Placeholder 2">
            <a:extLst>
              <a:ext uri="{FF2B5EF4-FFF2-40B4-BE49-F238E27FC236}">
                <a16:creationId xmlns:a16="http://schemas.microsoft.com/office/drawing/2014/main" id="{D826A8B7-9021-4A9F-BE65-E9151F5BDEBB}"/>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a:extLst>
              <a:ext uri="{FF2B5EF4-FFF2-40B4-BE49-F238E27FC236}">
                <a16:creationId xmlns:a16="http://schemas.microsoft.com/office/drawing/2014/main" id="{7F538FAF-FBAB-4717-939D-EB55333CDB2A}"/>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Title 1">
            <a:extLst>
              <a:ext uri="{FF2B5EF4-FFF2-40B4-BE49-F238E27FC236}">
                <a16:creationId xmlns:a16="http://schemas.microsoft.com/office/drawing/2014/main" id="{36C6015F-FB25-4998-A460-1EF61B538AC6}"/>
              </a:ext>
            </a:extLst>
          </p:cNvPr>
          <p:cNvSpPr>
            <a:spLocks noGrp="1"/>
          </p:cNvSpPr>
          <p:nvPr>
            <p:ph type="title"/>
          </p:nvPr>
        </p:nvSpPr>
        <p:spPr>
          <a:xfrm>
            <a:off x="838200" y="754602"/>
            <a:ext cx="10515600" cy="936086"/>
          </a:xfrm>
          <a:prstGeom prst="rect">
            <a:avLst/>
          </a:prstGeom>
        </p:spPr>
        <p:txBody>
          <a:bodyPr/>
          <a:lstStyle/>
          <a:p>
            <a:r>
              <a:rPr lang="en-US"/>
              <a:t>Click to edit Master title style</a:t>
            </a:r>
            <a:endParaRPr lang="en-GB" dirty="0"/>
          </a:p>
        </p:txBody>
      </p:sp>
    </p:spTree>
    <p:extLst>
      <p:ext uri="{BB962C8B-B14F-4D97-AF65-F5344CB8AC3E}">
        <p14:creationId xmlns:p14="http://schemas.microsoft.com/office/powerpoint/2010/main" val="16995181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5DC033F-58DB-4F66-8FCC-CE58EDB131C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81" y="0"/>
            <a:ext cx="12191238" cy="6858000"/>
          </a:xfrm>
          <a:prstGeom prst="rect">
            <a:avLst/>
          </a:prstGeom>
        </p:spPr>
      </p:pic>
      <p:sp>
        <p:nvSpPr>
          <p:cNvPr id="2" name="Title 1">
            <a:extLst>
              <a:ext uri="{FF2B5EF4-FFF2-40B4-BE49-F238E27FC236}">
                <a16:creationId xmlns:a16="http://schemas.microsoft.com/office/drawing/2014/main" id="{52F8E8F3-8170-4FFF-AE4A-75907BDDDECF}"/>
              </a:ext>
            </a:extLst>
          </p:cNvPr>
          <p:cNvSpPr>
            <a:spLocks noGrp="1"/>
          </p:cNvSpPr>
          <p:nvPr>
            <p:ph type="title"/>
          </p:nvPr>
        </p:nvSpPr>
        <p:spPr>
          <a:xfrm>
            <a:off x="838200" y="754602"/>
            <a:ext cx="10515600" cy="936086"/>
          </a:xfrm>
          <a:prstGeom prst="rect">
            <a:avLst/>
          </a:prstGeom>
        </p:spPr>
        <p:txBody>
          <a:bodyPr/>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D826A8B7-9021-4A9F-BE65-E9151F5BDEBB}"/>
              </a:ext>
            </a:extLst>
          </p:cNvPr>
          <p:cNvSpPr>
            <a:spLocks noGrp="1"/>
          </p:cNvSpPr>
          <p:nvPr>
            <p:ph sz="half" idx="1"/>
          </p:nvPr>
        </p:nvSpPr>
        <p:spPr>
          <a:xfrm>
            <a:off x="838199" y="1825625"/>
            <a:ext cx="10515599"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7035082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17BF7F4-A474-4CD4-B453-6672AAE97EE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81" y="0"/>
            <a:ext cx="12191238" cy="6858000"/>
          </a:xfrm>
          <a:prstGeom prst="rect">
            <a:avLst/>
          </a:prstGeom>
        </p:spPr>
      </p:pic>
      <p:sp>
        <p:nvSpPr>
          <p:cNvPr id="2" name="Title 1">
            <a:extLst>
              <a:ext uri="{FF2B5EF4-FFF2-40B4-BE49-F238E27FC236}">
                <a16:creationId xmlns:a16="http://schemas.microsoft.com/office/drawing/2014/main" id="{52F8E8F3-8170-4FFF-AE4A-75907BDDDECF}"/>
              </a:ext>
            </a:extLst>
          </p:cNvPr>
          <p:cNvSpPr>
            <a:spLocks noGrp="1"/>
          </p:cNvSpPr>
          <p:nvPr>
            <p:ph type="title"/>
          </p:nvPr>
        </p:nvSpPr>
        <p:spPr>
          <a:xfrm>
            <a:off x="838200" y="754602"/>
            <a:ext cx="10515600" cy="936086"/>
          </a:xfrm>
          <a:prstGeom prst="rect">
            <a:avLst/>
          </a:prstGeom>
        </p:spPr>
        <p:txBody>
          <a:bodyPr/>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D826A8B7-9021-4A9F-BE65-E9151F5BDEBB}"/>
              </a:ext>
            </a:extLst>
          </p:cNvPr>
          <p:cNvSpPr>
            <a:spLocks noGrp="1"/>
          </p:cNvSpPr>
          <p:nvPr>
            <p:ph sz="half" idx="1"/>
          </p:nvPr>
        </p:nvSpPr>
        <p:spPr>
          <a:xfrm>
            <a:off x="838199" y="1825625"/>
            <a:ext cx="10515599"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4279432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416588F-C418-45A9-A33E-3C0D2457525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81" y="0"/>
            <a:ext cx="12191238" cy="6858000"/>
          </a:xfrm>
          <a:prstGeom prst="rect">
            <a:avLst/>
          </a:prstGeom>
        </p:spPr>
      </p:pic>
      <p:sp>
        <p:nvSpPr>
          <p:cNvPr id="13" name="Title 1">
            <a:extLst>
              <a:ext uri="{FF2B5EF4-FFF2-40B4-BE49-F238E27FC236}">
                <a16:creationId xmlns:a16="http://schemas.microsoft.com/office/drawing/2014/main" id="{ABB664CA-45CF-4410-86AA-FCDC64B92A2E}"/>
              </a:ext>
            </a:extLst>
          </p:cNvPr>
          <p:cNvSpPr>
            <a:spLocks noGrp="1"/>
          </p:cNvSpPr>
          <p:nvPr>
            <p:ph type="ctrTitle"/>
          </p:nvPr>
        </p:nvSpPr>
        <p:spPr>
          <a:xfrm>
            <a:off x="1524000" y="1122363"/>
            <a:ext cx="9829800" cy="2387600"/>
          </a:xfrm>
          <a:prstGeom prst="rect">
            <a:avLst/>
          </a:prstGeom>
        </p:spPr>
        <p:txBody>
          <a:bodyPr anchor="b">
            <a:normAutofit/>
          </a:bodyPr>
          <a:lstStyle>
            <a:lvl1pPr algn="r">
              <a:defRPr sz="4400">
                <a:solidFill>
                  <a:schemeClr val="bg1"/>
                </a:solidFill>
              </a:defRPr>
            </a:lvl1pPr>
          </a:lstStyle>
          <a:p>
            <a:r>
              <a:rPr lang="en-US"/>
              <a:t>Click to edit Master title style</a:t>
            </a:r>
            <a:endParaRPr lang="en-GB" dirty="0"/>
          </a:p>
        </p:txBody>
      </p:sp>
      <p:sp>
        <p:nvSpPr>
          <p:cNvPr id="14" name="Subtitle 2">
            <a:extLst>
              <a:ext uri="{FF2B5EF4-FFF2-40B4-BE49-F238E27FC236}">
                <a16:creationId xmlns:a16="http://schemas.microsoft.com/office/drawing/2014/main" id="{C3E7C568-1235-477F-A661-75EBACABE9D4}"/>
              </a:ext>
            </a:extLst>
          </p:cNvPr>
          <p:cNvSpPr>
            <a:spLocks noGrp="1"/>
          </p:cNvSpPr>
          <p:nvPr>
            <p:ph type="subTitle" idx="1"/>
          </p:nvPr>
        </p:nvSpPr>
        <p:spPr>
          <a:xfrm>
            <a:off x="1523999" y="3602038"/>
            <a:ext cx="9829799" cy="1655762"/>
          </a:xfrm>
          <a:prstGeom prst="rect">
            <a:avLst/>
          </a:prstGeo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078666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416588F-C418-45A9-A33E-3C0D2457525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81" y="0"/>
            <a:ext cx="12191238" cy="6858000"/>
          </a:xfrm>
          <a:prstGeom prst="rect">
            <a:avLst/>
          </a:prstGeom>
        </p:spPr>
      </p:pic>
      <p:sp>
        <p:nvSpPr>
          <p:cNvPr id="13" name="Title 1">
            <a:extLst>
              <a:ext uri="{FF2B5EF4-FFF2-40B4-BE49-F238E27FC236}">
                <a16:creationId xmlns:a16="http://schemas.microsoft.com/office/drawing/2014/main" id="{ABB664CA-45CF-4410-86AA-FCDC64B92A2E}"/>
              </a:ext>
            </a:extLst>
          </p:cNvPr>
          <p:cNvSpPr>
            <a:spLocks noGrp="1"/>
          </p:cNvSpPr>
          <p:nvPr>
            <p:ph type="ctrTitle"/>
          </p:nvPr>
        </p:nvSpPr>
        <p:spPr>
          <a:xfrm>
            <a:off x="1524000" y="1122363"/>
            <a:ext cx="9829800" cy="2387600"/>
          </a:xfrm>
          <a:prstGeom prst="rect">
            <a:avLst/>
          </a:prstGeom>
        </p:spPr>
        <p:txBody>
          <a:bodyPr anchor="b">
            <a:normAutofit/>
          </a:bodyPr>
          <a:lstStyle>
            <a:lvl1pPr algn="r">
              <a:defRPr sz="4400">
                <a:solidFill>
                  <a:schemeClr val="bg1"/>
                </a:solidFill>
              </a:defRPr>
            </a:lvl1pPr>
          </a:lstStyle>
          <a:p>
            <a:r>
              <a:rPr lang="en-US"/>
              <a:t>Click to edit Master title style</a:t>
            </a:r>
            <a:endParaRPr lang="en-GB" dirty="0"/>
          </a:p>
        </p:txBody>
      </p:sp>
      <p:sp>
        <p:nvSpPr>
          <p:cNvPr id="14" name="Subtitle 2">
            <a:extLst>
              <a:ext uri="{FF2B5EF4-FFF2-40B4-BE49-F238E27FC236}">
                <a16:creationId xmlns:a16="http://schemas.microsoft.com/office/drawing/2014/main" id="{C3E7C568-1235-477F-A661-75EBACABE9D4}"/>
              </a:ext>
            </a:extLst>
          </p:cNvPr>
          <p:cNvSpPr>
            <a:spLocks noGrp="1"/>
          </p:cNvSpPr>
          <p:nvPr>
            <p:ph type="subTitle" idx="1"/>
          </p:nvPr>
        </p:nvSpPr>
        <p:spPr>
          <a:xfrm>
            <a:off x="1523999" y="3602038"/>
            <a:ext cx="9829799" cy="1655762"/>
          </a:xfrm>
          <a:prstGeom prst="rect">
            <a:avLst/>
          </a:prstGeo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0068649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416588F-C418-45A9-A33E-3C0D2457525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81" y="0"/>
            <a:ext cx="12191238" cy="6858000"/>
          </a:xfrm>
          <a:prstGeom prst="rect">
            <a:avLst/>
          </a:prstGeom>
        </p:spPr>
      </p:pic>
      <p:sp>
        <p:nvSpPr>
          <p:cNvPr id="13" name="Title 1">
            <a:extLst>
              <a:ext uri="{FF2B5EF4-FFF2-40B4-BE49-F238E27FC236}">
                <a16:creationId xmlns:a16="http://schemas.microsoft.com/office/drawing/2014/main" id="{ABB664CA-45CF-4410-86AA-FCDC64B92A2E}"/>
              </a:ext>
            </a:extLst>
          </p:cNvPr>
          <p:cNvSpPr>
            <a:spLocks noGrp="1"/>
          </p:cNvSpPr>
          <p:nvPr>
            <p:ph type="ctrTitle"/>
          </p:nvPr>
        </p:nvSpPr>
        <p:spPr>
          <a:xfrm>
            <a:off x="1524000" y="1122363"/>
            <a:ext cx="9829800" cy="2387600"/>
          </a:xfrm>
          <a:prstGeom prst="rect">
            <a:avLst/>
          </a:prstGeom>
        </p:spPr>
        <p:txBody>
          <a:bodyPr anchor="b">
            <a:normAutofit/>
          </a:bodyPr>
          <a:lstStyle>
            <a:lvl1pPr algn="r">
              <a:defRPr sz="4400">
                <a:solidFill>
                  <a:schemeClr val="bg1"/>
                </a:solidFill>
              </a:defRPr>
            </a:lvl1pPr>
          </a:lstStyle>
          <a:p>
            <a:r>
              <a:rPr lang="en-US"/>
              <a:t>Click to edit Master title style</a:t>
            </a:r>
            <a:endParaRPr lang="en-GB" dirty="0"/>
          </a:p>
        </p:txBody>
      </p:sp>
      <p:sp>
        <p:nvSpPr>
          <p:cNvPr id="14" name="Subtitle 2">
            <a:extLst>
              <a:ext uri="{FF2B5EF4-FFF2-40B4-BE49-F238E27FC236}">
                <a16:creationId xmlns:a16="http://schemas.microsoft.com/office/drawing/2014/main" id="{C3E7C568-1235-477F-A661-75EBACABE9D4}"/>
              </a:ext>
            </a:extLst>
          </p:cNvPr>
          <p:cNvSpPr>
            <a:spLocks noGrp="1"/>
          </p:cNvSpPr>
          <p:nvPr>
            <p:ph type="subTitle" idx="1"/>
          </p:nvPr>
        </p:nvSpPr>
        <p:spPr>
          <a:xfrm>
            <a:off x="1523999" y="3602038"/>
            <a:ext cx="9829799" cy="1655762"/>
          </a:xfrm>
          <a:prstGeom prst="rect">
            <a:avLst/>
          </a:prstGeo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40149602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D122E49-31A7-4F63-B5C3-2BA914BDCA8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1" y="0"/>
            <a:ext cx="12191238" cy="6858000"/>
          </a:xfrm>
          <a:prstGeom prst="rect">
            <a:avLst/>
          </a:prstGeom>
        </p:spPr>
      </p:pic>
      <p:sp>
        <p:nvSpPr>
          <p:cNvPr id="2" name="Title 1">
            <a:extLst>
              <a:ext uri="{FF2B5EF4-FFF2-40B4-BE49-F238E27FC236}">
                <a16:creationId xmlns:a16="http://schemas.microsoft.com/office/drawing/2014/main" id="{F0041707-758B-41B4-870C-BA338C78BBAF}"/>
              </a:ext>
            </a:extLst>
          </p:cNvPr>
          <p:cNvSpPr>
            <a:spLocks noGrp="1"/>
          </p:cNvSpPr>
          <p:nvPr>
            <p:ph type="ctrTitle" hasCustomPrompt="1"/>
          </p:nvPr>
        </p:nvSpPr>
        <p:spPr>
          <a:xfrm>
            <a:off x="1524000" y="1122363"/>
            <a:ext cx="9829800" cy="2387600"/>
          </a:xfrm>
          <a:prstGeom prst="rect">
            <a:avLst/>
          </a:prstGeom>
        </p:spPr>
        <p:txBody>
          <a:bodyPr anchor="b">
            <a:normAutofit/>
          </a:bodyPr>
          <a:lstStyle>
            <a:lvl1pPr algn="r">
              <a:defRPr sz="4400">
                <a:solidFill>
                  <a:schemeClr val="bg1"/>
                </a:solidFill>
              </a:defRPr>
            </a:lvl1pPr>
          </a:lstStyle>
          <a:p>
            <a:r>
              <a:rPr lang="en-US" dirty="0"/>
              <a:t>Any questions?</a:t>
            </a:r>
            <a:endParaRPr lang="en-GB" dirty="0"/>
          </a:p>
        </p:txBody>
      </p:sp>
      <p:sp>
        <p:nvSpPr>
          <p:cNvPr id="3" name="Subtitle 2">
            <a:extLst>
              <a:ext uri="{FF2B5EF4-FFF2-40B4-BE49-F238E27FC236}">
                <a16:creationId xmlns:a16="http://schemas.microsoft.com/office/drawing/2014/main" id="{1F089ED0-D78D-4E69-AED2-CAFA0F7E2C5F}"/>
              </a:ext>
            </a:extLst>
          </p:cNvPr>
          <p:cNvSpPr>
            <a:spLocks noGrp="1"/>
          </p:cNvSpPr>
          <p:nvPr>
            <p:ph type="subTitle" idx="1" hasCustomPrompt="1"/>
          </p:nvPr>
        </p:nvSpPr>
        <p:spPr>
          <a:xfrm>
            <a:off x="1523999" y="3602038"/>
            <a:ext cx="9829799" cy="1655762"/>
          </a:xfrm>
          <a:prstGeom prst="rect">
            <a:avLst/>
          </a:prstGeo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Thank you for listening</a:t>
            </a:r>
            <a:endParaRPr lang="en-GB" dirty="0"/>
          </a:p>
        </p:txBody>
      </p:sp>
    </p:spTree>
    <p:extLst>
      <p:ext uri="{BB962C8B-B14F-4D97-AF65-F5344CB8AC3E}">
        <p14:creationId xmlns:p14="http://schemas.microsoft.com/office/powerpoint/2010/main" val="34132317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4"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BDF70E1-F210-4B44-BD24-95897918F21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3" name="Title Placeholder 1">
            <a:extLst>
              <a:ext uri="{FF2B5EF4-FFF2-40B4-BE49-F238E27FC236}">
                <a16:creationId xmlns:a16="http://schemas.microsoft.com/office/drawing/2014/main" id="{F0601A70-EEDA-46CE-9366-22330AF21399}"/>
              </a:ext>
            </a:extLst>
          </p:cNvPr>
          <p:cNvSpPr>
            <a:spLocks noGrp="1"/>
          </p:cNvSpPr>
          <p:nvPr>
            <p:ph type="title"/>
          </p:nvPr>
        </p:nvSpPr>
        <p:spPr>
          <a:xfrm>
            <a:off x="838200" y="488272"/>
            <a:ext cx="10515600" cy="1202416"/>
          </a:xfrm>
          <a:prstGeom prst="rect">
            <a:avLst/>
          </a:prstGeom>
        </p:spPr>
        <p:txBody>
          <a:bodyPr vert="horz" lIns="91440" tIns="45720" rIns="91440" bIns="45720" rtlCol="0" anchor="ctr">
            <a:normAutofit/>
          </a:bodyPr>
          <a:lstStyle/>
          <a:p>
            <a:r>
              <a:rPr lang="en-US"/>
              <a:t>Click to edit Master title style</a:t>
            </a:r>
            <a:endParaRPr lang="en-GB" dirty="0"/>
          </a:p>
        </p:txBody>
      </p:sp>
    </p:spTree>
    <p:extLst>
      <p:ext uri="{BB962C8B-B14F-4D97-AF65-F5344CB8AC3E}">
        <p14:creationId xmlns:p14="http://schemas.microsoft.com/office/powerpoint/2010/main" val="11299550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63" r:id="rId4"/>
    <p:sldLayoutId id="2147483665" r:id="rId5"/>
    <p:sldLayoutId id="2147483660" r:id="rId6"/>
    <p:sldLayoutId id="2147483662" r:id="rId7"/>
    <p:sldLayoutId id="2147483661" r:id="rId8"/>
    <p:sldLayoutId id="2147483664" r:id="rId9"/>
  </p:sldLayoutIdLst>
  <p:txStyles>
    <p:titleStyle>
      <a:lvl1pPr algn="l" defTabSz="914400" rtl="0" eaLnBrk="1" latinLnBrk="0" hangingPunct="1">
        <a:lnSpc>
          <a:spcPct val="90000"/>
        </a:lnSpc>
        <a:spcBef>
          <a:spcPct val="0"/>
        </a:spcBef>
        <a:buNone/>
        <a:defRPr sz="4400" b="1" kern="1200">
          <a:solidFill>
            <a:srgbClr val="92D050"/>
          </a:solidFill>
          <a:latin typeface="+mj-lt"/>
          <a:ea typeface="+mj-ea"/>
          <a:cs typeface="+mj-cs"/>
        </a:defRPr>
      </a:lvl1pPr>
    </p:titleStyle>
    <p:bodyStyle>
      <a:lvl1pPr marL="228600" indent="-228600" algn="l" defTabSz="914400" rtl="0" eaLnBrk="1" latinLnBrk="0" hangingPunct="1">
        <a:lnSpc>
          <a:spcPct val="90000"/>
        </a:lnSpc>
        <a:spcBef>
          <a:spcPts val="1000"/>
        </a:spcBef>
        <a:buClr>
          <a:srgbClr val="92D050"/>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92D050"/>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92D050"/>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92D050"/>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872000" y="360000"/>
            <a:ext cx="9000000" cy="720000"/>
          </a:xfrm>
          <a:prstGeom prst="rect">
            <a:avLst/>
          </a:prstGeom>
        </p:spPr>
        <p:txBody>
          <a:bodyPr vert="horz" lIns="0" tIns="0" rIns="0" bIns="0" rtlCol="0" anchor="t" anchorCtr="0">
            <a:noAutofit/>
          </a:bodyPr>
          <a:lstStyle/>
          <a:p>
            <a:r>
              <a:rPr lang="en-US" dirty="0"/>
              <a:t>Click to edit Master title style</a:t>
            </a:r>
          </a:p>
        </p:txBody>
      </p:sp>
      <p:sp>
        <p:nvSpPr>
          <p:cNvPr id="3" name="Text Placeholder 2"/>
          <p:cNvSpPr>
            <a:spLocks noGrp="1"/>
          </p:cNvSpPr>
          <p:nvPr>
            <p:ph type="body" idx="1"/>
          </p:nvPr>
        </p:nvSpPr>
        <p:spPr>
          <a:xfrm>
            <a:off x="1872000" y="1440000"/>
            <a:ext cx="9000000" cy="4320000"/>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720000" y="6483600"/>
            <a:ext cx="10897200" cy="144000"/>
          </a:xfrm>
          <a:prstGeom prst="rect">
            <a:avLst/>
          </a:prstGeom>
        </p:spPr>
        <p:txBody>
          <a:bodyPr vert="horz" lIns="0" tIns="0" rIns="0" bIns="0" rtlCol="0" anchor="t" anchorCtr="0"/>
          <a:lstStyle>
            <a:lvl1pPr algn="ctr">
              <a:defRPr sz="900">
                <a:solidFill>
                  <a:srgbClr val="1F144A"/>
                </a:solidFill>
                <a:latin typeface="Lato" panose="020F0502020204030203" pitchFamily="34" charset="77"/>
              </a:defRPr>
            </a:lvl1pPr>
          </a:lstStyle>
          <a:p>
            <a:r>
              <a:rPr lang="en-US" dirty="0"/>
              <a:t>Insert DCC category title here</a:t>
            </a:r>
          </a:p>
        </p:txBody>
      </p:sp>
      <p:sp>
        <p:nvSpPr>
          <p:cNvPr id="4" name="Date Placeholder 3"/>
          <p:cNvSpPr>
            <a:spLocks noGrp="1"/>
          </p:cNvSpPr>
          <p:nvPr>
            <p:ph type="dt" sz="half" idx="2"/>
          </p:nvPr>
        </p:nvSpPr>
        <p:spPr>
          <a:xfrm>
            <a:off x="9154800" y="6483600"/>
            <a:ext cx="2466000" cy="144000"/>
          </a:xfrm>
          <a:prstGeom prst="rect">
            <a:avLst/>
          </a:prstGeom>
        </p:spPr>
        <p:txBody>
          <a:bodyPr vert="horz" lIns="0" tIns="0" rIns="0" bIns="0" rtlCol="0" anchor="t" anchorCtr="0"/>
          <a:lstStyle>
            <a:lvl1pPr algn="r">
              <a:defRPr sz="900" b="1">
                <a:solidFill>
                  <a:srgbClr val="1F144A"/>
                </a:solidFill>
                <a:latin typeface="Lato" panose="020F0502020204030203" pitchFamily="34" charset="77"/>
              </a:defRPr>
            </a:lvl1pPr>
          </a:lstStyle>
          <a:p>
            <a:fld id="{2F08B631-9013-FF42-A20A-B42CB755ABD1}" type="datetime4">
              <a:rPr lang="en-GB" smtClean="0"/>
              <a:pPr/>
              <a:t>28 July 2020</a:t>
            </a:fld>
            <a:r>
              <a:rPr lang="en-GB" dirty="0"/>
              <a:t> |    </a:t>
            </a:r>
            <a:fld id="{2B613C8D-C864-C543-AF89-04A4A766BF11}" type="slidenum">
              <a:rPr lang="en-US" smtClean="0"/>
              <a:pPr/>
              <a:t>‹#›</a:t>
            </a:fld>
            <a:endParaRPr lang="en-US" dirty="0"/>
          </a:p>
        </p:txBody>
      </p:sp>
    </p:spTree>
    <p:extLst>
      <p:ext uri="{BB962C8B-B14F-4D97-AF65-F5344CB8AC3E}">
        <p14:creationId xmlns:p14="http://schemas.microsoft.com/office/powerpoint/2010/main" val="2777654713"/>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Lst>
  <p:hf sldNum="0" hdr="0"/>
  <p:txStyles>
    <p:titleStyle>
      <a:lvl1pPr algn="l" defTabSz="914377" rtl="0" eaLnBrk="1" latinLnBrk="0" hangingPunct="1">
        <a:lnSpc>
          <a:spcPct val="90000"/>
        </a:lnSpc>
        <a:spcBef>
          <a:spcPct val="0"/>
        </a:spcBef>
        <a:buNone/>
        <a:defRPr sz="2600" b="1" kern="1200">
          <a:solidFill>
            <a:schemeClr val="accent1"/>
          </a:solidFill>
          <a:latin typeface="Lato" panose="020F0502020204030203" pitchFamily="34" charset="77"/>
          <a:ea typeface="+mj-ea"/>
          <a:cs typeface="+mj-cs"/>
        </a:defRPr>
      </a:lvl1pPr>
    </p:titleStyle>
    <p:bodyStyle>
      <a:lvl1pPr marL="0" indent="0" algn="l" defTabSz="914377" rtl="0" eaLnBrk="1" latinLnBrk="0" hangingPunct="1">
        <a:lnSpc>
          <a:spcPct val="90000"/>
        </a:lnSpc>
        <a:spcBef>
          <a:spcPts val="1000"/>
        </a:spcBef>
        <a:buFontTx/>
        <a:buNone/>
        <a:defRPr sz="1600" b="1" kern="1200">
          <a:solidFill>
            <a:srgbClr val="1F144A"/>
          </a:solidFill>
          <a:latin typeface="Lato" panose="020F0502020204030203" pitchFamily="34" charset="77"/>
          <a:ea typeface="+mn-ea"/>
          <a:cs typeface="+mn-cs"/>
        </a:defRPr>
      </a:lvl1pPr>
      <a:lvl2pPr marL="457189" indent="0" algn="l" defTabSz="914377" rtl="0" eaLnBrk="1" latinLnBrk="0" hangingPunct="1">
        <a:lnSpc>
          <a:spcPct val="90000"/>
        </a:lnSpc>
        <a:spcBef>
          <a:spcPts val="500"/>
        </a:spcBef>
        <a:buFontTx/>
        <a:buNone/>
        <a:defRPr sz="1400" kern="1200">
          <a:solidFill>
            <a:srgbClr val="1F144A"/>
          </a:solidFill>
          <a:latin typeface="Lato" panose="020F0502020204030203" pitchFamily="34" charset="77"/>
          <a:ea typeface="+mn-ea"/>
          <a:cs typeface="+mn-cs"/>
        </a:defRPr>
      </a:lvl2pPr>
      <a:lvl3pPr marL="914377" indent="0" algn="l" defTabSz="914377" rtl="0" eaLnBrk="1" latinLnBrk="0" hangingPunct="1">
        <a:lnSpc>
          <a:spcPct val="90000"/>
        </a:lnSpc>
        <a:spcBef>
          <a:spcPts val="500"/>
        </a:spcBef>
        <a:buFontTx/>
        <a:buNone/>
        <a:defRPr sz="1200" kern="1200">
          <a:solidFill>
            <a:srgbClr val="1F144A"/>
          </a:solidFill>
          <a:latin typeface="Lato" panose="020F0502020204030203" pitchFamily="34" charset="77"/>
          <a:ea typeface="+mn-ea"/>
          <a:cs typeface="+mn-cs"/>
        </a:defRPr>
      </a:lvl3pPr>
      <a:lvl4pPr marL="1371566" indent="0" algn="l" defTabSz="914377" rtl="0" eaLnBrk="1" latinLnBrk="0" hangingPunct="1">
        <a:lnSpc>
          <a:spcPct val="90000"/>
        </a:lnSpc>
        <a:spcBef>
          <a:spcPts val="500"/>
        </a:spcBef>
        <a:buFontTx/>
        <a:buNone/>
        <a:defRPr sz="1100" kern="1200">
          <a:solidFill>
            <a:srgbClr val="1F144A"/>
          </a:solidFill>
          <a:latin typeface="Lato" panose="020F0502020204030203" pitchFamily="34" charset="77"/>
          <a:ea typeface="+mn-ea"/>
          <a:cs typeface="+mn-cs"/>
        </a:defRPr>
      </a:lvl4pPr>
      <a:lvl5pPr marL="1828754" indent="0" algn="l" defTabSz="914377" rtl="0" eaLnBrk="1" latinLnBrk="0" hangingPunct="1">
        <a:lnSpc>
          <a:spcPct val="90000"/>
        </a:lnSpc>
        <a:spcBef>
          <a:spcPts val="500"/>
        </a:spcBef>
        <a:buFontTx/>
        <a:buNone/>
        <a:defRPr sz="1000" kern="1200">
          <a:solidFill>
            <a:srgbClr val="1F144A"/>
          </a:solidFill>
          <a:latin typeface="Lato" panose="020F0502020204030203" pitchFamily="34" charset="77"/>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5.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ADAE4-90BE-4FD3-8FB7-F5728B5A20AB}"/>
              </a:ext>
            </a:extLst>
          </p:cNvPr>
          <p:cNvSpPr>
            <a:spLocks noGrp="1"/>
          </p:cNvSpPr>
          <p:nvPr>
            <p:ph type="ctrTitle"/>
          </p:nvPr>
        </p:nvSpPr>
        <p:spPr>
          <a:xfrm>
            <a:off x="1524000" y="1122363"/>
            <a:ext cx="9829800" cy="2387600"/>
          </a:xfrm>
        </p:spPr>
        <p:txBody>
          <a:bodyPr/>
          <a:lstStyle/>
          <a:p>
            <a:r>
              <a:rPr lang="en-GB" dirty="0"/>
              <a:t>SECMP0007</a:t>
            </a:r>
            <a:br>
              <a:rPr lang="en-GB" dirty="0"/>
            </a:br>
            <a:r>
              <a:rPr lang="en-GB" dirty="0"/>
              <a:t>‘Firmware updates to IHDs and PPMIDs’</a:t>
            </a:r>
          </a:p>
        </p:txBody>
      </p:sp>
      <p:sp>
        <p:nvSpPr>
          <p:cNvPr id="5" name="Subtitle 4">
            <a:extLst>
              <a:ext uri="{FF2B5EF4-FFF2-40B4-BE49-F238E27FC236}">
                <a16:creationId xmlns:a16="http://schemas.microsoft.com/office/drawing/2014/main" id="{CB3BE79B-F7CB-4D45-8E77-0A70794877A5}"/>
              </a:ext>
            </a:extLst>
          </p:cNvPr>
          <p:cNvSpPr>
            <a:spLocks noGrp="1"/>
          </p:cNvSpPr>
          <p:nvPr>
            <p:ph type="subTitle" idx="1"/>
          </p:nvPr>
        </p:nvSpPr>
        <p:spPr/>
        <p:txBody>
          <a:bodyPr/>
          <a:lstStyle/>
          <a:p>
            <a:r>
              <a:rPr lang="en-GB" dirty="0"/>
              <a:t>Proposer: Robert Williams of E.ON</a:t>
            </a:r>
          </a:p>
        </p:txBody>
      </p:sp>
    </p:spTree>
    <p:extLst>
      <p:ext uri="{BB962C8B-B14F-4D97-AF65-F5344CB8AC3E}">
        <p14:creationId xmlns:p14="http://schemas.microsoft.com/office/powerpoint/2010/main" val="28123336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667C71-9687-41B8-8080-B19A0A1BF208}"/>
              </a:ext>
            </a:extLst>
          </p:cNvPr>
          <p:cNvSpPr>
            <a:spLocks noGrp="1"/>
          </p:cNvSpPr>
          <p:nvPr>
            <p:ph type="title"/>
          </p:nvPr>
        </p:nvSpPr>
        <p:spPr>
          <a:xfrm>
            <a:off x="838199" y="543595"/>
            <a:ext cx="9527931" cy="936086"/>
          </a:xfrm>
        </p:spPr>
        <p:txBody>
          <a:bodyPr>
            <a:normAutofit/>
          </a:bodyPr>
          <a:lstStyle/>
          <a:p>
            <a:r>
              <a:rPr lang="en-GB" sz="3800" dirty="0"/>
              <a:t>CH Image SLA</a:t>
            </a:r>
          </a:p>
        </p:txBody>
      </p:sp>
      <p:graphicFrame>
        <p:nvGraphicFramePr>
          <p:cNvPr id="3" name="Diagram 2">
            <a:extLst>
              <a:ext uri="{FF2B5EF4-FFF2-40B4-BE49-F238E27FC236}">
                <a16:creationId xmlns:a16="http://schemas.microsoft.com/office/drawing/2014/main" id="{20D65E19-0AFB-4A8F-A8BC-72D242FFAFFC}"/>
              </a:ext>
            </a:extLst>
          </p:cNvPr>
          <p:cNvGraphicFramePr/>
          <p:nvPr>
            <p:extLst>
              <p:ext uri="{D42A27DB-BD31-4B8C-83A1-F6EECF244321}">
                <p14:modId xmlns:p14="http://schemas.microsoft.com/office/powerpoint/2010/main" val="2481751561"/>
              </p:ext>
            </p:extLst>
          </p:nvPr>
        </p:nvGraphicFramePr>
        <p:xfrm>
          <a:off x="1104900" y="1600200"/>
          <a:ext cx="9982200" cy="45381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192707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7D670A-05DA-4EDD-90C2-57B81F263936}"/>
              </a:ext>
            </a:extLst>
          </p:cNvPr>
          <p:cNvSpPr>
            <a:spLocks noGrp="1"/>
          </p:cNvSpPr>
          <p:nvPr>
            <p:ph type="ctrTitle"/>
          </p:nvPr>
        </p:nvSpPr>
        <p:spPr/>
        <p:txBody>
          <a:bodyPr/>
          <a:lstStyle/>
          <a:p>
            <a:r>
              <a:rPr lang="en-GB" dirty="0"/>
              <a:t>Proposed Solution – DCC’s draft Impact Assessment response</a:t>
            </a:r>
          </a:p>
        </p:txBody>
      </p:sp>
      <p:sp>
        <p:nvSpPr>
          <p:cNvPr id="3" name="Subtitle 2">
            <a:extLst>
              <a:ext uri="{FF2B5EF4-FFF2-40B4-BE49-F238E27FC236}">
                <a16:creationId xmlns:a16="http://schemas.microsoft.com/office/drawing/2014/main" id="{17D79CAF-36B3-4CD6-A387-83964E2B4180}"/>
              </a:ext>
            </a:extLst>
          </p:cNvPr>
          <p:cNvSpPr>
            <a:spLocks noGrp="1"/>
          </p:cNvSpPr>
          <p:nvPr>
            <p:ph type="subTitle" idx="1"/>
          </p:nvPr>
        </p:nvSpPr>
        <p:spPr/>
        <p:txBody>
          <a:bodyPr/>
          <a:lstStyle/>
          <a:p>
            <a:endParaRPr lang="en-GB" dirty="0"/>
          </a:p>
        </p:txBody>
      </p:sp>
    </p:spTree>
    <p:extLst>
      <p:ext uri="{BB962C8B-B14F-4D97-AF65-F5344CB8AC3E}">
        <p14:creationId xmlns:p14="http://schemas.microsoft.com/office/powerpoint/2010/main" val="13441756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A4F256-83BE-EA45-98F2-E0682E333071}"/>
              </a:ext>
            </a:extLst>
          </p:cNvPr>
          <p:cNvSpPr>
            <a:spLocks noGrp="1"/>
          </p:cNvSpPr>
          <p:nvPr>
            <p:ph type="ctrTitle"/>
          </p:nvPr>
        </p:nvSpPr>
        <p:spPr>
          <a:xfrm>
            <a:off x="3035431" y="1800000"/>
            <a:ext cx="7569209" cy="1800000"/>
          </a:xfrm>
        </p:spPr>
        <p:txBody>
          <a:bodyPr/>
          <a:lstStyle/>
          <a:p>
            <a:r>
              <a:rPr lang="en-US" dirty="0"/>
              <a:t>SECMP0007, </a:t>
            </a:r>
            <a:r>
              <a:rPr lang="en-GB" dirty="0"/>
              <a:t>Firmware updates to Mandated HAN devices</a:t>
            </a:r>
            <a:br>
              <a:rPr lang="en-GB" dirty="0"/>
            </a:br>
            <a:br>
              <a:rPr lang="en-US" dirty="0"/>
            </a:br>
            <a:r>
              <a:rPr lang="en-US" dirty="0"/>
              <a:t>Presentation at Working Group </a:t>
            </a:r>
          </a:p>
        </p:txBody>
      </p:sp>
      <p:sp>
        <p:nvSpPr>
          <p:cNvPr id="4" name="Date Placeholder 3">
            <a:extLst>
              <a:ext uri="{FF2B5EF4-FFF2-40B4-BE49-F238E27FC236}">
                <a16:creationId xmlns:a16="http://schemas.microsoft.com/office/drawing/2014/main" id="{B1C44ADC-0532-9147-B9F9-9AB576C9C808}"/>
              </a:ext>
            </a:extLst>
          </p:cNvPr>
          <p:cNvSpPr>
            <a:spLocks noGrp="1"/>
          </p:cNvSpPr>
          <p:nvPr>
            <p:ph type="dt" sz="half" idx="10"/>
          </p:nvPr>
        </p:nvSpPr>
        <p:spPr/>
        <p:txBody>
          <a:bodyPr/>
          <a:lstStyle/>
          <a:p>
            <a:fld id="{99F75370-880A-6045-902D-EA42064FA6B6}" type="datetime4">
              <a:rPr lang="en-GB" smtClean="0"/>
              <a:pPr/>
              <a:t>28 July 2020</a:t>
            </a:fld>
            <a:endParaRPr lang="en-US"/>
          </a:p>
        </p:txBody>
      </p:sp>
      <p:sp>
        <p:nvSpPr>
          <p:cNvPr id="5" name="Footer Placeholder 4">
            <a:extLst>
              <a:ext uri="{FF2B5EF4-FFF2-40B4-BE49-F238E27FC236}">
                <a16:creationId xmlns:a16="http://schemas.microsoft.com/office/drawing/2014/main" id="{606C5CE4-715C-AD46-AB2C-14BAFC04EAAE}"/>
              </a:ext>
            </a:extLst>
          </p:cNvPr>
          <p:cNvSpPr>
            <a:spLocks noGrp="1"/>
          </p:cNvSpPr>
          <p:nvPr>
            <p:ph type="ftr" sz="quarter" idx="11"/>
          </p:nvPr>
        </p:nvSpPr>
        <p:spPr/>
        <p:txBody>
          <a:bodyPr/>
          <a:lstStyle/>
          <a:p>
            <a:pPr algn="l"/>
            <a:r>
              <a:rPr lang="en-US" dirty="0"/>
              <a:t>DCC: Public</a:t>
            </a:r>
          </a:p>
        </p:txBody>
      </p:sp>
    </p:spTree>
    <p:extLst>
      <p:ext uri="{BB962C8B-B14F-4D97-AF65-F5344CB8AC3E}">
        <p14:creationId xmlns:p14="http://schemas.microsoft.com/office/powerpoint/2010/main" val="41850497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D0A93-F687-CD41-B6A9-D93230FB3D5F}"/>
              </a:ext>
            </a:extLst>
          </p:cNvPr>
          <p:cNvSpPr>
            <a:spLocks noGrp="1"/>
          </p:cNvSpPr>
          <p:nvPr>
            <p:ph type="title"/>
          </p:nvPr>
        </p:nvSpPr>
        <p:spPr/>
        <p:txBody>
          <a:bodyPr/>
          <a:lstStyle/>
          <a:p>
            <a:r>
              <a:rPr lang="en-US" dirty="0"/>
              <a:t>Story and Current Status</a:t>
            </a:r>
          </a:p>
        </p:txBody>
      </p:sp>
      <p:sp>
        <p:nvSpPr>
          <p:cNvPr id="4" name="Footer Placeholder 3">
            <a:extLst>
              <a:ext uri="{FF2B5EF4-FFF2-40B4-BE49-F238E27FC236}">
                <a16:creationId xmlns:a16="http://schemas.microsoft.com/office/drawing/2014/main" id="{C17887D1-651C-0148-A5A9-37FFF30E3616}"/>
              </a:ext>
            </a:extLst>
          </p:cNvPr>
          <p:cNvSpPr>
            <a:spLocks noGrp="1"/>
          </p:cNvSpPr>
          <p:nvPr>
            <p:ph type="ftr" sz="quarter" idx="11"/>
          </p:nvPr>
        </p:nvSpPr>
        <p:spPr/>
        <p:txBody>
          <a:bodyPr/>
          <a:lstStyle/>
          <a:p>
            <a:r>
              <a:rPr lang="en-US" dirty="0"/>
              <a:t>IDCC Public; SECMP0007 CR211</a:t>
            </a:r>
          </a:p>
        </p:txBody>
      </p:sp>
      <p:sp>
        <p:nvSpPr>
          <p:cNvPr id="5" name="Content Placeholder 4">
            <a:extLst>
              <a:ext uri="{FF2B5EF4-FFF2-40B4-BE49-F238E27FC236}">
                <a16:creationId xmlns:a16="http://schemas.microsoft.com/office/drawing/2014/main" id="{0F170DFA-186A-E241-831E-EEADC5CC4EF1}"/>
              </a:ext>
            </a:extLst>
          </p:cNvPr>
          <p:cNvSpPr>
            <a:spLocks noGrp="1"/>
          </p:cNvSpPr>
          <p:nvPr>
            <p:ph sz="half" idx="1"/>
          </p:nvPr>
        </p:nvSpPr>
        <p:spPr/>
        <p:txBody>
          <a:bodyPr/>
          <a:lstStyle/>
          <a:p>
            <a:r>
              <a:rPr lang="en-US" b="1" dirty="0"/>
              <a:t>2016 – SECMP0007, “</a:t>
            </a:r>
            <a:r>
              <a:rPr lang="en-GB" dirty="0"/>
              <a:t>Firmware updates to mandated HAN devices” raised. Scope is </a:t>
            </a:r>
            <a:r>
              <a:rPr lang="en-GB" b="0" dirty="0"/>
              <a:t>OTA firmware updates to supplier-provided IHDs and PPMIDs</a:t>
            </a:r>
            <a:endParaRPr lang="en-GB" dirty="0"/>
          </a:p>
          <a:p>
            <a:r>
              <a:rPr lang="en-GB" dirty="0"/>
              <a:t>July 2018, First Preliminary Assessment sent to Working Group, scope extended to HCALCS</a:t>
            </a:r>
          </a:p>
          <a:p>
            <a:r>
              <a:rPr lang="en-GB" dirty="0"/>
              <a:t>February 2019, DCC and Service Provider review of requirements with two solutions proposed:</a:t>
            </a:r>
          </a:p>
          <a:p>
            <a:pPr marL="342900" indent="-342900">
              <a:buFont typeface="+mj-lt"/>
              <a:buAutoNum type="arabicPeriod"/>
            </a:pPr>
            <a:r>
              <a:rPr lang="en-GB" dirty="0"/>
              <a:t>Original Approach, No GBCS Changes</a:t>
            </a:r>
          </a:p>
          <a:p>
            <a:pPr marL="342900" indent="-342900">
              <a:buFont typeface="+mj-lt"/>
              <a:buAutoNum type="arabicPeriod"/>
            </a:pPr>
            <a:r>
              <a:rPr lang="en-GB" dirty="0"/>
              <a:t>Extend Proven OTA Firmware Method; </a:t>
            </a:r>
            <a:r>
              <a:rPr lang="en-GB" b="0" dirty="0"/>
              <a:t>create a type 1 IHD and extending PPMID’s, HCALCS, and the new type 1 IHD to support firmware distribution in a manner that would be similar to ESME firmware distribution and activation</a:t>
            </a:r>
          </a:p>
          <a:p>
            <a:r>
              <a:rPr lang="en-GB" dirty="0"/>
              <a:t>July 2019, Working Group agrees to two solutions:</a:t>
            </a:r>
          </a:p>
          <a:p>
            <a:pPr marL="342900" indent="-342900">
              <a:buFont typeface="+mj-lt"/>
              <a:buAutoNum type="arabicPeriod"/>
            </a:pPr>
            <a:r>
              <a:rPr lang="en-GB" dirty="0"/>
              <a:t>Option 1; for PPMIDs and IHDs</a:t>
            </a:r>
          </a:p>
          <a:p>
            <a:pPr marL="342900" indent="-342900">
              <a:buFont typeface="+mj-lt"/>
              <a:buAutoNum type="arabicPeriod"/>
            </a:pPr>
            <a:r>
              <a:rPr lang="en-GB" dirty="0"/>
              <a:t>Option 2; for HCALCS</a:t>
            </a:r>
          </a:p>
          <a:p>
            <a:r>
              <a:rPr lang="en-GB" dirty="0"/>
              <a:t>November 2019, Full Impact Assessment returned by two SPs</a:t>
            </a:r>
          </a:p>
          <a:p>
            <a:r>
              <a:rPr lang="en-GB" dirty="0"/>
              <a:t>December 2019, streamlining review with Working Group, Service Providers, and BEIS results in reduced scope</a:t>
            </a:r>
          </a:p>
          <a:p>
            <a:r>
              <a:rPr lang="en-GB" dirty="0"/>
              <a:t>Full Impact Assessment, expect July 2020</a:t>
            </a:r>
          </a:p>
          <a:p>
            <a:endParaRPr lang="en-GB" dirty="0"/>
          </a:p>
          <a:p>
            <a:endParaRPr lang="en-GB" dirty="0"/>
          </a:p>
          <a:p>
            <a:endParaRPr lang="en-GB" dirty="0"/>
          </a:p>
          <a:p>
            <a:endParaRPr lang="en-GB" dirty="0"/>
          </a:p>
          <a:p>
            <a:endParaRPr lang="en-GB" dirty="0"/>
          </a:p>
          <a:p>
            <a:endParaRPr lang="en-US" b="1" dirty="0"/>
          </a:p>
        </p:txBody>
      </p:sp>
    </p:spTree>
    <p:extLst>
      <p:ext uri="{BB962C8B-B14F-4D97-AF65-F5344CB8AC3E}">
        <p14:creationId xmlns:p14="http://schemas.microsoft.com/office/powerpoint/2010/main" val="5688113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D0A93-F687-CD41-B6A9-D93230FB3D5F}"/>
              </a:ext>
            </a:extLst>
          </p:cNvPr>
          <p:cNvSpPr>
            <a:spLocks noGrp="1"/>
          </p:cNvSpPr>
          <p:nvPr>
            <p:ph type="title"/>
          </p:nvPr>
        </p:nvSpPr>
        <p:spPr/>
        <p:txBody>
          <a:bodyPr/>
          <a:lstStyle/>
          <a:p>
            <a:r>
              <a:rPr lang="en-US" dirty="0"/>
              <a:t>Scope Change for Latest Full Impact Assessment (1-6)</a:t>
            </a:r>
          </a:p>
        </p:txBody>
      </p:sp>
      <p:sp>
        <p:nvSpPr>
          <p:cNvPr id="4" name="Footer Placeholder 3">
            <a:extLst>
              <a:ext uri="{FF2B5EF4-FFF2-40B4-BE49-F238E27FC236}">
                <a16:creationId xmlns:a16="http://schemas.microsoft.com/office/drawing/2014/main" id="{C17887D1-651C-0148-A5A9-37FFF30E3616}"/>
              </a:ext>
            </a:extLst>
          </p:cNvPr>
          <p:cNvSpPr>
            <a:spLocks noGrp="1"/>
          </p:cNvSpPr>
          <p:nvPr>
            <p:ph type="ftr" sz="quarter" idx="11"/>
          </p:nvPr>
        </p:nvSpPr>
        <p:spPr/>
        <p:txBody>
          <a:bodyPr/>
          <a:lstStyle/>
          <a:p>
            <a:r>
              <a:rPr lang="en-US" dirty="0"/>
              <a:t>IDCC Public; SECMP0007 CR211</a:t>
            </a:r>
          </a:p>
        </p:txBody>
      </p:sp>
      <p:sp>
        <p:nvSpPr>
          <p:cNvPr id="5" name="Content Placeholder 4">
            <a:extLst>
              <a:ext uri="{FF2B5EF4-FFF2-40B4-BE49-F238E27FC236}">
                <a16:creationId xmlns:a16="http://schemas.microsoft.com/office/drawing/2014/main" id="{0F170DFA-186A-E241-831E-EEADC5CC4EF1}"/>
              </a:ext>
            </a:extLst>
          </p:cNvPr>
          <p:cNvSpPr>
            <a:spLocks noGrp="1"/>
          </p:cNvSpPr>
          <p:nvPr>
            <p:ph sz="half" idx="1"/>
          </p:nvPr>
        </p:nvSpPr>
        <p:spPr/>
        <p:txBody>
          <a:bodyPr/>
          <a:lstStyle/>
          <a:p>
            <a:pPr marL="342900" indent="-342900">
              <a:buFont typeface="+mj-lt"/>
              <a:buAutoNum type="arabicPeriod"/>
            </a:pPr>
            <a:r>
              <a:rPr lang="en-GB" dirty="0"/>
              <a:t>In-Home Displays (IHDs): remove IHDs from scope </a:t>
            </a:r>
          </a:p>
          <a:p>
            <a:pPr marL="342900" indent="-342900">
              <a:buFont typeface="+mj-lt"/>
              <a:buAutoNum type="arabicPeriod"/>
            </a:pPr>
            <a:r>
              <a:rPr lang="en-GB" dirty="0"/>
              <a:t>Local firmware updates: allow local firmware updates to PPMIDs only</a:t>
            </a:r>
          </a:p>
          <a:p>
            <a:pPr marL="342900" indent="-342900">
              <a:buFont typeface="+mj-lt"/>
              <a:buAutoNum type="arabicPeriod"/>
            </a:pPr>
            <a:r>
              <a:rPr lang="en-GB" dirty="0"/>
              <a:t>Communications Hub memory block rules: restrict PPMID and HCALCS firmware Images to GSME block of Comms Hub</a:t>
            </a:r>
          </a:p>
          <a:p>
            <a:pPr marL="342900" indent="-342900">
              <a:buFont typeface="+mj-lt"/>
              <a:buAutoNum type="arabicPeriod"/>
            </a:pPr>
            <a:r>
              <a:rPr lang="en-GB" dirty="0"/>
              <a:t>Comms Hub SLA: remove the requirement for a two-day SLA for an Image to stay on the Comms Hub. The Image will remain until it is overwritten</a:t>
            </a:r>
          </a:p>
          <a:p>
            <a:pPr marL="342900" indent="-342900">
              <a:buFont typeface="+mj-lt"/>
              <a:buAutoNum type="arabicPeriod"/>
            </a:pPr>
            <a:r>
              <a:rPr lang="en-GB" dirty="0"/>
              <a:t>Comms Hub logging of updates: remove the requirement for the Comms Hub to log the progress of up to 15 Devices in the Upgrade Image list</a:t>
            </a:r>
          </a:p>
          <a:p>
            <a:pPr marL="342900" indent="-342900">
              <a:buFont typeface="+mj-lt"/>
              <a:buAutoNum type="arabicPeriod"/>
            </a:pPr>
            <a:r>
              <a:rPr lang="en-GB" dirty="0"/>
              <a:t>Firmware updates over 750KB: any firmware updates over 750KB in size must be split into separate Images. Each Image can be no larger than 750KB in size. The Service User must then request distribution of each Image separately.</a:t>
            </a:r>
          </a:p>
          <a:p>
            <a:endParaRPr lang="en-GB" dirty="0"/>
          </a:p>
          <a:p>
            <a:endParaRPr lang="en-GB" dirty="0"/>
          </a:p>
          <a:p>
            <a:endParaRPr lang="en-GB" dirty="0"/>
          </a:p>
          <a:p>
            <a:endParaRPr lang="en-GB" dirty="0"/>
          </a:p>
          <a:p>
            <a:endParaRPr lang="en-US" b="1" dirty="0"/>
          </a:p>
        </p:txBody>
      </p:sp>
    </p:spTree>
    <p:extLst>
      <p:ext uri="{BB962C8B-B14F-4D97-AF65-F5344CB8AC3E}">
        <p14:creationId xmlns:p14="http://schemas.microsoft.com/office/powerpoint/2010/main" val="27760923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D0A93-F687-CD41-B6A9-D93230FB3D5F}"/>
              </a:ext>
            </a:extLst>
          </p:cNvPr>
          <p:cNvSpPr>
            <a:spLocks noGrp="1"/>
          </p:cNvSpPr>
          <p:nvPr>
            <p:ph type="title"/>
          </p:nvPr>
        </p:nvSpPr>
        <p:spPr>
          <a:xfrm>
            <a:off x="720000" y="540000"/>
            <a:ext cx="9479802" cy="720000"/>
          </a:xfrm>
        </p:spPr>
        <p:txBody>
          <a:bodyPr/>
          <a:lstStyle/>
          <a:p>
            <a:r>
              <a:rPr lang="en-US" dirty="0"/>
              <a:t>Scope Change for Latest Full Impact Assessment (7 onwards)</a:t>
            </a:r>
          </a:p>
        </p:txBody>
      </p:sp>
      <p:sp>
        <p:nvSpPr>
          <p:cNvPr id="4" name="Footer Placeholder 3">
            <a:extLst>
              <a:ext uri="{FF2B5EF4-FFF2-40B4-BE49-F238E27FC236}">
                <a16:creationId xmlns:a16="http://schemas.microsoft.com/office/drawing/2014/main" id="{C17887D1-651C-0148-A5A9-37FFF30E3616}"/>
              </a:ext>
            </a:extLst>
          </p:cNvPr>
          <p:cNvSpPr>
            <a:spLocks noGrp="1"/>
          </p:cNvSpPr>
          <p:nvPr>
            <p:ph type="ftr" sz="quarter" idx="11"/>
          </p:nvPr>
        </p:nvSpPr>
        <p:spPr/>
        <p:txBody>
          <a:bodyPr/>
          <a:lstStyle/>
          <a:p>
            <a:r>
              <a:rPr lang="en-US" dirty="0"/>
              <a:t>IDCC Public; SECMP0007 CR211</a:t>
            </a:r>
          </a:p>
        </p:txBody>
      </p:sp>
      <p:sp>
        <p:nvSpPr>
          <p:cNvPr id="5" name="Content Placeholder 4">
            <a:extLst>
              <a:ext uri="{FF2B5EF4-FFF2-40B4-BE49-F238E27FC236}">
                <a16:creationId xmlns:a16="http://schemas.microsoft.com/office/drawing/2014/main" id="{0F170DFA-186A-E241-831E-EEADC5CC4EF1}"/>
              </a:ext>
            </a:extLst>
          </p:cNvPr>
          <p:cNvSpPr>
            <a:spLocks noGrp="1"/>
          </p:cNvSpPr>
          <p:nvPr>
            <p:ph sz="half" idx="1"/>
          </p:nvPr>
        </p:nvSpPr>
        <p:spPr/>
        <p:txBody>
          <a:bodyPr/>
          <a:lstStyle/>
          <a:p>
            <a:pPr marL="342900" indent="-342900">
              <a:buFont typeface="+mj-lt"/>
              <a:buAutoNum type="arabicPeriod" startAt="7"/>
            </a:pPr>
            <a:r>
              <a:rPr lang="en-GB" dirty="0"/>
              <a:t>Future-dated Update Activation: limit firmware updates to immediate activation only. </a:t>
            </a:r>
          </a:p>
          <a:p>
            <a:pPr marL="342900" indent="-342900">
              <a:buFont typeface="+mj-lt"/>
              <a:buAutoNum type="arabicPeriod" startAt="7"/>
            </a:pPr>
            <a:r>
              <a:rPr lang="en-GB" dirty="0"/>
              <a:t>Service Request for PPMID firmware updates: new SR to distribute and activate PPMID firmware, to facilitate separate Anomaly Detection Thresholds (ADTs) required for PPMIDs.</a:t>
            </a:r>
          </a:p>
          <a:p>
            <a:pPr marL="342900" indent="-342900">
              <a:buFont typeface="+mj-lt"/>
              <a:buAutoNum type="arabicPeriod" startAt="7"/>
            </a:pPr>
            <a:r>
              <a:rPr lang="en-GB" dirty="0"/>
              <a:t>Alerts and notifications remain unchanged</a:t>
            </a:r>
          </a:p>
          <a:p>
            <a:pPr marL="342900" indent="-342900">
              <a:buFont typeface="+mj-lt"/>
              <a:buAutoNum type="arabicPeriod" startAt="7"/>
            </a:pPr>
            <a:r>
              <a:rPr lang="en-GB" dirty="0"/>
              <a:t>Dual Supplier Scenarios: in a dual Supplier scenario, both Responsible Suppliers shall be able carry out firmware updates to PPMIDs </a:t>
            </a:r>
            <a:r>
              <a:rPr lang="en-GB" b="0" strike="sngStrike" dirty="0"/>
              <a:t>and HCALCS</a:t>
            </a:r>
          </a:p>
          <a:p>
            <a:r>
              <a:rPr lang="en-GB" dirty="0"/>
              <a:t>11. The PPMID generates the success/failure Alert to the DCC. This removes the following Communications Hub requirements:</a:t>
            </a:r>
          </a:p>
          <a:p>
            <a:pPr marL="285750" lvl="0" indent="-285750">
              <a:buFont typeface="Arial" panose="020B0604020202020204" pitchFamily="34" charset="0"/>
              <a:buChar char="•"/>
            </a:pPr>
            <a:r>
              <a:rPr lang="en-GB" dirty="0"/>
              <a:t>to record the activation date-time plus [X] minutes</a:t>
            </a:r>
          </a:p>
          <a:p>
            <a:pPr marL="285750" indent="-285750">
              <a:buFont typeface="Arial" panose="020B0604020202020204" pitchFamily="34" charset="0"/>
              <a:buChar char="•"/>
            </a:pPr>
            <a:r>
              <a:rPr lang="en-GB" dirty="0"/>
              <a:t>to subsequently read the firmware version on the Device</a:t>
            </a:r>
          </a:p>
          <a:p>
            <a:endParaRPr lang="en-GB" dirty="0"/>
          </a:p>
          <a:p>
            <a:endParaRPr lang="en-US" b="1" dirty="0"/>
          </a:p>
        </p:txBody>
      </p:sp>
    </p:spTree>
    <p:extLst>
      <p:ext uri="{BB962C8B-B14F-4D97-AF65-F5344CB8AC3E}">
        <p14:creationId xmlns:p14="http://schemas.microsoft.com/office/powerpoint/2010/main" val="942415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38A0C-3FF1-436E-BFD2-C53C6701BA75}"/>
              </a:ext>
            </a:extLst>
          </p:cNvPr>
          <p:cNvSpPr>
            <a:spLocks noGrp="1"/>
          </p:cNvSpPr>
          <p:nvPr>
            <p:ph type="title"/>
          </p:nvPr>
        </p:nvSpPr>
        <p:spPr/>
        <p:txBody>
          <a:bodyPr/>
          <a:lstStyle/>
          <a:p>
            <a:r>
              <a:rPr lang="en-GB" dirty="0"/>
              <a:t>PPMID Volumes (and HCALCS?)</a:t>
            </a:r>
          </a:p>
        </p:txBody>
      </p:sp>
      <p:sp>
        <p:nvSpPr>
          <p:cNvPr id="4" name="Content Placeholder 3">
            <a:extLst>
              <a:ext uri="{FF2B5EF4-FFF2-40B4-BE49-F238E27FC236}">
                <a16:creationId xmlns:a16="http://schemas.microsoft.com/office/drawing/2014/main" id="{917E38B5-C860-4EBE-9A7B-2BC2A1DAFCA1}"/>
              </a:ext>
            </a:extLst>
          </p:cNvPr>
          <p:cNvSpPr>
            <a:spLocks noGrp="1"/>
          </p:cNvSpPr>
          <p:nvPr>
            <p:ph sz="half" idx="1"/>
          </p:nvPr>
        </p:nvSpPr>
        <p:spPr>
          <a:xfrm>
            <a:off x="719999" y="1161280"/>
            <a:ext cx="9000000" cy="4140000"/>
          </a:xfrm>
        </p:spPr>
        <p:txBody>
          <a:bodyPr/>
          <a:lstStyle/>
          <a:p>
            <a:r>
              <a:rPr lang="en-GB" dirty="0"/>
              <a:t>Volumes of PPMID Updates</a:t>
            </a:r>
          </a:p>
          <a:p>
            <a:pPr marL="285750" indent="-285750">
              <a:buFont typeface="Arial" panose="020B0604020202020204" pitchFamily="34" charset="0"/>
              <a:buChar char="•"/>
            </a:pPr>
            <a:r>
              <a:rPr lang="en-GB" dirty="0"/>
              <a:t>Stated as a maximum of 2 updates per device per year</a:t>
            </a:r>
          </a:p>
          <a:p>
            <a:pPr marL="285750" indent="-285750">
              <a:buFont typeface="Arial" panose="020B0604020202020204" pitchFamily="34" charset="0"/>
              <a:buChar char="•"/>
            </a:pPr>
            <a:r>
              <a:rPr lang="en-GB" dirty="0"/>
              <a:t>Average size 350KB, max 750KB</a:t>
            </a:r>
          </a:p>
          <a:p>
            <a:pPr marL="285750" indent="-285750">
              <a:buFont typeface="Arial" panose="020B0604020202020204" pitchFamily="34" charset="0"/>
              <a:buChar char="•"/>
            </a:pPr>
            <a:r>
              <a:rPr lang="en-GB" dirty="0"/>
              <a:t>Variance of +/- 10% over the year</a:t>
            </a:r>
          </a:p>
          <a:p>
            <a:endParaRPr lang="en-GB" dirty="0"/>
          </a:p>
          <a:p>
            <a:pPr marL="285750" indent="-285750">
              <a:buFont typeface="Arial" panose="020B0604020202020204" pitchFamily="34" charset="0"/>
              <a:buChar char="•"/>
            </a:pPr>
            <a:r>
              <a:rPr lang="en-GB" dirty="0"/>
              <a:t>Figures include both CSP regions. CSP South and Central accounts for about 68% (ISFT)</a:t>
            </a:r>
          </a:p>
          <a:p>
            <a:pPr marL="285750" indent="-285750">
              <a:buFont typeface="Arial" panose="020B0604020202020204" pitchFamily="34" charset="0"/>
              <a:buChar char="•"/>
            </a:pPr>
            <a:r>
              <a:rPr lang="en-GB" dirty="0"/>
              <a:t>Values based on current ratio of PPMID to CHF</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For network loading and infrastructure augmentation, we have assumed that installed base = updateable base. And this will have an impact on eventual costs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volumes per minute</a:t>
            </a:r>
          </a:p>
          <a:p>
            <a:r>
              <a:rPr lang="en-GB" dirty="0"/>
              <a:t>-	15 million PPMID updates over 6 months, with two firmware updates per year</a:t>
            </a:r>
          </a:p>
          <a:p>
            <a:r>
              <a:rPr lang="en-GB" dirty="0"/>
              <a:t>-	Even Distribution across each of the 6 months</a:t>
            </a:r>
          </a:p>
          <a:p>
            <a:r>
              <a:rPr lang="en-GB" dirty="0"/>
              <a:t>-	Equates to an average of 60 firmware downloads per minute</a:t>
            </a:r>
          </a:p>
          <a:p>
            <a:pPr marL="285750" indent="-285750">
              <a:buFont typeface="Arial" panose="020B0604020202020204" pitchFamily="34" charset="0"/>
              <a:buChar char="•"/>
            </a:pPr>
            <a:endParaRPr lang="en-GB" dirty="0"/>
          </a:p>
        </p:txBody>
      </p:sp>
      <p:pic>
        <p:nvPicPr>
          <p:cNvPr id="5" name="Picture 4">
            <a:extLst>
              <a:ext uri="{FF2B5EF4-FFF2-40B4-BE49-F238E27FC236}">
                <a16:creationId xmlns:a16="http://schemas.microsoft.com/office/drawing/2014/main" id="{A0FBF230-92EE-4EE1-AC28-0B15E5095783}"/>
              </a:ext>
            </a:extLst>
          </p:cNvPr>
          <p:cNvPicPr>
            <a:picLocks noChangeAspect="1"/>
          </p:cNvPicPr>
          <p:nvPr/>
        </p:nvPicPr>
        <p:blipFill>
          <a:blip r:embed="rId3"/>
          <a:stretch>
            <a:fillRect/>
          </a:stretch>
        </p:blipFill>
        <p:spPr>
          <a:xfrm>
            <a:off x="6612551" y="457335"/>
            <a:ext cx="5096767" cy="2198770"/>
          </a:xfrm>
          <a:prstGeom prst="rect">
            <a:avLst/>
          </a:prstGeom>
        </p:spPr>
      </p:pic>
      <p:sp>
        <p:nvSpPr>
          <p:cNvPr id="6" name="Footer Placeholder 3">
            <a:extLst>
              <a:ext uri="{FF2B5EF4-FFF2-40B4-BE49-F238E27FC236}">
                <a16:creationId xmlns:a16="http://schemas.microsoft.com/office/drawing/2014/main" id="{7FFDC29F-5306-454B-862F-56BD80A3AF5A}"/>
              </a:ext>
            </a:extLst>
          </p:cNvPr>
          <p:cNvSpPr txBox="1">
            <a:spLocks/>
          </p:cNvSpPr>
          <p:nvPr/>
        </p:nvSpPr>
        <p:spPr>
          <a:xfrm>
            <a:off x="913039" y="6400665"/>
            <a:ext cx="10897879" cy="143408"/>
          </a:xfrm>
          <a:prstGeom prst="rect">
            <a:avLst/>
          </a:prstGeom>
        </p:spPr>
        <p:txBody>
          <a:bodyPr vert="horz" lIns="0" tIns="0" rIns="0" bIns="0" rtlCol="0" anchor="t" anchorCtr="0"/>
          <a:lstStyle>
            <a:defPPr>
              <a:defRPr lang="en-US"/>
            </a:defPPr>
            <a:lvl1pPr marL="0" algn="ctr" defTabSz="914400" rtl="0" eaLnBrk="1" latinLnBrk="0" hangingPunct="1">
              <a:defRPr sz="900" kern="1200">
                <a:solidFill>
                  <a:srgbClr val="F5F5F5"/>
                </a:solidFill>
                <a:latin typeface="Lato" panose="020F0502020204030203" pitchFamily="34"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IDCC Public; SECMP0007 CR211</a:t>
            </a:r>
          </a:p>
        </p:txBody>
      </p:sp>
    </p:spTree>
    <p:extLst>
      <p:ext uri="{BB962C8B-B14F-4D97-AF65-F5344CB8AC3E}">
        <p14:creationId xmlns:p14="http://schemas.microsoft.com/office/powerpoint/2010/main" val="34297062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D0A93-F687-CD41-B6A9-D93230FB3D5F}"/>
              </a:ext>
            </a:extLst>
          </p:cNvPr>
          <p:cNvSpPr>
            <a:spLocks noGrp="1"/>
          </p:cNvSpPr>
          <p:nvPr>
            <p:ph type="title"/>
          </p:nvPr>
        </p:nvSpPr>
        <p:spPr>
          <a:xfrm>
            <a:off x="720000" y="540000"/>
            <a:ext cx="9479802" cy="720000"/>
          </a:xfrm>
        </p:spPr>
        <p:txBody>
          <a:bodyPr/>
          <a:lstStyle/>
          <a:p>
            <a:r>
              <a:rPr lang="en-US" dirty="0"/>
              <a:t>Other Recent (Minor) Updates and Changes</a:t>
            </a:r>
          </a:p>
        </p:txBody>
      </p:sp>
      <p:sp>
        <p:nvSpPr>
          <p:cNvPr id="4" name="Footer Placeholder 3">
            <a:extLst>
              <a:ext uri="{FF2B5EF4-FFF2-40B4-BE49-F238E27FC236}">
                <a16:creationId xmlns:a16="http://schemas.microsoft.com/office/drawing/2014/main" id="{C17887D1-651C-0148-A5A9-37FFF30E3616}"/>
              </a:ext>
            </a:extLst>
          </p:cNvPr>
          <p:cNvSpPr>
            <a:spLocks noGrp="1"/>
          </p:cNvSpPr>
          <p:nvPr>
            <p:ph type="ftr" sz="quarter" idx="11"/>
          </p:nvPr>
        </p:nvSpPr>
        <p:spPr/>
        <p:txBody>
          <a:bodyPr/>
          <a:lstStyle/>
          <a:p>
            <a:r>
              <a:rPr lang="en-US" dirty="0"/>
              <a:t>IDCC Public; SECMP0007 CR211</a:t>
            </a:r>
          </a:p>
        </p:txBody>
      </p:sp>
      <p:sp>
        <p:nvSpPr>
          <p:cNvPr id="5" name="Content Placeholder 4">
            <a:extLst>
              <a:ext uri="{FF2B5EF4-FFF2-40B4-BE49-F238E27FC236}">
                <a16:creationId xmlns:a16="http://schemas.microsoft.com/office/drawing/2014/main" id="{0F170DFA-186A-E241-831E-EEADC5CC4EF1}"/>
              </a:ext>
            </a:extLst>
          </p:cNvPr>
          <p:cNvSpPr>
            <a:spLocks noGrp="1"/>
          </p:cNvSpPr>
          <p:nvPr>
            <p:ph sz="half" idx="1"/>
          </p:nvPr>
        </p:nvSpPr>
        <p:spPr/>
        <p:txBody>
          <a:bodyPr/>
          <a:lstStyle/>
          <a:p>
            <a:r>
              <a:rPr lang="en-GB" dirty="0"/>
              <a:t>GBCS, DUIS, and MMC Changes in draft form from SECAS; have started reviews at SMETS2 DA</a:t>
            </a:r>
          </a:p>
          <a:p>
            <a:r>
              <a:rPr lang="en-GB" dirty="0"/>
              <a:t>Change EDMI Comms Hub to retain any image for up to 2 weeks (to be agreed, is a flash memory limitation)</a:t>
            </a:r>
          </a:p>
          <a:p>
            <a:r>
              <a:rPr lang="en-GB" dirty="0"/>
              <a:t>Note that FIAs are based on standalone Mod release, all at once standalone delivery. Discussions, costings, and planning to take place for specific delivery. Release CR will cover testing costs and timelines</a:t>
            </a:r>
          </a:p>
          <a:p>
            <a:r>
              <a:rPr lang="en-GB" dirty="0"/>
              <a:t>Extend GBCS Use Case CS08 to include HCALCS (in GBCS legal text)</a:t>
            </a:r>
          </a:p>
          <a:p>
            <a:endParaRPr lang="en-GB" dirty="0"/>
          </a:p>
          <a:p>
            <a:endParaRPr lang="en-GB" dirty="0"/>
          </a:p>
          <a:p>
            <a:endParaRPr lang="en-GB" dirty="0"/>
          </a:p>
          <a:p>
            <a:endParaRPr lang="en-GB" dirty="0"/>
          </a:p>
          <a:p>
            <a:endParaRPr lang="en-GB" dirty="0"/>
          </a:p>
          <a:p>
            <a:endParaRPr lang="en-US" b="1" dirty="0"/>
          </a:p>
        </p:txBody>
      </p:sp>
    </p:spTree>
    <p:extLst>
      <p:ext uri="{BB962C8B-B14F-4D97-AF65-F5344CB8AC3E}">
        <p14:creationId xmlns:p14="http://schemas.microsoft.com/office/powerpoint/2010/main" val="30661010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7D670A-05DA-4EDD-90C2-57B81F263936}"/>
              </a:ext>
            </a:extLst>
          </p:cNvPr>
          <p:cNvSpPr>
            <a:spLocks noGrp="1"/>
          </p:cNvSpPr>
          <p:nvPr>
            <p:ph type="ctrTitle"/>
          </p:nvPr>
        </p:nvSpPr>
        <p:spPr/>
        <p:txBody>
          <a:bodyPr/>
          <a:lstStyle/>
          <a:p>
            <a:r>
              <a:rPr lang="en-GB" dirty="0"/>
              <a:t>Proposed Solution – DCC’s draft Impact Assessment response</a:t>
            </a:r>
          </a:p>
        </p:txBody>
      </p:sp>
      <p:sp>
        <p:nvSpPr>
          <p:cNvPr id="3" name="Subtitle 2">
            <a:extLst>
              <a:ext uri="{FF2B5EF4-FFF2-40B4-BE49-F238E27FC236}">
                <a16:creationId xmlns:a16="http://schemas.microsoft.com/office/drawing/2014/main" id="{17D79CAF-36B3-4CD6-A387-83964E2B4180}"/>
              </a:ext>
            </a:extLst>
          </p:cNvPr>
          <p:cNvSpPr>
            <a:spLocks noGrp="1"/>
          </p:cNvSpPr>
          <p:nvPr>
            <p:ph type="subTitle" idx="1"/>
          </p:nvPr>
        </p:nvSpPr>
        <p:spPr/>
        <p:txBody>
          <a:bodyPr/>
          <a:lstStyle/>
          <a:p>
            <a:endParaRPr lang="en-GB" dirty="0"/>
          </a:p>
          <a:p>
            <a:r>
              <a:rPr lang="en-US" sz="2800" dirty="0"/>
              <a:t>DCC’s Firmware Distribution Control proposals</a:t>
            </a:r>
            <a:endParaRPr lang="en-GB" sz="2800" dirty="0"/>
          </a:p>
        </p:txBody>
      </p:sp>
    </p:spTree>
    <p:extLst>
      <p:ext uri="{BB962C8B-B14F-4D97-AF65-F5344CB8AC3E}">
        <p14:creationId xmlns:p14="http://schemas.microsoft.com/office/powerpoint/2010/main" val="5343985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D0A93-F687-CD41-B6A9-D93230FB3D5F}"/>
              </a:ext>
            </a:extLst>
          </p:cNvPr>
          <p:cNvSpPr>
            <a:spLocks noGrp="1"/>
          </p:cNvSpPr>
          <p:nvPr>
            <p:ph type="title"/>
          </p:nvPr>
        </p:nvSpPr>
        <p:spPr>
          <a:xfrm>
            <a:off x="720000" y="540000"/>
            <a:ext cx="9479802" cy="720000"/>
          </a:xfrm>
        </p:spPr>
        <p:txBody>
          <a:bodyPr/>
          <a:lstStyle/>
          <a:p>
            <a:r>
              <a:rPr lang="en-US" dirty="0"/>
              <a:t>Firmware Distribution Control (1): In Progress Check</a:t>
            </a:r>
          </a:p>
        </p:txBody>
      </p:sp>
      <p:sp>
        <p:nvSpPr>
          <p:cNvPr id="4" name="Footer Placeholder 3">
            <a:extLst>
              <a:ext uri="{FF2B5EF4-FFF2-40B4-BE49-F238E27FC236}">
                <a16:creationId xmlns:a16="http://schemas.microsoft.com/office/drawing/2014/main" id="{C17887D1-651C-0148-A5A9-37FFF30E3616}"/>
              </a:ext>
            </a:extLst>
          </p:cNvPr>
          <p:cNvSpPr>
            <a:spLocks noGrp="1"/>
          </p:cNvSpPr>
          <p:nvPr>
            <p:ph type="ftr" sz="quarter" idx="11"/>
          </p:nvPr>
        </p:nvSpPr>
        <p:spPr/>
        <p:txBody>
          <a:bodyPr/>
          <a:lstStyle/>
          <a:p>
            <a:r>
              <a:rPr lang="en-US" dirty="0"/>
              <a:t>IDCC Public; SECMP0007 CR211</a:t>
            </a:r>
          </a:p>
        </p:txBody>
      </p:sp>
      <p:sp>
        <p:nvSpPr>
          <p:cNvPr id="5" name="Content Placeholder 4">
            <a:extLst>
              <a:ext uri="{FF2B5EF4-FFF2-40B4-BE49-F238E27FC236}">
                <a16:creationId xmlns:a16="http://schemas.microsoft.com/office/drawing/2014/main" id="{0F170DFA-186A-E241-831E-EEADC5CC4EF1}"/>
              </a:ext>
            </a:extLst>
          </p:cNvPr>
          <p:cNvSpPr>
            <a:spLocks noGrp="1"/>
          </p:cNvSpPr>
          <p:nvPr>
            <p:ph sz="half" idx="1"/>
          </p:nvPr>
        </p:nvSpPr>
        <p:spPr>
          <a:xfrm>
            <a:off x="719999" y="1100320"/>
            <a:ext cx="9000000" cy="4140000"/>
          </a:xfrm>
        </p:spPr>
        <p:txBody>
          <a:bodyPr/>
          <a:lstStyle/>
          <a:p>
            <a:r>
              <a:rPr lang="en-GB" dirty="0"/>
              <a:t>Device-Based Control: Recommend a per device check to block any firmware distribution request (ESME / GSME / PPMID / HCALCS) for HAN device types where there is one </a:t>
            </a:r>
            <a:r>
              <a:rPr lang="en-GB" i="1" dirty="0"/>
              <a:t>in progress </a:t>
            </a:r>
          </a:p>
          <a:p>
            <a:r>
              <a:rPr lang="en-GB" dirty="0"/>
              <a:t>This prevents excessive repeated downloads from the CSP to Comms Hub – preventing an “accidental Denial of Service”</a:t>
            </a:r>
          </a:p>
          <a:p>
            <a:r>
              <a:rPr lang="en-GB" dirty="0"/>
              <a:t>Extend the error response on SR11.1/SR11.4 to include an error and a list of devices rejected due to “firmware distribution in progress” back to the sender of the 11.1 or 11.4</a:t>
            </a:r>
          </a:p>
          <a:p>
            <a:r>
              <a:rPr lang="en-GB" dirty="0"/>
              <a:t>Validation rule (1) – DSP cannot send another HAN device firmware update to the HAN device until the first update is complete. Return failure code and list of devices</a:t>
            </a:r>
          </a:p>
          <a:p>
            <a:r>
              <a:rPr lang="en-GB" dirty="0"/>
              <a:t>Validation Rule (2) - A device can only stay in the ‘In Progress’ status for a limited time to avoid any erroneous deadlocks, thus allowing Service Users to send new firmware update requests. The tracking timeout will be managed as a configurable duration of time</a:t>
            </a:r>
          </a:p>
          <a:p>
            <a:r>
              <a:rPr lang="en-GB" dirty="0"/>
              <a:t>Needs to be worded in SEC Legal Text drafting, especially for DUIS and consultation with Users. [If the download request is rejected, 11.1 has mechanisms and 11.4 will have per-device validation rules]</a:t>
            </a:r>
            <a:endParaRPr lang="en-GB" dirty="0">
              <a:solidFill>
                <a:srgbClr val="FF0000"/>
              </a:solidFill>
            </a:endParaRPr>
          </a:p>
          <a:p>
            <a:endParaRPr lang="en-GB" dirty="0"/>
          </a:p>
          <a:p>
            <a:endParaRPr lang="en-US" b="1" dirty="0"/>
          </a:p>
        </p:txBody>
      </p:sp>
    </p:spTree>
    <p:extLst>
      <p:ext uri="{BB962C8B-B14F-4D97-AF65-F5344CB8AC3E}">
        <p14:creationId xmlns:p14="http://schemas.microsoft.com/office/powerpoint/2010/main" val="11826647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CF17C2-8AE6-4D41-947A-F83A3DF07E3A}"/>
              </a:ext>
            </a:extLst>
          </p:cNvPr>
          <p:cNvSpPr>
            <a:spLocks noGrp="1"/>
          </p:cNvSpPr>
          <p:nvPr>
            <p:ph type="title"/>
          </p:nvPr>
        </p:nvSpPr>
        <p:spPr>
          <a:xfrm>
            <a:off x="838198" y="587557"/>
            <a:ext cx="10515600" cy="936086"/>
          </a:xfrm>
        </p:spPr>
        <p:txBody>
          <a:bodyPr/>
          <a:lstStyle/>
          <a:p>
            <a:r>
              <a:rPr lang="en-GB" dirty="0"/>
              <a:t>Purpose of the meeting</a:t>
            </a:r>
          </a:p>
        </p:txBody>
      </p:sp>
      <p:sp>
        <p:nvSpPr>
          <p:cNvPr id="3" name="Content Placeholder 2">
            <a:extLst>
              <a:ext uri="{FF2B5EF4-FFF2-40B4-BE49-F238E27FC236}">
                <a16:creationId xmlns:a16="http://schemas.microsoft.com/office/drawing/2014/main" id="{00877D16-17BF-41BD-9DF5-6E272CDD9305}"/>
              </a:ext>
            </a:extLst>
          </p:cNvPr>
          <p:cNvSpPr>
            <a:spLocks noGrp="1"/>
          </p:cNvSpPr>
          <p:nvPr>
            <p:ph sz="half" idx="1"/>
          </p:nvPr>
        </p:nvSpPr>
        <p:spPr>
          <a:xfrm>
            <a:off x="838199" y="1825625"/>
            <a:ext cx="10515599" cy="3906960"/>
          </a:xfrm>
        </p:spPr>
        <p:txBody>
          <a:bodyPr>
            <a:normAutofit fontScale="92500" lnSpcReduction="10000"/>
          </a:bodyPr>
          <a:lstStyle/>
          <a:p>
            <a:r>
              <a:rPr lang="en-GB" dirty="0"/>
              <a:t>The DCC has provided its draft Impact Assessment response</a:t>
            </a:r>
          </a:p>
          <a:p>
            <a:pPr marL="0" indent="0">
              <a:buNone/>
            </a:pPr>
            <a:endParaRPr lang="en-GB" dirty="0"/>
          </a:p>
          <a:p>
            <a:r>
              <a:rPr lang="en-GB" dirty="0"/>
              <a:t>Noting the TABASC’s comments, we want the Working Group to provide feedback on the overall solution, including the benefits case, before we present the final Modification Report to the Panel</a:t>
            </a:r>
          </a:p>
          <a:p>
            <a:endParaRPr lang="en-GB" dirty="0"/>
          </a:p>
          <a:p>
            <a:r>
              <a:rPr lang="en-GB" dirty="0"/>
              <a:t>We note that this modification will not be allowed to progress to the Report Phase until:</a:t>
            </a:r>
          </a:p>
          <a:p>
            <a:pPr lvl="1"/>
            <a:r>
              <a:rPr lang="en-GB" dirty="0"/>
              <a:t>The implementation costs have been provided</a:t>
            </a:r>
          </a:p>
          <a:p>
            <a:pPr lvl="1"/>
            <a:r>
              <a:rPr lang="en-GB" dirty="0"/>
              <a:t>Parties have reviewed the legal text</a:t>
            </a:r>
          </a:p>
        </p:txBody>
      </p:sp>
    </p:spTree>
    <p:extLst>
      <p:ext uri="{BB962C8B-B14F-4D97-AF65-F5344CB8AC3E}">
        <p14:creationId xmlns:p14="http://schemas.microsoft.com/office/powerpoint/2010/main" val="20045403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D0A93-F687-CD41-B6A9-D93230FB3D5F}"/>
              </a:ext>
            </a:extLst>
          </p:cNvPr>
          <p:cNvSpPr>
            <a:spLocks noGrp="1"/>
          </p:cNvSpPr>
          <p:nvPr>
            <p:ph type="title"/>
          </p:nvPr>
        </p:nvSpPr>
        <p:spPr>
          <a:xfrm>
            <a:off x="720000" y="540000"/>
            <a:ext cx="9479802" cy="720000"/>
          </a:xfrm>
        </p:spPr>
        <p:txBody>
          <a:bodyPr/>
          <a:lstStyle/>
          <a:p>
            <a:r>
              <a:rPr lang="en-US" dirty="0"/>
              <a:t>Firmware Distribution Control (2): Too Busy</a:t>
            </a:r>
          </a:p>
        </p:txBody>
      </p:sp>
      <p:sp>
        <p:nvSpPr>
          <p:cNvPr id="4" name="Footer Placeholder 3">
            <a:extLst>
              <a:ext uri="{FF2B5EF4-FFF2-40B4-BE49-F238E27FC236}">
                <a16:creationId xmlns:a16="http://schemas.microsoft.com/office/drawing/2014/main" id="{C17887D1-651C-0148-A5A9-37FFF30E3616}"/>
              </a:ext>
            </a:extLst>
          </p:cNvPr>
          <p:cNvSpPr>
            <a:spLocks noGrp="1"/>
          </p:cNvSpPr>
          <p:nvPr>
            <p:ph type="ftr" sz="quarter" idx="11"/>
          </p:nvPr>
        </p:nvSpPr>
        <p:spPr/>
        <p:txBody>
          <a:bodyPr/>
          <a:lstStyle/>
          <a:p>
            <a:r>
              <a:rPr lang="en-US" dirty="0"/>
              <a:t>IDCC Public; SECMP0007 CR211</a:t>
            </a:r>
          </a:p>
        </p:txBody>
      </p:sp>
      <p:sp>
        <p:nvSpPr>
          <p:cNvPr id="5" name="Content Placeholder 4">
            <a:extLst>
              <a:ext uri="{FF2B5EF4-FFF2-40B4-BE49-F238E27FC236}">
                <a16:creationId xmlns:a16="http://schemas.microsoft.com/office/drawing/2014/main" id="{0F170DFA-186A-E241-831E-EEADC5CC4EF1}"/>
              </a:ext>
            </a:extLst>
          </p:cNvPr>
          <p:cNvSpPr>
            <a:spLocks noGrp="1"/>
          </p:cNvSpPr>
          <p:nvPr>
            <p:ph sz="half" idx="1"/>
          </p:nvPr>
        </p:nvSpPr>
        <p:spPr>
          <a:xfrm>
            <a:off x="719999" y="1080000"/>
            <a:ext cx="9000000" cy="4140000"/>
          </a:xfrm>
        </p:spPr>
        <p:txBody>
          <a:bodyPr/>
          <a:lstStyle/>
          <a:p>
            <a:r>
              <a:rPr lang="en-GB" dirty="0"/>
              <a:t>Add a CSP “Too Busy” Response to prevent CSP system overload</a:t>
            </a:r>
          </a:p>
          <a:p>
            <a:r>
              <a:rPr lang="en-GB" dirty="0"/>
              <a:t>Proposal to modify existing firmware distribution API used for all HAN devices (not just for ESME/GSME) to notify the DSP if the CSP is unable to process the firmware upgrade request </a:t>
            </a:r>
          </a:p>
          <a:p>
            <a:r>
              <a:rPr lang="en-GB" dirty="0"/>
              <a:t>The CSP would return a “Busy” (http 503?) with a reason code.</a:t>
            </a:r>
          </a:p>
          <a:p>
            <a:r>
              <a:rPr lang="en-GB" dirty="0"/>
              <a:t>DSP currently carries out an immediate web service retry and then carries out a retry every hour for 24 hours followed by a timeout </a:t>
            </a:r>
          </a:p>
          <a:p>
            <a:r>
              <a:rPr lang="en-GB" dirty="0"/>
              <a:t>Proposal is to change the DSP to include provision for an http503 (System Busy) response on the firmware distribution API and for this to invoke the “long retry” design pattern. Recommendation that in all cases the "long retry" design pattern is extended to 4 days</a:t>
            </a:r>
          </a:p>
          <a:p>
            <a:r>
              <a:rPr lang="en-GB" dirty="0"/>
              <a:t>This would need to be agreed before Modification approval.</a:t>
            </a:r>
          </a:p>
          <a:p>
            <a:endParaRPr lang="en-GB" dirty="0"/>
          </a:p>
          <a:p>
            <a:endParaRPr lang="en-GB" dirty="0"/>
          </a:p>
          <a:p>
            <a:endParaRPr lang="en-GB" dirty="0"/>
          </a:p>
          <a:p>
            <a:endParaRPr lang="en-US" b="1" dirty="0"/>
          </a:p>
        </p:txBody>
      </p:sp>
    </p:spTree>
    <p:extLst>
      <p:ext uri="{BB962C8B-B14F-4D97-AF65-F5344CB8AC3E}">
        <p14:creationId xmlns:p14="http://schemas.microsoft.com/office/powerpoint/2010/main" val="22106136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D0A93-F687-CD41-B6A9-D93230FB3D5F}"/>
              </a:ext>
            </a:extLst>
          </p:cNvPr>
          <p:cNvSpPr>
            <a:spLocks noGrp="1"/>
          </p:cNvSpPr>
          <p:nvPr>
            <p:ph type="title"/>
          </p:nvPr>
        </p:nvSpPr>
        <p:spPr>
          <a:xfrm>
            <a:off x="720000" y="540000"/>
            <a:ext cx="9479802" cy="720000"/>
          </a:xfrm>
        </p:spPr>
        <p:txBody>
          <a:bodyPr/>
          <a:lstStyle/>
          <a:p>
            <a:r>
              <a:rPr lang="en-US" dirty="0"/>
              <a:t>Firmware Distribution Control (3); Batch Status</a:t>
            </a:r>
          </a:p>
        </p:txBody>
      </p:sp>
      <p:sp>
        <p:nvSpPr>
          <p:cNvPr id="4" name="Footer Placeholder 3">
            <a:extLst>
              <a:ext uri="{FF2B5EF4-FFF2-40B4-BE49-F238E27FC236}">
                <a16:creationId xmlns:a16="http://schemas.microsoft.com/office/drawing/2014/main" id="{C17887D1-651C-0148-A5A9-37FFF30E3616}"/>
              </a:ext>
            </a:extLst>
          </p:cNvPr>
          <p:cNvSpPr>
            <a:spLocks noGrp="1"/>
          </p:cNvSpPr>
          <p:nvPr>
            <p:ph type="ftr" sz="quarter" idx="11"/>
          </p:nvPr>
        </p:nvSpPr>
        <p:spPr/>
        <p:txBody>
          <a:bodyPr/>
          <a:lstStyle/>
          <a:p>
            <a:r>
              <a:rPr lang="en-US" dirty="0"/>
              <a:t>IDCC Public; SECMP0007 CR211</a:t>
            </a:r>
          </a:p>
        </p:txBody>
      </p:sp>
      <p:sp>
        <p:nvSpPr>
          <p:cNvPr id="5" name="Content Placeholder 4">
            <a:extLst>
              <a:ext uri="{FF2B5EF4-FFF2-40B4-BE49-F238E27FC236}">
                <a16:creationId xmlns:a16="http://schemas.microsoft.com/office/drawing/2014/main" id="{0F170DFA-186A-E241-831E-EEADC5CC4EF1}"/>
              </a:ext>
            </a:extLst>
          </p:cNvPr>
          <p:cNvSpPr>
            <a:spLocks noGrp="1"/>
          </p:cNvSpPr>
          <p:nvPr>
            <p:ph sz="half" idx="1"/>
          </p:nvPr>
        </p:nvSpPr>
        <p:spPr>
          <a:xfrm>
            <a:off x="719999" y="1080000"/>
            <a:ext cx="9000000" cy="4140000"/>
          </a:xfrm>
        </p:spPr>
        <p:txBody>
          <a:bodyPr/>
          <a:lstStyle/>
          <a:p>
            <a:r>
              <a:rPr lang="en-GB" dirty="0"/>
              <a:t>CSP and </a:t>
            </a:r>
            <a:r>
              <a:rPr lang="en-GB"/>
              <a:t>DSP systems </a:t>
            </a:r>
            <a:r>
              <a:rPr lang="en-GB" dirty="0"/>
              <a:t>SD 4.4.2 / SD 4.4.1 interface change to notify the status of the firmware download over SMWAN, to support both the individual and batch API status notifications. </a:t>
            </a:r>
          </a:p>
          <a:p>
            <a:r>
              <a:rPr lang="en-GB" dirty="0"/>
              <a:t>Anticipate a high volume of such alert status notifications over the interface and  recommendation is for the DSP to implement the batch API option, to potentially minimise the load on both the Telefónica and the DSP systems.</a:t>
            </a:r>
          </a:p>
          <a:p>
            <a:r>
              <a:rPr lang="en-GB" dirty="0"/>
              <a:t>The notification interface is included in the DSP changes, but the DSP had assumed an individual notification for each Device. </a:t>
            </a:r>
            <a:r>
              <a:rPr lang="en-GB" dirty="0">
                <a:solidFill>
                  <a:srgbClr val="FF0000"/>
                </a:solidFill>
              </a:rPr>
              <a:t>It’s not a big change to handle a “batch” version with multiple devices notified in one message, but it is a change and will need to be agreed including an upper limit and other non-functional requirements.</a:t>
            </a:r>
          </a:p>
          <a:p>
            <a:endParaRPr lang="en-GB" dirty="0"/>
          </a:p>
          <a:p>
            <a:endParaRPr lang="en-US" b="1" dirty="0"/>
          </a:p>
        </p:txBody>
      </p:sp>
    </p:spTree>
    <p:extLst>
      <p:ext uri="{BB962C8B-B14F-4D97-AF65-F5344CB8AC3E}">
        <p14:creationId xmlns:p14="http://schemas.microsoft.com/office/powerpoint/2010/main" val="13638632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D0A93-F687-CD41-B6A9-D93230FB3D5F}"/>
              </a:ext>
            </a:extLst>
          </p:cNvPr>
          <p:cNvSpPr>
            <a:spLocks noGrp="1"/>
          </p:cNvSpPr>
          <p:nvPr>
            <p:ph type="title"/>
          </p:nvPr>
        </p:nvSpPr>
        <p:spPr>
          <a:xfrm>
            <a:off x="720000" y="540000"/>
            <a:ext cx="9479802" cy="720000"/>
          </a:xfrm>
        </p:spPr>
        <p:txBody>
          <a:bodyPr/>
          <a:lstStyle/>
          <a:p>
            <a:r>
              <a:rPr lang="en-US" dirty="0"/>
              <a:t>Usage Limitation</a:t>
            </a:r>
          </a:p>
        </p:txBody>
      </p:sp>
      <p:sp>
        <p:nvSpPr>
          <p:cNvPr id="4" name="Footer Placeholder 3">
            <a:extLst>
              <a:ext uri="{FF2B5EF4-FFF2-40B4-BE49-F238E27FC236}">
                <a16:creationId xmlns:a16="http://schemas.microsoft.com/office/drawing/2014/main" id="{C17887D1-651C-0148-A5A9-37FFF30E3616}"/>
              </a:ext>
            </a:extLst>
          </p:cNvPr>
          <p:cNvSpPr>
            <a:spLocks noGrp="1"/>
          </p:cNvSpPr>
          <p:nvPr>
            <p:ph type="ftr" sz="quarter" idx="11"/>
          </p:nvPr>
        </p:nvSpPr>
        <p:spPr/>
        <p:txBody>
          <a:bodyPr/>
          <a:lstStyle/>
          <a:p>
            <a:r>
              <a:rPr lang="en-US" dirty="0"/>
              <a:t>IDCC Public; SECMP0007 CR211</a:t>
            </a:r>
          </a:p>
        </p:txBody>
      </p:sp>
      <p:sp>
        <p:nvSpPr>
          <p:cNvPr id="5" name="Content Placeholder 4">
            <a:extLst>
              <a:ext uri="{FF2B5EF4-FFF2-40B4-BE49-F238E27FC236}">
                <a16:creationId xmlns:a16="http://schemas.microsoft.com/office/drawing/2014/main" id="{0F170DFA-186A-E241-831E-EEADC5CC4EF1}"/>
              </a:ext>
            </a:extLst>
          </p:cNvPr>
          <p:cNvSpPr>
            <a:spLocks noGrp="1"/>
          </p:cNvSpPr>
          <p:nvPr>
            <p:ph sz="half" idx="1"/>
          </p:nvPr>
        </p:nvSpPr>
        <p:spPr/>
        <p:txBody>
          <a:bodyPr/>
          <a:lstStyle/>
          <a:p>
            <a:r>
              <a:rPr lang="en-GB" dirty="0"/>
              <a:t>Although not directly impacting the Service Providers, we have requested that some form of obligation be documented to limit initial take up and general usage of the firmware download channels. </a:t>
            </a:r>
          </a:p>
          <a:p>
            <a:pPr marL="285750" indent="-285750">
              <a:buFont typeface="Arial" panose="020B0604020202020204" pitchFamily="34" charset="0"/>
              <a:buChar char="•"/>
            </a:pPr>
            <a:r>
              <a:rPr lang="en-GB" dirty="0"/>
              <a:t>DUIS Guidance to Service Users that after an initial Service Request that they should wait until they get an alert for a successful or discarded transfer before they resend the SR or send a subsequent Service Request. TABASC suggested that this guidance should be applied to </a:t>
            </a:r>
            <a:r>
              <a:rPr lang="en-GB" i="1" dirty="0"/>
              <a:t>all</a:t>
            </a:r>
            <a:r>
              <a:rPr lang="en-GB" dirty="0"/>
              <a:t> firmware downloads</a:t>
            </a:r>
          </a:p>
          <a:p>
            <a:pPr marL="285750" indent="-285750">
              <a:buFont typeface="Arial" panose="020B0604020202020204" pitchFamily="34" charset="0"/>
              <a:buChar char="•"/>
            </a:pPr>
            <a:r>
              <a:rPr lang="en-GB" dirty="0"/>
              <a:t>After sending a firmware image, the supplier should wait for an activation alert or failure message from the PPMID before re-sending the image update.</a:t>
            </a:r>
          </a:p>
          <a:p>
            <a:pPr marL="285750" indent="-285750">
              <a:buFont typeface="Arial" panose="020B0604020202020204" pitchFamily="34" charset="0"/>
              <a:buChar char="•"/>
            </a:pPr>
            <a:r>
              <a:rPr lang="en-GB" dirty="0"/>
              <a:t>A managed schedule should be agreed between the DCC and the appropriate parties. TABASC suggested </a:t>
            </a:r>
            <a:r>
              <a:rPr lang="en-GB" i="1" dirty="0"/>
              <a:t>education</a:t>
            </a:r>
            <a:r>
              <a:rPr lang="en-GB" dirty="0"/>
              <a:t> better, with “educating users” for users who exceed expectations</a:t>
            </a:r>
          </a:p>
          <a:p>
            <a:pPr marL="285750" indent="-285750">
              <a:buFont typeface="Arial" panose="020B0604020202020204" pitchFamily="34" charset="0"/>
              <a:buChar char="•"/>
            </a:pPr>
            <a:r>
              <a:rPr lang="en-GB" dirty="0"/>
              <a:t>A statement that firmware updates must be limited to a gap of at least 5 days between attempts, and be limited to download times of 1 hour or less would reduce the loads on the CSP networks.</a:t>
            </a:r>
          </a:p>
          <a:p>
            <a:pPr marL="285750" indent="-285750">
              <a:buFont typeface="Arial" panose="020B0604020202020204" pitchFamily="34" charset="0"/>
              <a:buChar char="•"/>
            </a:pPr>
            <a:endParaRPr lang="en-GB" dirty="0"/>
          </a:p>
          <a:p>
            <a:endParaRPr lang="en-GB" dirty="0"/>
          </a:p>
          <a:p>
            <a:endParaRPr lang="en-GB" dirty="0"/>
          </a:p>
          <a:p>
            <a:endParaRPr lang="en-GB" dirty="0"/>
          </a:p>
          <a:p>
            <a:endParaRPr lang="en-GB" dirty="0"/>
          </a:p>
          <a:p>
            <a:endParaRPr lang="en-US" b="1" dirty="0"/>
          </a:p>
        </p:txBody>
      </p:sp>
    </p:spTree>
    <p:extLst>
      <p:ext uri="{BB962C8B-B14F-4D97-AF65-F5344CB8AC3E}">
        <p14:creationId xmlns:p14="http://schemas.microsoft.com/office/powerpoint/2010/main" val="34924620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6C6C10-1192-43B0-A673-8A456244888C}"/>
              </a:ext>
            </a:extLst>
          </p:cNvPr>
          <p:cNvSpPr>
            <a:spLocks noGrp="1"/>
          </p:cNvSpPr>
          <p:nvPr>
            <p:ph type="title"/>
          </p:nvPr>
        </p:nvSpPr>
        <p:spPr/>
        <p:txBody>
          <a:bodyPr/>
          <a:lstStyle/>
          <a:p>
            <a:r>
              <a:rPr lang="en-GB" dirty="0"/>
              <a:t>Working Group Decision</a:t>
            </a:r>
          </a:p>
        </p:txBody>
      </p:sp>
      <p:sp>
        <p:nvSpPr>
          <p:cNvPr id="3" name="Content Placeholder 2">
            <a:extLst>
              <a:ext uri="{FF2B5EF4-FFF2-40B4-BE49-F238E27FC236}">
                <a16:creationId xmlns:a16="http://schemas.microsoft.com/office/drawing/2014/main" id="{A677924C-D106-479E-BA41-237293010141}"/>
              </a:ext>
            </a:extLst>
          </p:cNvPr>
          <p:cNvSpPr>
            <a:spLocks noGrp="1"/>
          </p:cNvSpPr>
          <p:nvPr>
            <p:ph sz="half" idx="1"/>
          </p:nvPr>
        </p:nvSpPr>
        <p:spPr/>
        <p:txBody>
          <a:bodyPr/>
          <a:lstStyle/>
          <a:p>
            <a:r>
              <a:rPr lang="en-GB" dirty="0"/>
              <a:t>The Working Group and the Proposer are asked to confirm if they agree to the DCC’s firmware distribution control proposals</a:t>
            </a:r>
          </a:p>
          <a:p>
            <a:endParaRPr lang="en-GB" dirty="0"/>
          </a:p>
          <a:p>
            <a:r>
              <a:rPr lang="en-GB" dirty="0"/>
              <a:t>Note, the DCC is requesting </a:t>
            </a:r>
            <a:r>
              <a:rPr lang="en-GB"/>
              <a:t>these proposals </a:t>
            </a:r>
            <a:r>
              <a:rPr lang="en-GB" dirty="0"/>
              <a:t>be delivered in combination, not in isolation</a:t>
            </a:r>
          </a:p>
        </p:txBody>
      </p:sp>
    </p:spTree>
    <p:extLst>
      <p:ext uri="{BB962C8B-B14F-4D97-AF65-F5344CB8AC3E}">
        <p14:creationId xmlns:p14="http://schemas.microsoft.com/office/powerpoint/2010/main" val="18695764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7D670A-05DA-4EDD-90C2-57B81F263936}"/>
              </a:ext>
            </a:extLst>
          </p:cNvPr>
          <p:cNvSpPr>
            <a:spLocks noGrp="1"/>
          </p:cNvSpPr>
          <p:nvPr>
            <p:ph type="ctrTitle"/>
          </p:nvPr>
        </p:nvSpPr>
        <p:spPr/>
        <p:txBody>
          <a:bodyPr/>
          <a:lstStyle/>
          <a:p>
            <a:r>
              <a:rPr lang="en-GB" dirty="0"/>
              <a:t>DCC implementation costs</a:t>
            </a:r>
          </a:p>
        </p:txBody>
      </p:sp>
      <p:sp>
        <p:nvSpPr>
          <p:cNvPr id="3" name="Subtitle 2">
            <a:extLst>
              <a:ext uri="{FF2B5EF4-FFF2-40B4-BE49-F238E27FC236}">
                <a16:creationId xmlns:a16="http://schemas.microsoft.com/office/drawing/2014/main" id="{17D79CAF-36B3-4CD6-A387-83964E2B4180}"/>
              </a:ext>
            </a:extLst>
          </p:cNvPr>
          <p:cNvSpPr>
            <a:spLocks noGrp="1"/>
          </p:cNvSpPr>
          <p:nvPr>
            <p:ph type="subTitle" idx="1"/>
          </p:nvPr>
        </p:nvSpPr>
        <p:spPr/>
        <p:txBody>
          <a:bodyPr/>
          <a:lstStyle/>
          <a:p>
            <a:endParaRPr lang="en-GB" dirty="0"/>
          </a:p>
        </p:txBody>
      </p:sp>
    </p:spTree>
    <p:extLst>
      <p:ext uri="{BB962C8B-B14F-4D97-AF65-F5344CB8AC3E}">
        <p14:creationId xmlns:p14="http://schemas.microsoft.com/office/powerpoint/2010/main" val="1972216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7D670A-05DA-4EDD-90C2-57B81F263936}"/>
              </a:ext>
            </a:extLst>
          </p:cNvPr>
          <p:cNvSpPr>
            <a:spLocks noGrp="1"/>
          </p:cNvSpPr>
          <p:nvPr>
            <p:ph type="ctrTitle"/>
          </p:nvPr>
        </p:nvSpPr>
        <p:spPr/>
        <p:txBody>
          <a:bodyPr/>
          <a:lstStyle/>
          <a:p>
            <a:r>
              <a:rPr lang="en-GB" dirty="0"/>
              <a:t>SECMP0007 legal text</a:t>
            </a:r>
          </a:p>
        </p:txBody>
      </p:sp>
      <p:sp>
        <p:nvSpPr>
          <p:cNvPr id="3" name="Subtitle 2">
            <a:extLst>
              <a:ext uri="{FF2B5EF4-FFF2-40B4-BE49-F238E27FC236}">
                <a16:creationId xmlns:a16="http://schemas.microsoft.com/office/drawing/2014/main" id="{17D79CAF-36B3-4CD6-A387-83964E2B4180}"/>
              </a:ext>
            </a:extLst>
          </p:cNvPr>
          <p:cNvSpPr>
            <a:spLocks noGrp="1"/>
          </p:cNvSpPr>
          <p:nvPr>
            <p:ph type="subTitle" idx="1"/>
          </p:nvPr>
        </p:nvSpPr>
        <p:spPr/>
        <p:txBody>
          <a:bodyPr/>
          <a:lstStyle/>
          <a:p>
            <a:endParaRPr lang="en-GB" dirty="0"/>
          </a:p>
        </p:txBody>
      </p:sp>
    </p:spTree>
    <p:extLst>
      <p:ext uri="{BB962C8B-B14F-4D97-AF65-F5344CB8AC3E}">
        <p14:creationId xmlns:p14="http://schemas.microsoft.com/office/powerpoint/2010/main" val="35955900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AE0F3E-4A70-4B37-BDA8-647D728452A5}"/>
              </a:ext>
            </a:extLst>
          </p:cNvPr>
          <p:cNvSpPr>
            <a:spLocks noGrp="1"/>
          </p:cNvSpPr>
          <p:nvPr>
            <p:ph type="title"/>
          </p:nvPr>
        </p:nvSpPr>
        <p:spPr/>
        <p:txBody>
          <a:bodyPr/>
          <a:lstStyle/>
          <a:p>
            <a:r>
              <a:rPr lang="en-GB" dirty="0"/>
              <a:t>SEC impacts</a:t>
            </a:r>
          </a:p>
        </p:txBody>
      </p:sp>
      <p:sp>
        <p:nvSpPr>
          <p:cNvPr id="3" name="Content Placeholder 2">
            <a:extLst>
              <a:ext uri="{FF2B5EF4-FFF2-40B4-BE49-F238E27FC236}">
                <a16:creationId xmlns:a16="http://schemas.microsoft.com/office/drawing/2014/main" id="{C9210C6F-3CA3-4973-A0EB-76306DA1046C}"/>
              </a:ext>
            </a:extLst>
          </p:cNvPr>
          <p:cNvSpPr>
            <a:spLocks noGrp="1"/>
          </p:cNvSpPr>
          <p:nvPr>
            <p:ph sz="half" idx="1"/>
          </p:nvPr>
        </p:nvSpPr>
        <p:spPr/>
        <p:txBody>
          <a:bodyPr/>
          <a:lstStyle/>
          <a:p>
            <a:r>
              <a:rPr lang="en-GB" dirty="0"/>
              <a:t>Schedule 8 'Great Britain Companion Specification'</a:t>
            </a:r>
          </a:p>
          <a:p>
            <a:r>
              <a:rPr lang="en-GB" dirty="0"/>
              <a:t>Schedule 9 'Smart Metering Equipment Technical Specifications'</a:t>
            </a:r>
          </a:p>
          <a:p>
            <a:r>
              <a:rPr lang="en-GB" dirty="0"/>
              <a:t>Schedule 10 'Communications Hub Technical Specifications'</a:t>
            </a:r>
          </a:p>
          <a:p>
            <a:r>
              <a:rPr lang="en-GB" dirty="0"/>
              <a:t>Appendix E 'DCC User Interface Services Schedule'</a:t>
            </a:r>
          </a:p>
          <a:p>
            <a:r>
              <a:rPr lang="en-GB" dirty="0"/>
              <a:t>Appendix R ‘Common Testing Scenarios Document’</a:t>
            </a:r>
          </a:p>
          <a:p>
            <a:r>
              <a:rPr lang="en-GB" dirty="0"/>
              <a:t>Appendix AB 'Service Request Processing Document'</a:t>
            </a:r>
          </a:p>
          <a:p>
            <a:r>
              <a:rPr lang="en-GB" dirty="0"/>
              <a:t>Appendix AD 'DCC User Interface Specification’</a:t>
            </a:r>
          </a:p>
          <a:p>
            <a:r>
              <a:rPr lang="en-GB" dirty="0"/>
              <a:t>Appendix AF ‘Message Mapping Catalogue’</a:t>
            </a:r>
          </a:p>
        </p:txBody>
      </p:sp>
    </p:spTree>
    <p:extLst>
      <p:ext uri="{BB962C8B-B14F-4D97-AF65-F5344CB8AC3E}">
        <p14:creationId xmlns:p14="http://schemas.microsoft.com/office/powerpoint/2010/main" val="10189540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AE0F3E-4A70-4B37-BDA8-647D728452A5}"/>
              </a:ext>
            </a:extLst>
          </p:cNvPr>
          <p:cNvSpPr>
            <a:spLocks noGrp="1"/>
          </p:cNvSpPr>
          <p:nvPr>
            <p:ph type="title"/>
          </p:nvPr>
        </p:nvSpPr>
        <p:spPr/>
        <p:txBody>
          <a:bodyPr/>
          <a:lstStyle/>
          <a:p>
            <a:r>
              <a:rPr lang="en-GB" dirty="0"/>
              <a:t>Ongoing changes</a:t>
            </a:r>
          </a:p>
        </p:txBody>
      </p:sp>
      <p:sp>
        <p:nvSpPr>
          <p:cNvPr id="3" name="Content Placeholder 2">
            <a:extLst>
              <a:ext uri="{FF2B5EF4-FFF2-40B4-BE49-F238E27FC236}">
                <a16:creationId xmlns:a16="http://schemas.microsoft.com/office/drawing/2014/main" id="{C9210C6F-3CA3-4973-A0EB-76306DA1046C}"/>
              </a:ext>
            </a:extLst>
          </p:cNvPr>
          <p:cNvSpPr>
            <a:spLocks noGrp="1"/>
          </p:cNvSpPr>
          <p:nvPr>
            <p:ph sz="half" idx="1"/>
          </p:nvPr>
        </p:nvSpPr>
        <p:spPr/>
        <p:txBody>
          <a:bodyPr/>
          <a:lstStyle/>
          <a:p>
            <a:r>
              <a:rPr lang="en-GB" dirty="0"/>
              <a:t>DUIS and MMC will require minor changes following to account for the decisions made on firmware distribution control</a:t>
            </a:r>
          </a:p>
          <a:p>
            <a:endParaRPr lang="en-GB" dirty="0"/>
          </a:p>
          <a:p>
            <a:r>
              <a:rPr lang="en-GB" dirty="0"/>
              <a:t>Any changes could have minor knock-on impacts to the GBCS</a:t>
            </a:r>
          </a:p>
          <a:p>
            <a:endParaRPr lang="en-GB" dirty="0"/>
          </a:p>
          <a:p>
            <a:r>
              <a:rPr lang="en-GB" dirty="0"/>
              <a:t>We do not anticipate any further changes to the remaining five documents</a:t>
            </a:r>
          </a:p>
          <a:p>
            <a:endParaRPr lang="en-GB" dirty="0"/>
          </a:p>
          <a:p>
            <a:r>
              <a:rPr lang="en-GB" dirty="0"/>
              <a:t>All draft changes are available on the SECMP0007 webpage</a:t>
            </a:r>
          </a:p>
        </p:txBody>
      </p:sp>
    </p:spTree>
    <p:extLst>
      <p:ext uri="{BB962C8B-B14F-4D97-AF65-F5344CB8AC3E}">
        <p14:creationId xmlns:p14="http://schemas.microsoft.com/office/powerpoint/2010/main" val="25898296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7D670A-05DA-4EDD-90C2-57B81F263936}"/>
              </a:ext>
            </a:extLst>
          </p:cNvPr>
          <p:cNvSpPr>
            <a:spLocks noGrp="1"/>
          </p:cNvSpPr>
          <p:nvPr>
            <p:ph type="ctrTitle"/>
          </p:nvPr>
        </p:nvSpPr>
        <p:spPr/>
        <p:txBody>
          <a:bodyPr/>
          <a:lstStyle/>
          <a:p>
            <a:r>
              <a:rPr lang="en-GB" dirty="0"/>
              <a:t>Business case assessment</a:t>
            </a:r>
          </a:p>
        </p:txBody>
      </p:sp>
      <p:sp>
        <p:nvSpPr>
          <p:cNvPr id="3" name="Subtitle 2">
            <a:extLst>
              <a:ext uri="{FF2B5EF4-FFF2-40B4-BE49-F238E27FC236}">
                <a16:creationId xmlns:a16="http://schemas.microsoft.com/office/drawing/2014/main" id="{17D79CAF-36B3-4CD6-A387-83964E2B4180}"/>
              </a:ext>
            </a:extLst>
          </p:cNvPr>
          <p:cNvSpPr>
            <a:spLocks noGrp="1"/>
          </p:cNvSpPr>
          <p:nvPr>
            <p:ph type="subTitle" idx="1"/>
          </p:nvPr>
        </p:nvSpPr>
        <p:spPr/>
        <p:txBody>
          <a:bodyPr/>
          <a:lstStyle/>
          <a:p>
            <a:r>
              <a:rPr lang="en-GB" dirty="0"/>
              <a:t>Party feedback</a:t>
            </a:r>
          </a:p>
        </p:txBody>
      </p:sp>
    </p:spTree>
    <p:extLst>
      <p:ext uri="{BB962C8B-B14F-4D97-AF65-F5344CB8AC3E}">
        <p14:creationId xmlns:p14="http://schemas.microsoft.com/office/powerpoint/2010/main" val="40855511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9E7732-7132-4876-9BA8-3D4A2C4EBCF0}"/>
              </a:ext>
            </a:extLst>
          </p:cNvPr>
          <p:cNvSpPr>
            <a:spLocks noGrp="1"/>
          </p:cNvSpPr>
          <p:nvPr>
            <p:ph type="title"/>
          </p:nvPr>
        </p:nvSpPr>
        <p:spPr/>
        <p:txBody>
          <a:bodyPr/>
          <a:lstStyle/>
          <a:p>
            <a:r>
              <a:rPr lang="en-GB" dirty="0"/>
              <a:t>Feedback</a:t>
            </a:r>
          </a:p>
        </p:txBody>
      </p:sp>
      <p:sp>
        <p:nvSpPr>
          <p:cNvPr id="3" name="Content Placeholder 2">
            <a:extLst>
              <a:ext uri="{FF2B5EF4-FFF2-40B4-BE49-F238E27FC236}">
                <a16:creationId xmlns:a16="http://schemas.microsoft.com/office/drawing/2014/main" id="{49BF27CE-FDA8-4CE1-A0E0-98C51F3A949D}"/>
              </a:ext>
            </a:extLst>
          </p:cNvPr>
          <p:cNvSpPr>
            <a:spLocks noGrp="1"/>
          </p:cNvSpPr>
          <p:nvPr>
            <p:ph sz="half" idx="1"/>
          </p:nvPr>
        </p:nvSpPr>
        <p:spPr/>
        <p:txBody>
          <a:bodyPr>
            <a:normAutofit lnSpcReduction="10000"/>
          </a:bodyPr>
          <a:lstStyle/>
          <a:p>
            <a:r>
              <a:rPr lang="en-GB" dirty="0"/>
              <a:t>We’ve received feedback from five Parties;</a:t>
            </a:r>
          </a:p>
          <a:p>
            <a:pPr lvl="1"/>
            <a:r>
              <a:rPr lang="en-GB" dirty="0"/>
              <a:t>Two Larger Suppliers</a:t>
            </a:r>
          </a:p>
          <a:p>
            <a:pPr lvl="1"/>
            <a:r>
              <a:rPr lang="en-GB" dirty="0"/>
              <a:t>Three Other SEC Parties</a:t>
            </a:r>
          </a:p>
          <a:p>
            <a:pPr lvl="1"/>
            <a:endParaRPr lang="en-GB" dirty="0"/>
          </a:p>
          <a:p>
            <a:pPr marL="228600" lvl="1">
              <a:spcBef>
                <a:spcPts val="1000"/>
              </a:spcBef>
            </a:pPr>
            <a:r>
              <a:rPr lang="en-GB" sz="2800" dirty="0"/>
              <a:t>All five agree that there could be adverse impacts if OTA capability is not made available to PPMIDs and HCALCS;</a:t>
            </a:r>
          </a:p>
          <a:p>
            <a:pPr marL="685800" lvl="2">
              <a:spcBef>
                <a:spcPts val="1000"/>
              </a:spcBef>
            </a:pPr>
            <a:r>
              <a:rPr lang="en-GB" sz="2400" dirty="0"/>
              <a:t>Security impacts</a:t>
            </a:r>
          </a:p>
          <a:p>
            <a:pPr marL="685800" lvl="2">
              <a:spcBef>
                <a:spcPts val="1000"/>
              </a:spcBef>
            </a:pPr>
            <a:r>
              <a:rPr lang="en-GB" sz="2400" dirty="0"/>
              <a:t>Operational impacts</a:t>
            </a:r>
          </a:p>
          <a:p>
            <a:pPr marL="685800" lvl="2">
              <a:spcBef>
                <a:spcPts val="1000"/>
              </a:spcBef>
            </a:pPr>
            <a:r>
              <a:rPr lang="en-GB" sz="2400" dirty="0"/>
              <a:t>Compatibility impacts</a:t>
            </a:r>
          </a:p>
          <a:p>
            <a:pPr marL="685800" lvl="2">
              <a:spcBef>
                <a:spcPts val="1000"/>
              </a:spcBef>
            </a:pPr>
            <a:r>
              <a:rPr lang="en-GB" sz="2400" dirty="0"/>
              <a:t>Consumer impacts</a:t>
            </a:r>
          </a:p>
        </p:txBody>
      </p:sp>
    </p:spTree>
    <p:extLst>
      <p:ext uri="{BB962C8B-B14F-4D97-AF65-F5344CB8AC3E}">
        <p14:creationId xmlns:p14="http://schemas.microsoft.com/office/powerpoint/2010/main" val="2739757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CF17C2-8AE6-4D41-947A-F83A3DF07E3A}"/>
              </a:ext>
            </a:extLst>
          </p:cNvPr>
          <p:cNvSpPr>
            <a:spLocks noGrp="1"/>
          </p:cNvSpPr>
          <p:nvPr>
            <p:ph type="title"/>
          </p:nvPr>
        </p:nvSpPr>
        <p:spPr>
          <a:xfrm>
            <a:off x="838198" y="587557"/>
            <a:ext cx="10515600" cy="936086"/>
          </a:xfrm>
        </p:spPr>
        <p:txBody>
          <a:bodyPr/>
          <a:lstStyle/>
          <a:p>
            <a:r>
              <a:rPr lang="en-GB" dirty="0"/>
              <a:t>Agenda</a:t>
            </a:r>
          </a:p>
        </p:txBody>
      </p:sp>
      <p:graphicFrame>
        <p:nvGraphicFramePr>
          <p:cNvPr id="6" name="Content Placeholder 5">
            <a:extLst>
              <a:ext uri="{FF2B5EF4-FFF2-40B4-BE49-F238E27FC236}">
                <a16:creationId xmlns:a16="http://schemas.microsoft.com/office/drawing/2014/main" id="{4096B0BF-BFDB-402B-BAED-677313523F11}"/>
              </a:ext>
            </a:extLst>
          </p:cNvPr>
          <p:cNvGraphicFramePr>
            <a:graphicFrameLocks noGrp="1"/>
          </p:cNvGraphicFramePr>
          <p:nvPr>
            <p:ph sz="half" idx="1"/>
            <p:extLst>
              <p:ext uri="{D42A27DB-BD31-4B8C-83A1-F6EECF244321}">
                <p14:modId xmlns:p14="http://schemas.microsoft.com/office/powerpoint/2010/main" val="2349566479"/>
              </p:ext>
            </p:extLst>
          </p:nvPr>
        </p:nvGraphicFramePr>
        <p:xfrm>
          <a:off x="1375994" y="1711325"/>
          <a:ext cx="9440008"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805872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EF1ADF-92F1-4FD1-A2B8-62DF5EE0B3B9}"/>
              </a:ext>
            </a:extLst>
          </p:cNvPr>
          <p:cNvSpPr>
            <a:spLocks noGrp="1"/>
          </p:cNvSpPr>
          <p:nvPr>
            <p:ph type="title"/>
          </p:nvPr>
        </p:nvSpPr>
        <p:spPr/>
        <p:txBody>
          <a:bodyPr/>
          <a:lstStyle/>
          <a:p>
            <a:r>
              <a:rPr lang="en-GB" dirty="0"/>
              <a:t>Security impacts</a:t>
            </a:r>
          </a:p>
        </p:txBody>
      </p:sp>
      <p:sp>
        <p:nvSpPr>
          <p:cNvPr id="3" name="Content Placeholder 2">
            <a:extLst>
              <a:ext uri="{FF2B5EF4-FFF2-40B4-BE49-F238E27FC236}">
                <a16:creationId xmlns:a16="http://schemas.microsoft.com/office/drawing/2014/main" id="{404B2946-AADC-47F8-8FB3-8CC5BD7C448C}"/>
              </a:ext>
            </a:extLst>
          </p:cNvPr>
          <p:cNvSpPr>
            <a:spLocks noGrp="1"/>
          </p:cNvSpPr>
          <p:nvPr>
            <p:ph sz="half" idx="1"/>
          </p:nvPr>
        </p:nvSpPr>
        <p:spPr/>
        <p:txBody>
          <a:bodyPr/>
          <a:lstStyle/>
          <a:p>
            <a:r>
              <a:rPr lang="en-GB" dirty="0"/>
              <a:t>If a security risk/vulnerability is to be found with a PPMID of HCALCS, currently a site visit would be required to resolve</a:t>
            </a:r>
          </a:p>
          <a:p>
            <a:endParaRPr lang="en-GB" dirty="0"/>
          </a:p>
          <a:p>
            <a:r>
              <a:rPr lang="en-GB" dirty="0"/>
              <a:t>This could lead to all the Devices for a given model/version to be disconnected or suspended</a:t>
            </a:r>
          </a:p>
          <a:p>
            <a:endParaRPr lang="en-GB" dirty="0"/>
          </a:p>
          <a:p>
            <a:r>
              <a:rPr lang="en-GB" dirty="0"/>
              <a:t>Therefore, OTA capability would provide a significant risk mitigation in this respect</a:t>
            </a:r>
          </a:p>
        </p:txBody>
      </p:sp>
    </p:spTree>
    <p:extLst>
      <p:ext uri="{BB962C8B-B14F-4D97-AF65-F5344CB8AC3E}">
        <p14:creationId xmlns:p14="http://schemas.microsoft.com/office/powerpoint/2010/main" val="40199235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BA5176-7D19-45B9-84CE-D0A9F36D05D3}"/>
              </a:ext>
            </a:extLst>
          </p:cNvPr>
          <p:cNvSpPr>
            <a:spLocks noGrp="1"/>
          </p:cNvSpPr>
          <p:nvPr>
            <p:ph type="title"/>
          </p:nvPr>
        </p:nvSpPr>
        <p:spPr/>
        <p:txBody>
          <a:bodyPr/>
          <a:lstStyle/>
          <a:p>
            <a:r>
              <a:rPr lang="en-GB" dirty="0"/>
              <a:t>Operational impacts</a:t>
            </a:r>
          </a:p>
        </p:txBody>
      </p:sp>
      <p:sp>
        <p:nvSpPr>
          <p:cNvPr id="3" name="Content Placeholder 2">
            <a:extLst>
              <a:ext uri="{FF2B5EF4-FFF2-40B4-BE49-F238E27FC236}">
                <a16:creationId xmlns:a16="http://schemas.microsoft.com/office/drawing/2014/main" id="{D5DDAA27-FE9C-4923-A320-E4C8907A4846}"/>
              </a:ext>
            </a:extLst>
          </p:cNvPr>
          <p:cNvSpPr>
            <a:spLocks noGrp="1"/>
          </p:cNvSpPr>
          <p:nvPr>
            <p:ph sz="half" idx="1"/>
          </p:nvPr>
        </p:nvSpPr>
        <p:spPr/>
        <p:txBody>
          <a:bodyPr>
            <a:normAutofit lnSpcReduction="10000"/>
          </a:bodyPr>
          <a:lstStyle/>
          <a:p>
            <a:r>
              <a:rPr lang="en-GB" dirty="0"/>
              <a:t>There are significant costs for replacing Devices:</a:t>
            </a:r>
          </a:p>
          <a:p>
            <a:pPr lvl="1"/>
            <a:r>
              <a:rPr lang="en-GB" dirty="0"/>
              <a:t>Contact Centre appointment booking costs</a:t>
            </a:r>
          </a:p>
          <a:p>
            <a:pPr lvl="1"/>
            <a:r>
              <a:rPr lang="en-GB" dirty="0"/>
              <a:t>Technician time (1 – 1.5 hrs) </a:t>
            </a:r>
          </a:p>
          <a:p>
            <a:pPr lvl="1"/>
            <a:r>
              <a:rPr lang="en-GB" dirty="0"/>
              <a:t>Replacement PPMID hardware costs </a:t>
            </a:r>
          </a:p>
          <a:p>
            <a:pPr lvl="1"/>
            <a:r>
              <a:rPr lang="en-GB" dirty="0"/>
              <a:t>Triage costs</a:t>
            </a:r>
          </a:p>
          <a:p>
            <a:pPr lvl="1"/>
            <a:r>
              <a:rPr lang="en-GB" dirty="0"/>
              <a:t>Disposal cost if scrapped</a:t>
            </a:r>
          </a:p>
          <a:p>
            <a:pPr lvl="1"/>
            <a:endParaRPr lang="en-GB" dirty="0"/>
          </a:p>
          <a:p>
            <a:r>
              <a:rPr lang="en-GB" dirty="0"/>
              <a:t>One Party estimated that it is a minimum of £75-£90 for each replacement PPMID</a:t>
            </a:r>
          </a:p>
          <a:p>
            <a:pPr lvl="1"/>
            <a:r>
              <a:rPr lang="en-GB" dirty="0"/>
              <a:t>A delivery of 10,000 replacement PPMIDs could therefore cost between £750k-£900k</a:t>
            </a:r>
          </a:p>
        </p:txBody>
      </p:sp>
    </p:spTree>
    <p:extLst>
      <p:ext uri="{BB962C8B-B14F-4D97-AF65-F5344CB8AC3E}">
        <p14:creationId xmlns:p14="http://schemas.microsoft.com/office/powerpoint/2010/main" val="28638659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E5EC94-F955-478A-9603-8F65C2F571EE}"/>
              </a:ext>
            </a:extLst>
          </p:cNvPr>
          <p:cNvSpPr>
            <a:spLocks noGrp="1"/>
          </p:cNvSpPr>
          <p:nvPr>
            <p:ph type="title"/>
          </p:nvPr>
        </p:nvSpPr>
        <p:spPr/>
        <p:txBody>
          <a:bodyPr/>
          <a:lstStyle/>
          <a:p>
            <a:r>
              <a:rPr lang="en-GB" dirty="0"/>
              <a:t>Compatibility impacts</a:t>
            </a:r>
          </a:p>
        </p:txBody>
      </p:sp>
      <p:sp>
        <p:nvSpPr>
          <p:cNvPr id="3" name="Content Placeholder 2">
            <a:extLst>
              <a:ext uri="{FF2B5EF4-FFF2-40B4-BE49-F238E27FC236}">
                <a16:creationId xmlns:a16="http://schemas.microsoft.com/office/drawing/2014/main" id="{2A315EF1-1F91-4BF0-84E9-DCFB91FF29FA}"/>
              </a:ext>
            </a:extLst>
          </p:cNvPr>
          <p:cNvSpPr>
            <a:spLocks noGrp="1"/>
          </p:cNvSpPr>
          <p:nvPr>
            <p:ph sz="half" idx="1"/>
          </p:nvPr>
        </p:nvSpPr>
        <p:spPr>
          <a:xfrm>
            <a:off x="838200" y="1816832"/>
            <a:ext cx="10515599" cy="4351338"/>
          </a:xfrm>
        </p:spPr>
        <p:txBody>
          <a:bodyPr/>
          <a:lstStyle/>
          <a:p>
            <a:r>
              <a:rPr lang="en-GB" dirty="0"/>
              <a:t>Lack of OTA capability could lead to increased compatibility issues</a:t>
            </a:r>
          </a:p>
          <a:p>
            <a:pPr lvl="1"/>
            <a:r>
              <a:rPr lang="en-GB" dirty="0"/>
              <a:t>E.g. when updating legacy PPMID firmware following firmware updates to ESME/GSME or the CH</a:t>
            </a:r>
          </a:p>
          <a:p>
            <a:endParaRPr lang="en-GB" dirty="0"/>
          </a:p>
          <a:p>
            <a:r>
              <a:rPr lang="en-GB" dirty="0"/>
              <a:t>If these Devices become interoperable the PPMID may need replacing; or</a:t>
            </a:r>
          </a:p>
          <a:p>
            <a:endParaRPr lang="en-GB" dirty="0"/>
          </a:p>
          <a:p>
            <a:r>
              <a:rPr lang="en-GB" dirty="0"/>
              <a:t>A Comms Hub manufacturer would be required to develop, test and release an update to the Comms Hub</a:t>
            </a:r>
          </a:p>
        </p:txBody>
      </p:sp>
    </p:spTree>
    <p:extLst>
      <p:ext uri="{BB962C8B-B14F-4D97-AF65-F5344CB8AC3E}">
        <p14:creationId xmlns:p14="http://schemas.microsoft.com/office/powerpoint/2010/main" val="38359546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381CB4-B6CD-4CEB-A690-FAAB13428646}"/>
              </a:ext>
            </a:extLst>
          </p:cNvPr>
          <p:cNvSpPr>
            <a:spLocks noGrp="1"/>
          </p:cNvSpPr>
          <p:nvPr>
            <p:ph type="title"/>
          </p:nvPr>
        </p:nvSpPr>
        <p:spPr/>
        <p:txBody>
          <a:bodyPr/>
          <a:lstStyle/>
          <a:p>
            <a:r>
              <a:rPr lang="en-GB" dirty="0"/>
              <a:t>Consumer impacts</a:t>
            </a:r>
          </a:p>
        </p:txBody>
      </p:sp>
      <p:sp>
        <p:nvSpPr>
          <p:cNvPr id="3" name="Content Placeholder 2">
            <a:extLst>
              <a:ext uri="{FF2B5EF4-FFF2-40B4-BE49-F238E27FC236}">
                <a16:creationId xmlns:a16="http://schemas.microsoft.com/office/drawing/2014/main" id="{DE1126F5-4583-4529-8EB4-7C0DF282394F}"/>
              </a:ext>
            </a:extLst>
          </p:cNvPr>
          <p:cNvSpPr>
            <a:spLocks noGrp="1"/>
          </p:cNvSpPr>
          <p:nvPr>
            <p:ph sz="half" idx="1"/>
          </p:nvPr>
        </p:nvSpPr>
        <p:spPr/>
        <p:txBody>
          <a:bodyPr>
            <a:normAutofit/>
          </a:bodyPr>
          <a:lstStyle/>
          <a:p>
            <a:r>
              <a:rPr lang="en-GB" dirty="0"/>
              <a:t>All of the previous impacts will have inevitable impacts on consumers:</a:t>
            </a:r>
          </a:p>
          <a:p>
            <a:pPr lvl="1"/>
            <a:r>
              <a:rPr lang="en-GB" dirty="0"/>
              <a:t>Making time to book site visits</a:t>
            </a:r>
          </a:p>
          <a:p>
            <a:pPr lvl="1"/>
            <a:r>
              <a:rPr lang="en-GB" dirty="0"/>
              <a:t>Disposing of old Devices</a:t>
            </a:r>
          </a:p>
          <a:p>
            <a:pPr lvl="1"/>
            <a:r>
              <a:rPr lang="en-GB" dirty="0"/>
              <a:t>Possible vulnerability of personal consumer information</a:t>
            </a:r>
          </a:p>
          <a:p>
            <a:pPr lvl="1"/>
            <a:r>
              <a:rPr lang="en-GB" dirty="0"/>
              <a:t>Loss of faith in smart metering Devices</a:t>
            </a:r>
          </a:p>
          <a:p>
            <a:pPr lvl="1"/>
            <a:r>
              <a:rPr lang="en-GB" dirty="0"/>
              <a:t>Lack of updates to the User Interface</a:t>
            </a:r>
          </a:p>
          <a:p>
            <a:pPr lvl="1"/>
            <a:endParaRPr lang="en-GB" dirty="0"/>
          </a:p>
          <a:p>
            <a:pPr marL="228600" lvl="1">
              <a:spcBef>
                <a:spcPts val="1000"/>
              </a:spcBef>
            </a:pPr>
            <a:r>
              <a:rPr lang="en-GB" sz="2800" dirty="0"/>
              <a:t>SECMP0007 would enable customers that already have these devices to benefit from new or additional functionality that might be delivered through firmware</a:t>
            </a:r>
          </a:p>
          <a:p>
            <a:pPr lvl="1"/>
            <a:endParaRPr lang="en-GB" dirty="0"/>
          </a:p>
          <a:p>
            <a:pPr lvl="1"/>
            <a:endParaRPr lang="en-GB" dirty="0"/>
          </a:p>
          <a:p>
            <a:pPr lvl="1"/>
            <a:endParaRPr lang="en-GB" dirty="0"/>
          </a:p>
        </p:txBody>
      </p:sp>
    </p:spTree>
    <p:extLst>
      <p:ext uri="{BB962C8B-B14F-4D97-AF65-F5344CB8AC3E}">
        <p14:creationId xmlns:p14="http://schemas.microsoft.com/office/powerpoint/2010/main" val="37396636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7D670A-05DA-4EDD-90C2-57B81F263936}"/>
              </a:ext>
            </a:extLst>
          </p:cNvPr>
          <p:cNvSpPr>
            <a:spLocks noGrp="1"/>
          </p:cNvSpPr>
          <p:nvPr>
            <p:ph type="ctrTitle"/>
          </p:nvPr>
        </p:nvSpPr>
        <p:spPr/>
        <p:txBody>
          <a:bodyPr/>
          <a:lstStyle/>
          <a:p>
            <a:r>
              <a:rPr lang="en-GB" dirty="0"/>
              <a:t>SECMP0007 implementation approach</a:t>
            </a:r>
          </a:p>
        </p:txBody>
      </p:sp>
      <p:sp>
        <p:nvSpPr>
          <p:cNvPr id="3" name="Subtitle 2">
            <a:extLst>
              <a:ext uri="{FF2B5EF4-FFF2-40B4-BE49-F238E27FC236}">
                <a16:creationId xmlns:a16="http://schemas.microsoft.com/office/drawing/2014/main" id="{17D79CAF-36B3-4CD6-A387-83964E2B4180}"/>
              </a:ext>
            </a:extLst>
          </p:cNvPr>
          <p:cNvSpPr>
            <a:spLocks noGrp="1"/>
          </p:cNvSpPr>
          <p:nvPr>
            <p:ph type="subTitle" idx="1"/>
          </p:nvPr>
        </p:nvSpPr>
        <p:spPr/>
        <p:txBody>
          <a:bodyPr/>
          <a:lstStyle/>
          <a:p>
            <a:endParaRPr lang="en-GB" dirty="0"/>
          </a:p>
        </p:txBody>
      </p:sp>
    </p:spTree>
    <p:extLst>
      <p:ext uri="{BB962C8B-B14F-4D97-AF65-F5344CB8AC3E}">
        <p14:creationId xmlns:p14="http://schemas.microsoft.com/office/powerpoint/2010/main" val="8954506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A4F256-83BE-EA45-98F2-E0682E333071}"/>
              </a:ext>
            </a:extLst>
          </p:cNvPr>
          <p:cNvSpPr>
            <a:spLocks noGrp="1"/>
          </p:cNvSpPr>
          <p:nvPr>
            <p:ph type="ctrTitle"/>
          </p:nvPr>
        </p:nvSpPr>
        <p:spPr>
          <a:xfrm>
            <a:off x="3960000" y="1271680"/>
            <a:ext cx="7866240" cy="1800000"/>
          </a:xfrm>
        </p:spPr>
        <p:txBody>
          <a:bodyPr/>
          <a:lstStyle/>
          <a:p>
            <a:br>
              <a:rPr lang="en-US" sz="2800" dirty="0"/>
            </a:br>
            <a:r>
              <a:rPr lang="en-US" sz="2800" dirty="0"/>
              <a:t>Delivery Options for SECMP0007</a:t>
            </a:r>
          </a:p>
        </p:txBody>
      </p:sp>
      <p:sp>
        <p:nvSpPr>
          <p:cNvPr id="3" name="Subtitle 2">
            <a:extLst>
              <a:ext uri="{FF2B5EF4-FFF2-40B4-BE49-F238E27FC236}">
                <a16:creationId xmlns:a16="http://schemas.microsoft.com/office/drawing/2014/main" id="{57988AEA-541C-F149-BF06-E6F918CCBD29}"/>
              </a:ext>
            </a:extLst>
          </p:cNvPr>
          <p:cNvSpPr>
            <a:spLocks noGrp="1"/>
          </p:cNvSpPr>
          <p:nvPr>
            <p:ph type="subTitle" idx="1"/>
          </p:nvPr>
        </p:nvSpPr>
        <p:spPr>
          <a:xfrm>
            <a:off x="3960000" y="3318512"/>
            <a:ext cx="6644640" cy="978635"/>
          </a:xfrm>
        </p:spPr>
        <p:txBody>
          <a:bodyPr/>
          <a:lstStyle/>
          <a:p>
            <a:r>
              <a:rPr lang="en-US" dirty="0"/>
              <a:t>Option Appraisal</a:t>
            </a:r>
          </a:p>
          <a:p>
            <a:r>
              <a:rPr lang="en-US" dirty="0"/>
              <a:t>Charlotte Semp Programme Director</a:t>
            </a:r>
          </a:p>
        </p:txBody>
      </p:sp>
      <p:sp>
        <p:nvSpPr>
          <p:cNvPr id="4" name="Date Placeholder 3">
            <a:extLst>
              <a:ext uri="{FF2B5EF4-FFF2-40B4-BE49-F238E27FC236}">
                <a16:creationId xmlns:a16="http://schemas.microsoft.com/office/drawing/2014/main" id="{B1C44ADC-0532-9147-B9F9-9AB576C9C808}"/>
              </a:ext>
            </a:extLst>
          </p:cNvPr>
          <p:cNvSpPr>
            <a:spLocks noGrp="1"/>
          </p:cNvSpPr>
          <p:nvPr>
            <p:ph type="dt" sz="half" idx="10"/>
          </p:nvPr>
        </p:nvSpPr>
        <p:spPr>
          <a:xfrm>
            <a:off x="3960000" y="4763098"/>
            <a:ext cx="3964800" cy="566914"/>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1F144A"/>
                </a:solidFill>
                <a:effectLst/>
                <a:uLnTx/>
                <a:uFillTx/>
                <a:latin typeface="Lato" panose="020F0502020204030203" pitchFamily="34" charset="77"/>
                <a:ea typeface="+mn-ea"/>
                <a:cs typeface="+mn-cs"/>
              </a:rPr>
              <a:t>28 July 2020 </a:t>
            </a:r>
            <a:endParaRPr kumimoji="0" lang="en-US" sz="2000" b="1" i="0" u="none" strike="noStrike" kern="1200" cap="none" spc="0" normalizeH="0" baseline="0" noProof="0" dirty="0">
              <a:ln>
                <a:noFill/>
              </a:ln>
              <a:solidFill>
                <a:srgbClr val="1F144A"/>
              </a:solidFill>
              <a:effectLst/>
              <a:uLnTx/>
              <a:uFillTx/>
              <a:latin typeface="Lato" panose="020F0502020204030203" pitchFamily="34" charset="77"/>
              <a:ea typeface="+mn-ea"/>
              <a:cs typeface="+mn-cs"/>
            </a:endParaRPr>
          </a:p>
        </p:txBody>
      </p:sp>
      <p:sp>
        <p:nvSpPr>
          <p:cNvPr id="5" name="Footer Placeholder 4">
            <a:extLst>
              <a:ext uri="{FF2B5EF4-FFF2-40B4-BE49-F238E27FC236}">
                <a16:creationId xmlns:a16="http://schemas.microsoft.com/office/drawing/2014/main" id="{606C5CE4-715C-AD46-AB2C-14BAFC04EAAE}"/>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1F144A"/>
                </a:solidFill>
                <a:effectLst/>
                <a:uLnTx/>
                <a:uFillTx/>
                <a:latin typeface="Lato" panose="020F0502020204030203" pitchFamily="34" charset="77"/>
                <a:ea typeface="+mn-ea"/>
                <a:cs typeface="+mn-cs"/>
              </a:rPr>
              <a:t>DCC PUBLIC</a:t>
            </a:r>
          </a:p>
        </p:txBody>
      </p:sp>
    </p:spTree>
    <p:extLst>
      <p:ext uri="{BB962C8B-B14F-4D97-AF65-F5344CB8AC3E}">
        <p14:creationId xmlns:p14="http://schemas.microsoft.com/office/powerpoint/2010/main" val="16839457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D9FDA5-4C94-46D1-B57C-FF0CD589F612}"/>
              </a:ext>
            </a:extLst>
          </p:cNvPr>
          <p:cNvSpPr>
            <a:spLocks noGrp="1"/>
          </p:cNvSpPr>
          <p:nvPr>
            <p:ph type="title"/>
          </p:nvPr>
        </p:nvSpPr>
        <p:spPr/>
        <p:txBody>
          <a:bodyPr/>
          <a:lstStyle/>
          <a:p>
            <a:r>
              <a:rPr lang="en-GB" sz="3200" dirty="0"/>
              <a:t>Context</a:t>
            </a:r>
          </a:p>
        </p:txBody>
      </p:sp>
      <p:sp>
        <p:nvSpPr>
          <p:cNvPr id="3" name="Footer Placeholder 2">
            <a:extLst>
              <a:ext uri="{FF2B5EF4-FFF2-40B4-BE49-F238E27FC236}">
                <a16:creationId xmlns:a16="http://schemas.microsoft.com/office/drawing/2014/main" id="{530E8D6F-56EA-4C81-9563-2F4AB3A31D4F}"/>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F5F5F5"/>
                </a:solidFill>
                <a:effectLst/>
                <a:uLnTx/>
                <a:uFillTx/>
                <a:latin typeface="Lato" panose="020F0502020204030203" pitchFamily="34" charset="77"/>
                <a:ea typeface="+mn-ea"/>
                <a:cs typeface="+mn-cs"/>
              </a:rPr>
              <a:t>DCC PUBLIC</a:t>
            </a:r>
          </a:p>
        </p:txBody>
      </p:sp>
      <p:sp>
        <p:nvSpPr>
          <p:cNvPr id="4" name="Content Placeholder 3">
            <a:extLst>
              <a:ext uri="{FF2B5EF4-FFF2-40B4-BE49-F238E27FC236}">
                <a16:creationId xmlns:a16="http://schemas.microsoft.com/office/drawing/2014/main" id="{6312932C-F748-4139-91D3-02978F554A04}"/>
              </a:ext>
            </a:extLst>
          </p:cNvPr>
          <p:cNvSpPr>
            <a:spLocks noGrp="1"/>
          </p:cNvSpPr>
          <p:nvPr>
            <p:ph sz="half" idx="1"/>
          </p:nvPr>
        </p:nvSpPr>
        <p:spPr>
          <a:xfrm>
            <a:off x="720000" y="1199200"/>
            <a:ext cx="10191840" cy="4140000"/>
          </a:xfrm>
        </p:spPr>
        <p:txBody>
          <a:bodyPr/>
          <a:lstStyle/>
          <a:p>
            <a:endParaRPr lang="en-GB" sz="2000" dirty="0"/>
          </a:p>
          <a:p>
            <a:pPr marL="742939" lvl="1" indent="-285750">
              <a:buFont typeface="Arial" panose="020B0604020202020204" pitchFamily="34" charset="0"/>
              <a:buChar char="•"/>
            </a:pPr>
            <a:r>
              <a:rPr lang="en-GB" sz="2000" dirty="0"/>
              <a:t>SECMP0007 - once approved, needs to be implemented as quickly as possible</a:t>
            </a:r>
          </a:p>
          <a:p>
            <a:pPr marL="742939" lvl="1" indent="-285750">
              <a:buFont typeface="Arial" panose="020B0604020202020204" pitchFamily="34" charset="0"/>
              <a:buChar char="•"/>
            </a:pPr>
            <a:endParaRPr lang="en-GB" sz="2000" dirty="0"/>
          </a:p>
          <a:p>
            <a:pPr marL="742939" lvl="1" indent="-285750">
              <a:buFont typeface="Arial" panose="020B0604020202020204" pitchFamily="34" charset="0"/>
              <a:buChar char="•"/>
            </a:pPr>
            <a:r>
              <a:rPr lang="en-GB" sz="2000" dirty="0"/>
              <a:t>Objective:      Review the Service Providers plans &amp; subsequent delivery options</a:t>
            </a:r>
          </a:p>
          <a:p>
            <a:pPr marL="742939" lvl="1" indent="-285750">
              <a:buFont typeface="Arial" panose="020B0604020202020204" pitchFamily="34" charset="0"/>
              <a:buChar char="•"/>
            </a:pPr>
            <a:endParaRPr lang="en-GB" sz="2000" dirty="0"/>
          </a:p>
          <a:p>
            <a:pPr marL="742939" lvl="1" indent="-285750">
              <a:buFont typeface="Arial" panose="020B0604020202020204" pitchFamily="34" charset="0"/>
              <a:buChar char="•"/>
            </a:pPr>
            <a:endParaRPr lang="en-GB" sz="2000" dirty="0"/>
          </a:p>
          <a:p>
            <a:pPr marL="742939" lvl="1" indent="-285750">
              <a:buFont typeface="Arial" panose="020B0604020202020204" pitchFamily="34" charset="0"/>
              <a:buChar char="•"/>
            </a:pPr>
            <a:r>
              <a:rPr lang="en-GB" sz="2000" dirty="0"/>
              <a:t>Option 1       	Do nothing/Mod Rejected</a:t>
            </a:r>
          </a:p>
          <a:p>
            <a:pPr marL="742939" lvl="1" indent="-285750">
              <a:buFont typeface="Arial" panose="020B0604020202020204" pitchFamily="34" charset="0"/>
              <a:buChar char="•"/>
            </a:pPr>
            <a:r>
              <a:rPr lang="en-GB" sz="2000" dirty="0"/>
              <a:t>Option 2		Release in June 2022</a:t>
            </a:r>
          </a:p>
          <a:p>
            <a:pPr marL="742939" lvl="1" indent="-285750">
              <a:buFont typeface="Arial" panose="020B0604020202020204" pitchFamily="34" charset="0"/>
              <a:buChar char="•"/>
            </a:pPr>
            <a:r>
              <a:rPr lang="en-GB" sz="2000" dirty="0"/>
              <a:t>Option 3		Deliver DSP requirement in Nov 2021</a:t>
            </a:r>
          </a:p>
          <a:p>
            <a:pPr marL="742939" lvl="1" indent="-285750">
              <a:buFont typeface="Arial" panose="020B0604020202020204" pitchFamily="34" charset="0"/>
              <a:buChar char="•"/>
            </a:pPr>
            <a:r>
              <a:rPr lang="en-GB" sz="2000" dirty="0"/>
              <a:t>Option 4 		Delay Nov 2021 until Feb 2022 &amp; deliver DSP &amp; CSP/TEF</a:t>
            </a:r>
          </a:p>
        </p:txBody>
      </p:sp>
    </p:spTree>
    <p:extLst>
      <p:ext uri="{BB962C8B-B14F-4D97-AF65-F5344CB8AC3E}">
        <p14:creationId xmlns:p14="http://schemas.microsoft.com/office/powerpoint/2010/main" val="10533980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 name="Rectangle 155">
            <a:extLst>
              <a:ext uri="{FF2B5EF4-FFF2-40B4-BE49-F238E27FC236}">
                <a16:creationId xmlns:a16="http://schemas.microsoft.com/office/drawing/2014/main" id="{83297B00-2FB4-401B-884A-A45F01E8315C}"/>
              </a:ext>
            </a:extLst>
          </p:cNvPr>
          <p:cNvSpPr/>
          <p:nvPr/>
        </p:nvSpPr>
        <p:spPr>
          <a:xfrm>
            <a:off x="6197625" y="812962"/>
            <a:ext cx="433233" cy="6034460"/>
          </a:xfrm>
          <a:prstGeom prst="rect">
            <a:avLst/>
          </a:prstGeom>
          <a:solidFill>
            <a:schemeClr val="accent1">
              <a:lumMod val="20000"/>
              <a:lumOff val="80000"/>
              <a:alpha val="25000"/>
            </a:schemeClr>
          </a:solidFill>
          <a:ln w="28575" cap="flat" cmpd="sng" algn="ctr">
            <a:solidFill>
              <a:srgbClr val="FFFFFF"/>
            </a:solidFill>
            <a:prstDash val="solid"/>
          </a:ln>
          <a:effectLst/>
        </p:spPr>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GB" sz="7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5" name="TextBox 24"/>
          <p:cNvSpPr txBox="1"/>
          <p:nvPr/>
        </p:nvSpPr>
        <p:spPr>
          <a:xfrm>
            <a:off x="9525" y="-66147"/>
            <a:ext cx="11335048" cy="404714"/>
          </a:xfrm>
          <a:prstGeom prst="rect">
            <a:avLst/>
          </a:prstGeom>
          <a:noFill/>
        </p:spPr>
        <p:txBody>
          <a:bodyPr wrap="square" lIns="0" tIns="48000" rIns="0" bIns="48000" rtlCol="0">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1F497D">
                    <a:lumMod val="50000"/>
                  </a:srgbClr>
                </a:solidFill>
                <a:effectLst/>
                <a:uLnTx/>
                <a:uFillTx/>
                <a:latin typeface="Calibri"/>
                <a:ea typeface="+mn-ea"/>
                <a:cs typeface="+mn-cs"/>
              </a:rPr>
              <a:t>DCC-CR 211 – Indicative PoaP  Delivery Plan – Including Improvement Options</a:t>
            </a:r>
            <a:endParaRPr kumimoji="0" lang="en-GB" sz="2000" b="1" i="0" u="none" strike="noStrike" kern="1200" cap="none" spc="0" normalizeH="0" baseline="0" noProof="0" dirty="0">
              <a:ln>
                <a:noFill/>
              </a:ln>
              <a:solidFill>
                <a:srgbClr val="1F497D">
                  <a:lumMod val="50000"/>
                </a:srgbClr>
              </a:solidFill>
              <a:effectLst/>
              <a:uLnTx/>
              <a:uFillTx/>
              <a:latin typeface="Calibri" panose="020F0502020204030204"/>
              <a:ea typeface="+mn-ea"/>
              <a:cs typeface="+mn-cs"/>
              <a:sym typeface="Gill Sans" pitchFamily="122" charset="0"/>
            </a:endParaRPr>
          </a:p>
        </p:txBody>
      </p:sp>
      <p:sp>
        <p:nvSpPr>
          <p:cNvPr id="26" name="Rectangle 25"/>
          <p:cNvSpPr/>
          <p:nvPr/>
        </p:nvSpPr>
        <p:spPr>
          <a:xfrm>
            <a:off x="-26559" y="773952"/>
            <a:ext cx="562304" cy="6084048"/>
          </a:xfrm>
          <a:prstGeom prst="rect">
            <a:avLst/>
          </a:prstGeom>
          <a:solidFill>
            <a:schemeClr val="accent1">
              <a:lumMod val="20000"/>
              <a:lumOff val="80000"/>
              <a:alpha val="25000"/>
            </a:schemeClr>
          </a:solidFill>
          <a:ln w="28575" cap="flat" cmpd="sng" algn="ctr">
            <a:solidFill>
              <a:srgbClr val="FFFFFF"/>
            </a:solidFill>
            <a:prstDash val="solid"/>
          </a:ln>
          <a:effectLst/>
        </p:spPr>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GB" sz="7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6" name="Rectangle 35"/>
          <p:cNvSpPr/>
          <p:nvPr/>
        </p:nvSpPr>
        <p:spPr>
          <a:xfrm>
            <a:off x="1264" y="498397"/>
            <a:ext cx="570565" cy="195339"/>
          </a:xfrm>
          <a:prstGeom prst="rect">
            <a:avLst/>
          </a:prstGeom>
          <a:solidFill>
            <a:srgbClr val="4F81BD">
              <a:lumMod val="20000"/>
              <a:lumOff val="80000"/>
            </a:srgbClr>
          </a:solidFill>
          <a:ln w="25400" cap="flat" cmpd="sng" algn="ctr">
            <a:solidFill>
              <a:sysClr val="window" lastClr="FFFFFF"/>
            </a:solidFill>
            <a:prstDash val="solid"/>
          </a:ln>
          <a:effectLst/>
        </p:spPr>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GB" sz="7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M1 </a:t>
            </a:r>
          </a:p>
        </p:txBody>
      </p:sp>
      <p:sp>
        <p:nvSpPr>
          <p:cNvPr id="47" name="Rectangle 46"/>
          <p:cNvSpPr/>
          <p:nvPr/>
        </p:nvSpPr>
        <p:spPr>
          <a:xfrm>
            <a:off x="573331" y="491039"/>
            <a:ext cx="570565" cy="195339"/>
          </a:xfrm>
          <a:prstGeom prst="rect">
            <a:avLst/>
          </a:prstGeom>
          <a:solidFill>
            <a:srgbClr val="4F81BD">
              <a:lumMod val="20000"/>
              <a:lumOff val="80000"/>
            </a:srgbClr>
          </a:solidFill>
          <a:ln w="25400" cap="flat" cmpd="sng" algn="ctr">
            <a:solidFill>
              <a:sysClr val="window" lastClr="FFFFFF"/>
            </a:solidFill>
            <a:prstDash val="solid"/>
          </a:ln>
          <a:effectLst/>
        </p:spPr>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GB" sz="7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M2 </a:t>
            </a:r>
          </a:p>
        </p:txBody>
      </p:sp>
      <p:sp>
        <p:nvSpPr>
          <p:cNvPr id="48" name="Rectangle 47"/>
          <p:cNvSpPr/>
          <p:nvPr/>
        </p:nvSpPr>
        <p:spPr>
          <a:xfrm>
            <a:off x="1092020" y="498009"/>
            <a:ext cx="570565" cy="195339"/>
          </a:xfrm>
          <a:prstGeom prst="rect">
            <a:avLst/>
          </a:prstGeom>
          <a:solidFill>
            <a:srgbClr val="4F81BD">
              <a:lumMod val="20000"/>
              <a:lumOff val="80000"/>
            </a:srgbClr>
          </a:solidFill>
          <a:ln w="25400" cap="flat" cmpd="sng" algn="ctr">
            <a:solidFill>
              <a:sysClr val="window" lastClr="FFFFFF"/>
            </a:solidFill>
            <a:prstDash val="solid"/>
          </a:ln>
          <a:effectLst/>
        </p:spPr>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GB" sz="7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M3 </a:t>
            </a:r>
          </a:p>
        </p:txBody>
      </p:sp>
      <p:sp>
        <p:nvSpPr>
          <p:cNvPr id="49" name="Rectangle 48"/>
          <p:cNvSpPr/>
          <p:nvPr/>
        </p:nvSpPr>
        <p:spPr>
          <a:xfrm>
            <a:off x="1663600" y="498009"/>
            <a:ext cx="570565" cy="195339"/>
          </a:xfrm>
          <a:prstGeom prst="rect">
            <a:avLst/>
          </a:prstGeom>
          <a:solidFill>
            <a:srgbClr val="4F81BD">
              <a:lumMod val="20000"/>
              <a:lumOff val="80000"/>
            </a:srgbClr>
          </a:solidFill>
          <a:ln w="25400" cap="flat" cmpd="sng" algn="ctr">
            <a:solidFill>
              <a:sysClr val="window" lastClr="FFFFFF"/>
            </a:solidFill>
            <a:prstDash val="solid"/>
          </a:ln>
          <a:effectLst/>
        </p:spPr>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GB" sz="7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M4 </a:t>
            </a:r>
          </a:p>
        </p:txBody>
      </p:sp>
      <p:sp>
        <p:nvSpPr>
          <p:cNvPr id="50" name="Rectangle 49"/>
          <p:cNvSpPr/>
          <p:nvPr/>
        </p:nvSpPr>
        <p:spPr>
          <a:xfrm>
            <a:off x="2227393" y="494829"/>
            <a:ext cx="570565" cy="195339"/>
          </a:xfrm>
          <a:prstGeom prst="rect">
            <a:avLst/>
          </a:prstGeom>
          <a:solidFill>
            <a:srgbClr val="4F81BD">
              <a:lumMod val="20000"/>
              <a:lumOff val="80000"/>
            </a:srgbClr>
          </a:solidFill>
          <a:ln w="25400" cap="flat" cmpd="sng" algn="ctr">
            <a:solidFill>
              <a:sysClr val="window" lastClr="FFFFFF"/>
            </a:solidFill>
            <a:prstDash val="solid"/>
          </a:ln>
          <a:effectLst/>
        </p:spPr>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GB" sz="7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M5 </a:t>
            </a:r>
          </a:p>
        </p:txBody>
      </p:sp>
      <p:sp>
        <p:nvSpPr>
          <p:cNvPr id="51" name="Rectangle 50"/>
          <p:cNvSpPr/>
          <p:nvPr/>
        </p:nvSpPr>
        <p:spPr>
          <a:xfrm>
            <a:off x="2781951" y="496697"/>
            <a:ext cx="570565" cy="195339"/>
          </a:xfrm>
          <a:prstGeom prst="rect">
            <a:avLst/>
          </a:prstGeom>
          <a:solidFill>
            <a:srgbClr val="4F81BD">
              <a:lumMod val="20000"/>
              <a:lumOff val="80000"/>
            </a:srgbClr>
          </a:solidFill>
          <a:ln w="25400" cap="flat" cmpd="sng" algn="ctr">
            <a:solidFill>
              <a:sysClr val="window" lastClr="FFFFFF"/>
            </a:solidFill>
            <a:prstDash val="solid"/>
          </a:ln>
          <a:effectLst/>
        </p:spPr>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GB" sz="7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M6 </a:t>
            </a:r>
          </a:p>
        </p:txBody>
      </p:sp>
      <p:sp>
        <p:nvSpPr>
          <p:cNvPr id="52" name="Rectangle 51"/>
          <p:cNvSpPr/>
          <p:nvPr/>
        </p:nvSpPr>
        <p:spPr>
          <a:xfrm>
            <a:off x="3353531" y="501757"/>
            <a:ext cx="570565" cy="195339"/>
          </a:xfrm>
          <a:prstGeom prst="rect">
            <a:avLst/>
          </a:prstGeom>
          <a:solidFill>
            <a:srgbClr val="4F81BD">
              <a:lumMod val="20000"/>
              <a:lumOff val="80000"/>
            </a:srgbClr>
          </a:solidFill>
          <a:ln w="25400" cap="flat" cmpd="sng" algn="ctr">
            <a:solidFill>
              <a:sysClr val="window" lastClr="FFFFFF"/>
            </a:solidFill>
            <a:prstDash val="solid"/>
          </a:ln>
          <a:effectLst/>
        </p:spPr>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GB" sz="7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M7 </a:t>
            </a:r>
          </a:p>
        </p:txBody>
      </p:sp>
      <p:sp>
        <p:nvSpPr>
          <p:cNvPr id="53" name="Rectangle 52"/>
          <p:cNvSpPr/>
          <p:nvPr/>
        </p:nvSpPr>
        <p:spPr>
          <a:xfrm>
            <a:off x="3923843" y="512317"/>
            <a:ext cx="570565" cy="195339"/>
          </a:xfrm>
          <a:prstGeom prst="rect">
            <a:avLst/>
          </a:prstGeom>
          <a:solidFill>
            <a:srgbClr val="4F81BD">
              <a:lumMod val="20000"/>
              <a:lumOff val="80000"/>
            </a:srgbClr>
          </a:solidFill>
          <a:ln w="25400" cap="flat" cmpd="sng" algn="ctr">
            <a:solidFill>
              <a:sysClr val="window" lastClr="FFFFFF"/>
            </a:solidFill>
            <a:prstDash val="solid"/>
          </a:ln>
          <a:effectLst/>
        </p:spPr>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GB" sz="7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M8 </a:t>
            </a:r>
          </a:p>
        </p:txBody>
      </p:sp>
      <p:sp>
        <p:nvSpPr>
          <p:cNvPr id="54" name="Rectangle 53"/>
          <p:cNvSpPr/>
          <p:nvPr/>
        </p:nvSpPr>
        <p:spPr>
          <a:xfrm>
            <a:off x="4476224" y="495084"/>
            <a:ext cx="570565" cy="195339"/>
          </a:xfrm>
          <a:prstGeom prst="rect">
            <a:avLst/>
          </a:prstGeom>
          <a:solidFill>
            <a:srgbClr val="4F81BD">
              <a:lumMod val="20000"/>
              <a:lumOff val="80000"/>
            </a:srgbClr>
          </a:solidFill>
          <a:ln w="25400" cap="flat" cmpd="sng" algn="ctr">
            <a:solidFill>
              <a:sysClr val="window" lastClr="FFFFFF"/>
            </a:solidFill>
            <a:prstDash val="solid"/>
          </a:ln>
          <a:effectLst/>
        </p:spPr>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GB" sz="7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M9 </a:t>
            </a:r>
          </a:p>
        </p:txBody>
      </p:sp>
      <p:sp>
        <p:nvSpPr>
          <p:cNvPr id="55" name="Rectangle 54"/>
          <p:cNvSpPr/>
          <p:nvPr/>
        </p:nvSpPr>
        <p:spPr>
          <a:xfrm>
            <a:off x="5028996" y="487845"/>
            <a:ext cx="570565" cy="195339"/>
          </a:xfrm>
          <a:prstGeom prst="rect">
            <a:avLst/>
          </a:prstGeom>
          <a:solidFill>
            <a:srgbClr val="4F81BD">
              <a:lumMod val="20000"/>
              <a:lumOff val="80000"/>
            </a:srgbClr>
          </a:solidFill>
          <a:ln w="25400" cap="flat" cmpd="sng" algn="ctr">
            <a:solidFill>
              <a:sysClr val="window" lastClr="FFFFFF"/>
            </a:solidFill>
            <a:prstDash val="solid"/>
          </a:ln>
          <a:effectLst/>
        </p:spPr>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GB" sz="7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M10 </a:t>
            </a:r>
          </a:p>
        </p:txBody>
      </p:sp>
      <p:sp>
        <p:nvSpPr>
          <p:cNvPr id="56" name="Rectangle 55"/>
          <p:cNvSpPr/>
          <p:nvPr/>
        </p:nvSpPr>
        <p:spPr>
          <a:xfrm>
            <a:off x="5583545" y="492512"/>
            <a:ext cx="570565" cy="195339"/>
          </a:xfrm>
          <a:prstGeom prst="rect">
            <a:avLst/>
          </a:prstGeom>
          <a:solidFill>
            <a:srgbClr val="4F81BD">
              <a:lumMod val="20000"/>
              <a:lumOff val="80000"/>
            </a:srgbClr>
          </a:solidFill>
          <a:ln w="25400" cap="flat" cmpd="sng" algn="ctr">
            <a:solidFill>
              <a:sysClr val="window" lastClr="FFFFFF"/>
            </a:solidFill>
            <a:prstDash val="solid"/>
          </a:ln>
          <a:effectLst/>
        </p:spPr>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GB" sz="7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M11 </a:t>
            </a:r>
          </a:p>
        </p:txBody>
      </p:sp>
      <p:sp>
        <p:nvSpPr>
          <p:cNvPr id="57" name="Rectangle 56"/>
          <p:cNvSpPr/>
          <p:nvPr/>
        </p:nvSpPr>
        <p:spPr>
          <a:xfrm>
            <a:off x="6154881" y="494667"/>
            <a:ext cx="570565" cy="195339"/>
          </a:xfrm>
          <a:prstGeom prst="rect">
            <a:avLst/>
          </a:prstGeom>
          <a:solidFill>
            <a:srgbClr val="4F81BD">
              <a:lumMod val="20000"/>
              <a:lumOff val="80000"/>
            </a:srgbClr>
          </a:solidFill>
          <a:ln w="25400" cap="flat" cmpd="sng" algn="ctr">
            <a:solidFill>
              <a:sysClr val="window" lastClr="FFFFFF"/>
            </a:solidFill>
            <a:prstDash val="solid"/>
          </a:ln>
          <a:effectLst/>
        </p:spPr>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GB" sz="7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M12 </a:t>
            </a:r>
          </a:p>
        </p:txBody>
      </p:sp>
      <p:sp>
        <p:nvSpPr>
          <p:cNvPr id="58" name="Rectangle 57"/>
          <p:cNvSpPr/>
          <p:nvPr/>
        </p:nvSpPr>
        <p:spPr>
          <a:xfrm>
            <a:off x="6690752" y="500477"/>
            <a:ext cx="570565" cy="195339"/>
          </a:xfrm>
          <a:prstGeom prst="rect">
            <a:avLst/>
          </a:prstGeom>
          <a:solidFill>
            <a:srgbClr val="4F81BD">
              <a:lumMod val="20000"/>
              <a:lumOff val="80000"/>
            </a:srgbClr>
          </a:solidFill>
          <a:ln w="25400" cap="flat" cmpd="sng" algn="ctr">
            <a:solidFill>
              <a:sysClr val="window" lastClr="FFFFFF"/>
            </a:solidFill>
            <a:prstDash val="solid"/>
          </a:ln>
          <a:effectLst/>
        </p:spPr>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GB" sz="7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M13 </a:t>
            </a:r>
          </a:p>
        </p:txBody>
      </p:sp>
      <p:sp>
        <p:nvSpPr>
          <p:cNvPr id="59" name="Rectangle 58"/>
          <p:cNvSpPr/>
          <p:nvPr/>
        </p:nvSpPr>
        <p:spPr>
          <a:xfrm>
            <a:off x="7797959" y="510337"/>
            <a:ext cx="570565" cy="195339"/>
          </a:xfrm>
          <a:prstGeom prst="rect">
            <a:avLst/>
          </a:prstGeom>
          <a:solidFill>
            <a:srgbClr val="4F81BD">
              <a:lumMod val="20000"/>
              <a:lumOff val="80000"/>
            </a:srgbClr>
          </a:solidFill>
          <a:ln w="25400" cap="flat" cmpd="sng" algn="ctr">
            <a:solidFill>
              <a:sysClr val="window" lastClr="FFFFFF"/>
            </a:solidFill>
            <a:prstDash val="solid"/>
          </a:ln>
          <a:effectLst/>
        </p:spPr>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GB" sz="7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M15 </a:t>
            </a:r>
          </a:p>
        </p:txBody>
      </p:sp>
      <p:sp>
        <p:nvSpPr>
          <p:cNvPr id="60" name="Rectangle 59"/>
          <p:cNvSpPr/>
          <p:nvPr/>
        </p:nvSpPr>
        <p:spPr>
          <a:xfrm>
            <a:off x="7236605" y="512317"/>
            <a:ext cx="570565" cy="195339"/>
          </a:xfrm>
          <a:prstGeom prst="rect">
            <a:avLst/>
          </a:prstGeom>
          <a:solidFill>
            <a:srgbClr val="4F81BD">
              <a:lumMod val="20000"/>
              <a:lumOff val="80000"/>
            </a:srgbClr>
          </a:solidFill>
          <a:ln w="25400" cap="flat" cmpd="sng" algn="ctr">
            <a:solidFill>
              <a:sysClr val="window" lastClr="FFFFFF"/>
            </a:solidFill>
            <a:prstDash val="solid"/>
          </a:ln>
          <a:effectLst/>
        </p:spPr>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GB" sz="7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M14 </a:t>
            </a:r>
          </a:p>
        </p:txBody>
      </p:sp>
      <p:sp>
        <p:nvSpPr>
          <p:cNvPr id="61" name="Rectangle 60"/>
          <p:cNvSpPr/>
          <p:nvPr/>
        </p:nvSpPr>
        <p:spPr>
          <a:xfrm>
            <a:off x="8350784" y="509642"/>
            <a:ext cx="570565" cy="195339"/>
          </a:xfrm>
          <a:prstGeom prst="rect">
            <a:avLst/>
          </a:prstGeom>
          <a:solidFill>
            <a:srgbClr val="4F81BD">
              <a:lumMod val="20000"/>
              <a:lumOff val="80000"/>
            </a:srgbClr>
          </a:solidFill>
          <a:ln w="25400" cap="flat" cmpd="sng" algn="ctr">
            <a:solidFill>
              <a:sysClr val="window" lastClr="FFFFFF"/>
            </a:solidFill>
            <a:prstDash val="solid"/>
          </a:ln>
          <a:effectLst/>
        </p:spPr>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GB" sz="7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M16 </a:t>
            </a:r>
          </a:p>
        </p:txBody>
      </p:sp>
      <p:sp>
        <p:nvSpPr>
          <p:cNvPr id="62" name="Rectangle 61"/>
          <p:cNvSpPr/>
          <p:nvPr/>
        </p:nvSpPr>
        <p:spPr>
          <a:xfrm>
            <a:off x="8912138" y="517891"/>
            <a:ext cx="570565" cy="195339"/>
          </a:xfrm>
          <a:prstGeom prst="rect">
            <a:avLst/>
          </a:prstGeom>
          <a:solidFill>
            <a:srgbClr val="4F81BD">
              <a:lumMod val="20000"/>
              <a:lumOff val="80000"/>
            </a:srgbClr>
          </a:solidFill>
          <a:ln w="25400" cap="flat" cmpd="sng" algn="ctr">
            <a:solidFill>
              <a:sysClr val="window" lastClr="FFFFFF"/>
            </a:solidFill>
            <a:prstDash val="solid"/>
          </a:ln>
          <a:effectLst/>
        </p:spPr>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GB" sz="7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M17 </a:t>
            </a:r>
          </a:p>
        </p:txBody>
      </p:sp>
      <p:sp>
        <p:nvSpPr>
          <p:cNvPr id="63" name="Rectangle 62"/>
          <p:cNvSpPr/>
          <p:nvPr/>
        </p:nvSpPr>
        <p:spPr>
          <a:xfrm>
            <a:off x="9497049" y="507956"/>
            <a:ext cx="570565" cy="195339"/>
          </a:xfrm>
          <a:prstGeom prst="rect">
            <a:avLst/>
          </a:prstGeom>
          <a:solidFill>
            <a:srgbClr val="4F81BD">
              <a:lumMod val="20000"/>
              <a:lumOff val="80000"/>
            </a:srgbClr>
          </a:solidFill>
          <a:ln w="25400" cap="flat" cmpd="sng" algn="ctr">
            <a:solidFill>
              <a:sysClr val="window" lastClr="FFFFFF"/>
            </a:solidFill>
            <a:prstDash val="solid"/>
          </a:ln>
          <a:effectLst/>
        </p:spPr>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GB" sz="7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M18 </a:t>
            </a:r>
          </a:p>
        </p:txBody>
      </p:sp>
      <p:sp>
        <p:nvSpPr>
          <p:cNvPr id="64" name="Rectangle 63"/>
          <p:cNvSpPr/>
          <p:nvPr/>
        </p:nvSpPr>
        <p:spPr>
          <a:xfrm>
            <a:off x="10070619" y="509642"/>
            <a:ext cx="570565" cy="195339"/>
          </a:xfrm>
          <a:prstGeom prst="rect">
            <a:avLst/>
          </a:prstGeom>
          <a:solidFill>
            <a:srgbClr val="4F81BD">
              <a:lumMod val="20000"/>
              <a:lumOff val="80000"/>
            </a:srgbClr>
          </a:solidFill>
          <a:ln w="25400" cap="flat" cmpd="sng" algn="ctr">
            <a:solidFill>
              <a:sysClr val="window" lastClr="FFFFFF"/>
            </a:solidFill>
            <a:prstDash val="solid"/>
          </a:ln>
          <a:effectLst/>
        </p:spPr>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GB" sz="7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M19 </a:t>
            </a:r>
          </a:p>
        </p:txBody>
      </p:sp>
      <p:sp>
        <p:nvSpPr>
          <p:cNvPr id="65" name="Rectangle 64"/>
          <p:cNvSpPr/>
          <p:nvPr/>
        </p:nvSpPr>
        <p:spPr>
          <a:xfrm>
            <a:off x="10630298" y="500476"/>
            <a:ext cx="570565" cy="195339"/>
          </a:xfrm>
          <a:prstGeom prst="rect">
            <a:avLst/>
          </a:prstGeom>
          <a:solidFill>
            <a:srgbClr val="4F81BD">
              <a:lumMod val="20000"/>
              <a:lumOff val="80000"/>
            </a:srgbClr>
          </a:solidFill>
          <a:ln w="25400" cap="flat" cmpd="sng" algn="ctr">
            <a:solidFill>
              <a:sysClr val="window" lastClr="FFFFFF"/>
            </a:solidFill>
            <a:prstDash val="solid"/>
          </a:ln>
          <a:effectLst/>
        </p:spPr>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GB" sz="7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M20</a:t>
            </a:r>
          </a:p>
        </p:txBody>
      </p:sp>
      <p:sp>
        <p:nvSpPr>
          <p:cNvPr id="66" name="Rectangle 65"/>
          <p:cNvSpPr/>
          <p:nvPr/>
        </p:nvSpPr>
        <p:spPr>
          <a:xfrm>
            <a:off x="11203868" y="497884"/>
            <a:ext cx="570565" cy="195339"/>
          </a:xfrm>
          <a:prstGeom prst="rect">
            <a:avLst/>
          </a:prstGeom>
          <a:solidFill>
            <a:srgbClr val="4F81BD">
              <a:lumMod val="20000"/>
              <a:lumOff val="80000"/>
            </a:srgbClr>
          </a:solidFill>
          <a:ln w="25400" cap="flat" cmpd="sng" algn="ctr">
            <a:solidFill>
              <a:sysClr val="window" lastClr="FFFFFF"/>
            </a:solidFill>
            <a:prstDash val="solid"/>
          </a:ln>
          <a:effectLst/>
        </p:spPr>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GB" sz="7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M21</a:t>
            </a:r>
          </a:p>
        </p:txBody>
      </p:sp>
      <p:sp>
        <p:nvSpPr>
          <p:cNvPr id="24" name="Rectangle 23"/>
          <p:cNvSpPr/>
          <p:nvPr/>
        </p:nvSpPr>
        <p:spPr>
          <a:xfrm>
            <a:off x="9525" y="347489"/>
            <a:ext cx="12253096" cy="164830"/>
          </a:xfrm>
          <a:prstGeom prst="rect">
            <a:avLst/>
          </a:prstGeom>
          <a:solidFill>
            <a:srgbClr val="1F497D">
              <a:lumMod val="50000"/>
            </a:srgbClr>
          </a:solidFill>
          <a:ln w="25400" cap="flat" cmpd="sng" algn="ctr">
            <a:solidFill>
              <a:sysClr val="window" lastClr="FFFFFF"/>
            </a:solidFill>
            <a:prstDash val="solid"/>
          </a:ln>
          <a:effectLst/>
        </p:spPr>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GB" sz="7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2020 / 2021/2022</a:t>
            </a:r>
          </a:p>
        </p:txBody>
      </p:sp>
      <p:sp>
        <p:nvSpPr>
          <p:cNvPr id="67" name="Rectangle 66"/>
          <p:cNvSpPr/>
          <p:nvPr/>
        </p:nvSpPr>
        <p:spPr>
          <a:xfrm>
            <a:off x="11774433" y="517891"/>
            <a:ext cx="450467" cy="165294"/>
          </a:xfrm>
          <a:prstGeom prst="rect">
            <a:avLst/>
          </a:prstGeom>
          <a:solidFill>
            <a:srgbClr val="4F81BD">
              <a:lumMod val="20000"/>
              <a:lumOff val="80000"/>
            </a:srgbClr>
          </a:solidFill>
          <a:ln w="25400" cap="flat" cmpd="sng" algn="ctr">
            <a:solidFill>
              <a:sysClr val="window" lastClr="FFFFFF"/>
            </a:solidFill>
            <a:prstDash val="solid"/>
          </a:ln>
          <a:effectLst/>
        </p:spPr>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GB" sz="7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M22</a:t>
            </a:r>
          </a:p>
        </p:txBody>
      </p:sp>
      <p:sp>
        <p:nvSpPr>
          <p:cNvPr id="69" name="Rectangle 68"/>
          <p:cNvSpPr/>
          <p:nvPr/>
        </p:nvSpPr>
        <p:spPr>
          <a:xfrm>
            <a:off x="529716" y="829928"/>
            <a:ext cx="562304" cy="6028072"/>
          </a:xfrm>
          <a:prstGeom prst="rect">
            <a:avLst/>
          </a:prstGeom>
          <a:solidFill>
            <a:schemeClr val="accent1">
              <a:lumMod val="20000"/>
              <a:lumOff val="80000"/>
              <a:alpha val="25000"/>
            </a:schemeClr>
          </a:solidFill>
          <a:ln w="28575" cap="flat" cmpd="sng" algn="ctr">
            <a:solidFill>
              <a:srgbClr val="FFFFFF"/>
            </a:solidFill>
            <a:prstDash val="solid"/>
          </a:ln>
          <a:effectLst/>
        </p:spPr>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GB" sz="7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70" name="Rectangle 69"/>
          <p:cNvSpPr/>
          <p:nvPr/>
        </p:nvSpPr>
        <p:spPr>
          <a:xfrm>
            <a:off x="1100281" y="823540"/>
            <a:ext cx="562304" cy="6034460"/>
          </a:xfrm>
          <a:prstGeom prst="rect">
            <a:avLst/>
          </a:prstGeom>
          <a:solidFill>
            <a:schemeClr val="accent1">
              <a:lumMod val="20000"/>
              <a:lumOff val="80000"/>
              <a:alpha val="25000"/>
            </a:schemeClr>
          </a:solidFill>
          <a:ln w="28575" cap="flat" cmpd="sng" algn="ctr">
            <a:solidFill>
              <a:srgbClr val="FFFFFF"/>
            </a:solidFill>
            <a:prstDash val="solid"/>
          </a:ln>
          <a:effectLst/>
        </p:spPr>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GB" sz="7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71" name="Rectangle 70"/>
          <p:cNvSpPr/>
          <p:nvPr/>
        </p:nvSpPr>
        <p:spPr>
          <a:xfrm>
            <a:off x="1680430" y="833788"/>
            <a:ext cx="562304" cy="6034460"/>
          </a:xfrm>
          <a:prstGeom prst="rect">
            <a:avLst/>
          </a:prstGeom>
          <a:solidFill>
            <a:schemeClr val="accent1">
              <a:lumMod val="20000"/>
              <a:lumOff val="80000"/>
              <a:alpha val="25000"/>
            </a:schemeClr>
          </a:solidFill>
          <a:ln w="28575" cap="flat" cmpd="sng" algn="ctr">
            <a:solidFill>
              <a:srgbClr val="FFFFFF"/>
            </a:solidFill>
            <a:prstDash val="solid"/>
          </a:ln>
          <a:effectLst/>
        </p:spPr>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GB" sz="7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72" name="Rectangle 71"/>
          <p:cNvSpPr/>
          <p:nvPr/>
        </p:nvSpPr>
        <p:spPr>
          <a:xfrm>
            <a:off x="2267932" y="828799"/>
            <a:ext cx="562304" cy="6034460"/>
          </a:xfrm>
          <a:prstGeom prst="rect">
            <a:avLst/>
          </a:prstGeom>
          <a:solidFill>
            <a:schemeClr val="accent1">
              <a:lumMod val="20000"/>
              <a:lumOff val="80000"/>
              <a:alpha val="25000"/>
            </a:schemeClr>
          </a:solidFill>
          <a:ln w="28575" cap="flat" cmpd="sng" algn="ctr">
            <a:solidFill>
              <a:srgbClr val="FFFFFF"/>
            </a:solidFill>
            <a:prstDash val="solid"/>
          </a:ln>
          <a:effectLst/>
        </p:spPr>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GB" sz="7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73" name="Rectangle 72"/>
          <p:cNvSpPr/>
          <p:nvPr/>
        </p:nvSpPr>
        <p:spPr>
          <a:xfrm>
            <a:off x="2781951" y="823540"/>
            <a:ext cx="562304" cy="6034460"/>
          </a:xfrm>
          <a:prstGeom prst="rect">
            <a:avLst/>
          </a:prstGeom>
          <a:solidFill>
            <a:schemeClr val="accent1">
              <a:lumMod val="20000"/>
              <a:lumOff val="80000"/>
              <a:alpha val="25000"/>
            </a:schemeClr>
          </a:solidFill>
          <a:ln w="28575" cap="flat" cmpd="sng" algn="ctr">
            <a:solidFill>
              <a:srgbClr val="FFFFFF"/>
            </a:solidFill>
            <a:prstDash val="solid"/>
          </a:ln>
          <a:effectLst/>
        </p:spPr>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GB" sz="7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74" name="Rectangle 73"/>
          <p:cNvSpPr/>
          <p:nvPr/>
        </p:nvSpPr>
        <p:spPr>
          <a:xfrm>
            <a:off x="3372575" y="823540"/>
            <a:ext cx="562304" cy="6034460"/>
          </a:xfrm>
          <a:prstGeom prst="rect">
            <a:avLst/>
          </a:prstGeom>
          <a:solidFill>
            <a:schemeClr val="accent1">
              <a:lumMod val="20000"/>
              <a:lumOff val="80000"/>
              <a:alpha val="25000"/>
            </a:schemeClr>
          </a:solidFill>
          <a:ln w="28575" cap="flat" cmpd="sng" algn="ctr">
            <a:solidFill>
              <a:srgbClr val="FFFFFF"/>
            </a:solidFill>
            <a:prstDash val="solid"/>
          </a:ln>
          <a:effectLst/>
        </p:spPr>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GB" sz="7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75" name="Rectangle 74"/>
          <p:cNvSpPr/>
          <p:nvPr/>
        </p:nvSpPr>
        <p:spPr>
          <a:xfrm>
            <a:off x="3966095" y="823540"/>
            <a:ext cx="562304" cy="6034460"/>
          </a:xfrm>
          <a:prstGeom prst="rect">
            <a:avLst/>
          </a:prstGeom>
          <a:solidFill>
            <a:schemeClr val="accent1">
              <a:lumMod val="20000"/>
              <a:lumOff val="80000"/>
              <a:alpha val="25000"/>
            </a:schemeClr>
          </a:solidFill>
          <a:ln w="28575" cap="flat" cmpd="sng" algn="ctr">
            <a:solidFill>
              <a:srgbClr val="FFFFFF"/>
            </a:solidFill>
            <a:prstDash val="solid"/>
          </a:ln>
          <a:effectLst/>
        </p:spPr>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GB" sz="7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76" name="Rectangle 75"/>
          <p:cNvSpPr/>
          <p:nvPr/>
        </p:nvSpPr>
        <p:spPr>
          <a:xfrm>
            <a:off x="4527018" y="831796"/>
            <a:ext cx="562304" cy="6026204"/>
          </a:xfrm>
          <a:prstGeom prst="rect">
            <a:avLst/>
          </a:prstGeom>
          <a:solidFill>
            <a:schemeClr val="accent1">
              <a:lumMod val="20000"/>
              <a:lumOff val="80000"/>
              <a:alpha val="25000"/>
            </a:schemeClr>
          </a:solidFill>
          <a:ln w="28575" cap="flat" cmpd="sng" algn="ctr">
            <a:solidFill>
              <a:srgbClr val="FFFFFF"/>
            </a:solidFill>
            <a:prstDash val="solid"/>
          </a:ln>
          <a:effectLst/>
        </p:spPr>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GB" sz="7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77" name="Rectangle 76"/>
          <p:cNvSpPr/>
          <p:nvPr/>
        </p:nvSpPr>
        <p:spPr>
          <a:xfrm>
            <a:off x="5075344" y="824051"/>
            <a:ext cx="562304" cy="6034460"/>
          </a:xfrm>
          <a:prstGeom prst="rect">
            <a:avLst/>
          </a:prstGeom>
          <a:solidFill>
            <a:schemeClr val="accent1">
              <a:lumMod val="20000"/>
              <a:lumOff val="80000"/>
              <a:alpha val="25000"/>
            </a:schemeClr>
          </a:solidFill>
          <a:ln w="28575" cap="flat" cmpd="sng" algn="ctr">
            <a:solidFill>
              <a:srgbClr val="FFFFFF"/>
            </a:solidFill>
            <a:prstDash val="solid"/>
          </a:ln>
          <a:effectLst/>
        </p:spPr>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GB" sz="7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78" name="Rectangle 77"/>
          <p:cNvSpPr/>
          <p:nvPr/>
        </p:nvSpPr>
        <p:spPr>
          <a:xfrm>
            <a:off x="5617985" y="839464"/>
            <a:ext cx="562304" cy="6034460"/>
          </a:xfrm>
          <a:prstGeom prst="rect">
            <a:avLst/>
          </a:prstGeom>
          <a:solidFill>
            <a:schemeClr val="accent1">
              <a:lumMod val="20000"/>
              <a:lumOff val="80000"/>
              <a:alpha val="25000"/>
            </a:schemeClr>
          </a:solidFill>
          <a:ln w="28575" cap="flat" cmpd="sng" algn="ctr">
            <a:solidFill>
              <a:srgbClr val="FFFFFF"/>
            </a:solidFill>
            <a:prstDash val="solid"/>
          </a:ln>
          <a:effectLst/>
        </p:spPr>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GB" sz="7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80" name="Rectangle 79"/>
          <p:cNvSpPr/>
          <p:nvPr/>
        </p:nvSpPr>
        <p:spPr>
          <a:xfrm>
            <a:off x="6646486" y="823540"/>
            <a:ext cx="562304" cy="6034460"/>
          </a:xfrm>
          <a:prstGeom prst="rect">
            <a:avLst/>
          </a:prstGeom>
          <a:solidFill>
            <a:schemeClr val="accent1">
              <a:lumMod val="20000"/>
              <a:lumOff val="80000"/>
              <a:alpha val="25000"/>
            </a:schemeClr>
          </a:solidFill>
          <a:ln w="28575" cap="flat" cmpd="sng" algn="ctr">
            <a:solidFill>
              <a:srgbClr val="FFFFFF"/>
            </a:solidFill>
            <a:prstDash val="solid"/>
          </a:ln>
          <a:effectLst/>
        </p:spPr>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GB" sz="7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81" name="Rectangle 80"/>
          <p:cNvSpPr/>
          <p:nvPr/>
        </p:nvSpPr>
        <p:spPr>
          <a:xfrm>
            <a:off x="7227094" y="822813"/>
            <a:ext cx="562304" cy="6034460"/>
          </a:xfrm>
          <a:prstGeom prst="rect">
            <a:avLst/>
          </a:prstGeom>
          <a:solidFill>
            <a:schemeClr val="accent1">
              <a:lumMod val="20000"/>
              <a:lumOff val="80000"/>
              <a:alpha val="25000"/>
            </a:schemeClr>
          </a:solidFill>
          <a:ln w="28575" cap="flat" cmpd="sng" algn="ctr">
            <a:solidFill>
              <a:srgbClr val="FFFFFF"/>
            </a:solidFill>
            <a:prstDash val="solid"/>
          </a:ln>
          <a:effectLst/>
        </p:spPr>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GB" sz="7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82" name="Rectangle 81"/>
          <p:cNvSpPr/>
          <p:nvPr/>
        </p:nvSpPr>
        <p:spPr>
          <a:xfrm>
            <a:off x="7830153" y="830390"/>
            <a:ext cx="562304" cy="6034460"/>
          </a:xfrm>
          <a:prstGeom prst="rect">
            <a:avLst/>
          </a:prstGeom>
          <a:solidFill>
            <a:schemeClr val="accent1">
              <a:lumMod val="20000"/>
              <a:lumOff val="80000"/>
              <a:alpha val="25000"/>
            </a:schemeClr>
          </a:solidFill>
          <a:ln w="28575" cap="flat" cmpd="sng" algn="ctr">
            <a:solidFill>
              <a:srgbClr val="FFFFFF"/>
            </a:solidFill>
            <a:prstDash val="solid"/>
          </a:ln>
          <a:effectLst/>
        </p:spPr>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GB" sz="7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83" name="Rectangle 82"/>
          <p:cNvSpPr/>
          <p:nvPr/>
        </p:nvSpPr>
        <p:spPr>
          <a:xfrm>
            <a:off x="8359045" y="820865"/>
            <a:ext cx="562304" cy="6037135"/>
          </a:xfrm>
          <a:prstGeom prst="rect">
            <a:avLst/>
          </a:prstGeom>
          <a:solidFill>
            <a:schemeClr val="accent1">
              <a:lumMod val="20000"/>
              <a:lumOff val="80000"/>
              <a:alpha val="25000"/>
            </a:schemeClr>
          </a:solidFill>
          <a:ln w="28575" cap="flat" cmpd="sng" algn="ctr">
            <a:solidFill>
              <a:srgbClr val="FFFFFF"/>
            </a:solidFill>
            <a:prstDash val="solid"/>
          </a:ln>
          <a:effectLst/>
        </p:spPr>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GB" sz="7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84" name="Rectangle 83"/>
          <p:cNvSpPr/>
          <p:nvPr/>
        </p:nvSpPr>
        <p:spPr>
          <a:xfrm>
            <a:off x="8909854" y="828716"/>
            <a:ext cx="562304" cy="6039810"/>
          </a:xfrm>
          <a:prstGeom prst="rect">
            <a:avLst/>
          </a:prstGeom>
          <a:solidFill>
            <a:schemeClr val="accent1">
              <a:lumMod val="20000"/>
              <a:lumOff val="80000"/>
              <a:alpha val="25000"/>
            </a:schemeClr>
          </a:solidFill>
          <a:ln w="28575" cap="flat" cmpd="sng" algn="ctr">
            <a:solidFill>
              <a:srgbClr val="FFFFFF"/>
            </a:solidFill>
            <a:prstDash val="solid"/>
          </a:ln>
          <a:effectLst/>
        </p:spPr>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GB" sz="7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85" name="Rectangle 84"/>
          <p:cNvSpPr/>
          <p:nvPr/>
        </p:nvSpPr>
        <p:spPr>
          <a:xfrm>
            <a:off x="9464648" y="821431"/>
            <a:ext cx="562304" cy="6032447"/>
          </a:xfrm>
          <a:prstGeom prst="rect">
            <a:avLst/>
          </a:prstGeom>
          <a:solidFill>
            <a:schemeClr val="accent1">
              <a:lumMod val="20000"/>
              <a:lumOff val="80000"/>
              <a:alpha val="25000"/>
            </a:schemeClr>
          </a:solidFill>
          <a:ln w="28575" cap="flat" cmpd="sng" algn="ctr">
            <a:solidFill>
              <a:srgbClr val="FFFFFF"/>
            </a:solidFill>
            <a:prstDash val="solid"/>
          </a:ln>
          <a:effectLst/>
        </p:spPr>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GB" sz="7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86" name="Rectangle 85"/>
          <p:cNvSpPr/>
          <p:nvPr/>
        </p:nvSpPr>
        <p:spPr>
          <a:xfrm>
            <a:off x="10029743" y="825553"/>
            <a:ext cx="562304" cy="6032447"/>
          </a:xfrm>
          <a:prstGeom prst="rect">
            <a:avLst/>
          </a:prstGeom>
          <a:solidFill>
            <a:schemeClr val="accent1">
              <a:lumMod val="20000"/>
              <a:lumOff val="80000"/>
              <a:alpha val="25000"/>
            </a:schemeClr>
          </a:solidFill>
          <a:ln w="28575" cap="flat" cmpd="sng" algn="ctr">
            <a:solidFill>
              <a:srgbClr val="FFFFFF"/>
            </a:solidFill>
            <a:prstDash val="solid"/>
          </a:ln>
          <a:effectLst/>
        </p:spPr>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GB" sz="7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87" name="Rectangle 86"/>
          <p:cNvSpPr/>
          <p:nvPr/>
        </p:nvSpPr>
        <p:spPr>
          <a:xfrm>
            <a:off x="10598522" y="818190"/>
            <a:ext cx="562304" cy="6039810"/>
          </a:xfrm>
          <a:prstGeom prst="rect">
            <a:avLst/>
          </a:prstGeom>
          <a:solidFill>
            <a:schemeClr val="accent1">
              <a:lumMod val="20000"/>
              <a:lumOff val="80000"/>
              <a:alpha val="25000"/>
            </a:schemeClr>
          </a:solidFill>
          <a:ln w="28575" cap="flat" cmpd="sng" algn="ctr">
            <a:solidFill>
              <a:srgbClr val="FFFFFF"/>
            </a:solidFill>
            <a:prstDash val="solid"/>
          </a:ln>
          <a:effectLst/>
        </p:spPr>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GB" sz="7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89" name="Rectangle 88"/>
          <p:cNvSpPr/>
          <p:nvPr/>
        </p:nvSpPr>
        <p:spPr>
          <a:xfrm>
            <a:off x="11184324" y="829224"/>
            <a:ext cx="562304" cy="6039810"/>
          </a:xfrm>
          <a:prstGeom prst="rect">
            <a:avLst/>
          </a:prstGeom>
          <a:solidFill>
            <a:schemeClr val="accent1">
              <a:lumMod val="20000"/>
              <a:lumOff val="80000"/>
              <a:alpha val="25000"/>
            </a:schemeClr>
          </a:solidFill>
          <a:ln w="28575" cap="flat" cmpd="sng" algn="ctr">
            <a:solidFill>
              <a:srgbClr val="FFFFFF"/>
            </a:solidFill>
            <a:prstDash val="solid"/>
          </a:ln>
          <a:effectLst/>
        </p:spPr>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GB" sz="7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90" name="Rectangle 89"/>
          <p:cNvSpPr/>
          <p:nvPr/>
        </p:nvSpPr>
        <p:spPr>
          <a:xfrm>
            <a:off x="11759580" y="818190"/>
            <a:ext cx="431024" cy="6039810"/>
          </a:xfrm>
          <a:prstGeom prst="rect">
            <a:avLst/>
          </a:prstGeom>
          <a:solidFill>
            <a:schemeClr val="accent1">
              <a:lumMod val="20000"/>
              <a:lumOff val="80000"/>
              <a:alpha val="25000"/>
            </a:schemeClr>
          </a:solidFill>
          <a:ln w="28575" cap="flat" cmpd="sng" algn="ctr">
            <a:solidFill>
              <a:srgbClr val="FFFFFF"/>
            </a:solidFill>
            <a:prstDash val="solid"/>
          </a:ln>
          <a:effectLst/>
        </p:spPr>
        <p:txBody>
          <a:bodyPr rtlCol="0" anchor="ctr"/>
          <a:lstStyle/>
          <a:p>
            <a:pPr marL="0" marR="0" lvl="0" indent="0" algn="l" defTabSz="609585" rtl="0" eaLnBrk="1" fontAlgn="auto" latinLnBrk="0" hangingPunct="1">
              <a:lnSpc>
                <a:spcPct val="100000"/>
              </a:lnSpc>
              <a:spcBef>
                <a:spcPts val="0"/>
              </a:spcBef>
              <a:spcAft>
                <a:spcPts val="0"/>
              </a:spcAft>
              <a:buClrTx/>
              <a:buSzTx/>
              <a:buFontTx/>
              <a:buNone/>
              <a:tabLst/>
              <a:defRPr/>
            </a:pPr>
            <a:endParaRPr kumimoji="0" lang="en-GB" sz="7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96" name="Rectangle 95">
            <a:extLst>
              <a:ext uri="{FF2B5EF4-FFF2-40B4-BE49-F238E27FC236}">
                <a16:creationId xmlns:a16="http://schemas.microsoft.com/office/drawing/2014/main" id="{68E7A9C1-CAD3-A74B-ACCA-18360F185B6A}"/>
              </a:ext>
            </a:extLst>
          </p:cNvPr>
          <p:cNvSpPr/>
          <p:nvPr/>
        </p:nvSpPr>
        <p:spPr>
          <a:xfrm>
            <a:off x="4530" y="1246998"/>
            <a:ext cx="1635518" cy="252000"/>
          </a:xfrm>
          <a:prstGeom prst="rect">
            <a:avLst/>
          </a:prstGeom>
          <a:solidFill>
            <a:schemeClr val="accent2"/>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dirty="0">
                <a:ln>
                  <a:noFill/>
                </a:ln>
                <a:solidFill>
                  <a:srgbClr val="FFFFFF"/>
                </a:solidFill>
                <a:effectLst/>
                <a:uLnTx/>
                <a:uFillTx/>
                <a:latin typeface="Calibri"/>
                <a:ea typeface="+mn-ea"/>
                <a:cs typeface="+mn-cs"/>
              </a:rPr>
              <a:t>Project Mobilisation</a:t>
            </a:r>
          </a:p>
        </p:txBody>
      </p:sp>
      <p:sp>
        <p:nvSpPr>
          <p:cNvPr id="114" name="Rectangle 113">
            <a:extLst>
              <a:ext uri="{FF2B5EF4-FFF2-40B4-BE49-F238E27FC236}">
                <a16:creationId xmlns:a16="http://schemas.microsoft.com/office/drawing/2014/main" id="{215DF245-4A3D-5F41-B86A-7DBB25ACDCF9}"/>
              </a:ext>
            </a:extLst>
          </p:cNvPr>
          <p:cNvSpPr/>
          <p:nvPr/>
        </p:nvSpPr>
        <p:spPr>
          <a:xfrm>
            <a:off x="1786559" y="1523446"/>
            <a:ext cx="4332510" cy="252000"/>
          </a:xfrm>
          <a:prstGeom prst="rect">
            <a:avLst/>
          </a:prstGeom>
          <a:solidFill>
            <a:schemeClr val="accent2"/>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dirty="0">
                <a:ln>
                  <a:noFill/>
                </a:ln>
                <a:solidFill>
                  <a:srgbClr val="FFFFFF"/>
                </a:solidFill>
                <a:effectLst/>
                <a:uLnTx/>
                <a:uFillTx/>
                <a:latin typeface="Calibri"/>
                <a:ea typeface="+mn-ea"/>
                <a:cs typeface="+mn-cs"/>
              </a:rPr>
              <a:t>IT Detailed Design, Build, Unit Test</a:t>
            </a:r>
          </a:p>
        </p:txBody>
      </p:sp>
      <p:sp>
        <p:nvSpPr>
          <p:cNvPr id="151" name="Rectangle 150">
            <a:extLst>
              <a:ext uri="{FF2B5EF4-FFF2-40B4-BE49-F238E27FC236}">
                <a16:creationId xmlns:a16="http://schemas.microsoft.com/office/drawing/2014/main" id="{68933026-5376-794B-A3A6-AAAA830085D8}"/>
              </a:ext>
            </a:extLst>
          </p:cNvPr>
          <p:cNvSpPr/>
          <p:nvPr/>
        </p:nvSpPr>
        <p:spPr>
          <a:xfrm>
            <a:off x="8222440" y="2023185"/>
            <a:ext cx="1153658" cy="252000"/>
          </a:xfrm>
          <a:prstGeom prst="rect">
            <a:avLst/>
          </a:prstGeom>
          <a:solidFill>
            <a:schemeClr val="accent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dirty="0">
                <a:ln>
                  <a:noFill/>
                </a:ln>
                <a:solidFill>
                  <a:srgbClr val="FFFFFF"/>
                </a:solidFill>
                <a:effectLst/>
                <a:uLnTx/>
                <a:uFillTx/>
                <a:latin typeface="Calibri"/>
                <a:ea typeface="+mn-ea"/>
                <a:cs typeface="+mn-cs"/>
              </a:rPr>
              <a:t>UIT – 8 weeks </a:t>
            </a:r>
          </a:p>
        </p:txBody>
      </p:sp>
      <p:sp>
        <p:nvSpPr>
          <p:cNvPr id="157" name="TextBox 156">
            <a:extLst>
              <a:ext uri="{FF2B5EF4-FFF2-40B4-BE49-F238E27FC236}">
                <a16:creationId xmlns:a16="http://schemas.microsoft.com/office/drawing/2014/main" id="{21894F4F-B587-2C46-8134-E21EA4F55C1D}"/>
              </a:ext>
            </a:extLst>
          </p:cNvPr>
          <p:cNvSpPr txBox="1"/>
          <p:nvPr/>
        </p:nvSpPr>
        <p:spPr>
          <a:xfrm>
            <a:off x="8142446" y="1827873"/>
            <a:ext cx="853119" cy="338554"/>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GB" sz="700" b="0" i="0" u="none" strike="noStrike" kern="1200" cap="none" spc="0" normalizeH="0" baseline="0" noProof="0" dirty="0">
                <a:ln>
                  <a:noFill/>
                </a:ln>
                <a:solidFill>
                  <a:prstClr val="black"/>
                </a:solidFill>
                <a:effectLst/>
                <a:uLnTx/>
                <a:uFillTx/>
                <a:latin typeface="Calibri"/>
                <a:ea typeface="+mn-ea"/>
                <a:cs typeface="+mn-cs"/>
                <a:sym typeface="Wingdings" panose="05000000000000000000" pitchFamily="2" charset="2"/>
              </a:rPr>
              <a:t> SIT Exit </a:t>
            </a:r>
            <a:r>
              <a:rPr kumimoji="0" lang="en-GB" sz="8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 </a:t>
            </a:r>
            <a:endParaRPr kumimoji="0" lang="en-GB" sz="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8" name="Isosceles Triangle 224">
            <a:extLst>
              <a:ext uri="{FF2B5EF4-FFF2-40B4-BE49-F238E27FC236}">
                <a16:creationId xmlns:a16="http://schemas.microsoft.com/office/drawing/2014/main" id="{DEE9399D-EAA9-814A-85B9-8B6EF0D4B033}"/>
              </a:ext>
            </a:extLst>
          </p:cNvPr>
          <p:cNvSpPr/>
          <p:nvPr/>
        </p:nvSpPr>
        <p:spPr>
          <a:xfrm>
            <a:off x="9310707" y="2136110"/>
            <a:ext cx="138668" cy="96682"/>
          </a:xfrm>
          <a:prstGeom prst="triangle">
            <a:avLst>
              <a:gd name="adj" fmla="val 56579"/>
            </a:avLst>
          </a:prstGeom>
          <a:solidFill>
            <a:srgbClr val="00B05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GB" sz="700" b="1" i="0" u="none" strike="noStrike" kern="1200" cap="none" spc="0" normalizeH="0" baseline="0" noProof="0" dirty="0">
              <a:ln>
                <a:noFill/>
              </a:ln>
              <a:solidFill>
                <a:prstClr val="white"/>
              </a:solidFill>
              <a:effectLst/>
              <a:uLnTx/>
              <a:uFillTx/>
              <a:latin typeface="Calibri"/>
              <a:ea typeface="+mn-ea"/>
              <a:cs typeface="+mn-cs"/>
            </a:endParaRPr>
          </a:p>
        </p:txBody>
      </p:sp>
      <p:sp>
        <p:nvSpPr>
          <p:cNvPr id="170" name="TextBox 169">
            <a:extLst>
              <a:ext uri="{FF2B5EF4-FFF2-40B4-BE49-F238E27FC236}">
                <a16:creationId xmlns:a16="http://schemas.microsoft.com/office/drawing/2014/main" id="{21894F4F-B587-2C46-8134-E21EA4F55C1D}"/>
              </a:ext>
            </a:extLst>
          </p:cNvPr>
          <p:cNvSpPr txBox="1"/>
          <p:nvPr/>
        </p:nvSpPr>
        <p:spPr>
          <a:xfrm>
            <a:off x="9382573" y="2105514"/>
            <a:ext cx="853119" cy="200055"/>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GB" sz="700" b="0" i="0" u="none" strike="noStrike" kern="1200" cap="none" spc="0" normalizeH="0" baseline="0" noProof="0" dirty="0">
                <a:ln>
                  <a:noFill/>
                </a:ln>
                <a:solidFill>
                  <a:prstClr val="black"/>
                </a:solidFill>
                <a:effectLst/>
                <a:uLnTx/>
                <a:uFillTx/>
                <a:latin typeface="Calibri"/>
                <a:ea typeface="+mn-ea"/>
                <a:cs typeface="+mn-cs"/>
                <a:sym typeface="Wingdings" panose="05000000000000000000" pitchFamily="2" charset="2"/>
              </a:rPr>
              <a:t> UIT Exit</a:t>
            </a:r>
            <a:endParaRPr kumimoji="0" lang="en-GB" sz="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8" name="Rectangle 67">
            <a:extLst>
              <a:ext uri="{FF2B5EF4-FFF2-40B4-BE49-F238E27FC236}">
                <a16:creationId xmlns:a16="http://schemas.microsoft.com/office/drawing/2014/main" id="{D013D1C7-F4B8-E942-9A73-C792B6F2846C}"/>
              </a:ext>
            </a:extLst>
          </p:cNvPr>
          <p:cNvSpPr/>
          <p:nvPr/>
        </p:nvSpPr>
        <p:spPr>
          <a:xfrm>
            <a:off x="0" y="699109"/>
            <a:ext cx="12191999" cy="1244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700" b="1" i="0" u="none" strike="noStrike" kern="1200" cap="none" spc="0" normalizeH="0" baseline="0" noProof="0" dirty="0">
                <a:ln>
                  <a:noFill/>
                </a:ln>
                <a:solidFill>
                  <a:srgbClr val="FFFFFF"/>
                </a:solidFill>
                <a:effectLst/>
                <a:uLnTx/>
                <a:uFillTx/>
                <a:latin typeface="Calibri"/>
                <a:ea typeface="+mn-ea"/>
                <a:cs typeface="+mn-cs"/>
              </a:rPr>
              <a:t>DCC-CR Change Programme </a:t>
            </a:r>
          </a:p>
        </p:txBody>
      </p:sp>
      <p:sp>
        <p:nvSpPr>
          <p:cNvPr id="175" name="TextBox 174">
            <a:extLst>
              <a:ext uri="{FF2B5EF4-FFF2-40B4-BE49-F238E27FC236}">
                <a16:creationId xmlns:a16="http://schemas.microsoft.com/office/drawing/2014/main" id="{21894F4F-B587-2C46-8134-E21EA4F55C1D}"/>
              </a:ext>
            </a:extLst>
          </p:cNvPr>
          <p:cNvSpPr txBox="1"/>
          <p:nvPr/>
        </p:nvSpPr>
        <p:spPr>
          <a:xfrm>
            <a:off x="10234808" y="3843191"/>
            <a:ext cx="634589" cy="215444"/>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Calibri" panose="020F0502020204030204"/>
                <a:ea typeface="+mn-ea"/>
                <a:cs typeface="+mn-cs"/>
              </a:rPr>
              <a:t>Go Live</a:t>
            </a:r>
          </a:p>
        </p:txBody>
      </p:sp>
      <p:sp>
        <p:nvSpPr>
          <p:cNvPr id="274" name="Star: 5 Points 111">
            <a:extLst>
              <a:ext uri="{FF2B5EF4-FFF2-40B4-BE49-F238E27FC236}">
                <a16:creationId xmlns:a16="http://schemas.microsoft.com/office/drawing/2014/main" id="{5B6D3544-BE0D-4139-ABDA-378FEFE1F14E}"/>
              </a:ext>
            </a:extLst>
          </p:cNvPr>
          <p:cNvSpPr/>
          <p:nvPr/>
        </p:nvSpPr>
        <p:spPr>
          <a:xfrm>
            <a:off x="9838408" y="2078685"/>
            <a:ext cx="337103" cy="250841"/>
          </a:xfrm>
          <a:prstGeom prst="star5">
            <a:avLst/>
          </a:prstGeom>
          <a:solidFill>
            <a:srgbClr val="00B050"/>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endParaRPr>
          </a:p>
        </p:txBody>
      </p:sp>
      <p:sp>
        <p:nvSpPr>
          <p:cNvPr id="322" name="Isosceles Triangle 224">
            <a:extLst>
              <a:ext uri="{FF2B5EF4-FFF2-40B4-BE49-F238E27FC236}">
                <a16:creationId xmlns:a16="http://schemas.microsoft.com/office/drawing/2014/main" id="{DEE9399D-EAA9-814A-85B9-8B6EF0D4B033}"/>
              </a:ext>
            </a:extLst>
          </p:cNvPr>
          <p:cNvSpPr/>
          <p:nvPr/>
        </p:nvSpPr>
        <p:spPr>
          <a:xfrm>
            <a:off x="6208232" y="1630392"/>
            <a:ext cx="138668" cy="86543"/>
          </a:xfrm>
          <a:prstGeom prst="triangle">
            <a:avLst>
              <a:gd name="adj" fmla="val 56579"/>
            </a:avLst>
          </a:prstGeom>
          <a:solidFill>
            <a:srgbClr val="00B05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GB" sz="700" b="1" i="0" u="none" strike="noStrike" kern="1200" cap="none" spc="0" normalizeH="0" baseline="0" noProof="0" dirty="0">
              <a:ln>
                <a:noFill/>
              </a:ln>
              <a:solidFill>
                <a:prstClr val="white"/>
              </a:solidFill>
              <a:effectLst/>
              <a:uLnTx/>
              <a:uFillTx/>
              <a:latin typeface="Calibri"/>
              <a:ea typeface="+mn-ea"/>
              <a:cs typeface="+mn-cs"/>
            </a:endParaRPr>
          </a:p>
        </p:txBody>
      </p:sp>
      <p:sp>
        <p:nvSpPr>
          <p:cNvPr id="323" name="TextBox 322">
            <a:extLst>
              <a:ext uri="{FF2B5EF4-FFF2-40B4-BE49-F238E27FC236}">
                <a16:creationId xmlns:a16="http://schemas.microsoft.com/office/drawing/2014/main" id="{21894F4F-B587-2C46-8134-E21EA4F55C1D}"/>
              </a:ext>
            </a:extLst>
          </p:cNvPr>
          <p:cNvSpPr txBox="1"/>
          <p:nvPr/>
        </p:nvSpPr>
        <p:spPr>
          <a:xfrm>
            <a:off x="6273348" y="1576574"/>
            <a:ext cx="853119" cy="338554"/>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GB" sz="700" b="0" i="0" u="none" strike="noStrike" kern="1200" cap="none" spc="0" normalizeH="0" baseline="0" noProof="0" dirty="0">
                <a:ln>
                  <a:noFill/>
                </a:ln>
                <a:solidFill>
                  <a:prstClr val="black"/>
                </a:solidFill>
                <a:effectLst/>
                <a:uLnTx/>
                <a:uFillTx/>
                <a:latin typeface="Calibri"/>
                <a:ea typeface="+mn-ea"/>
                <a:cs typeface="+mn-cs"/>
                <a:sym typeface="Wingdings" panose="05000000000000000000" pitchFamily="2" charset="2"/>
              </a:rPr>
              <a:t> PIT TAD </a:t>
            </a:r>
            <a:r>
              <a:rPr kumimoji="0" lang="en-GB" sz="8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 </a:t>
            </a:r>
            <a:endParaRPr kumimoji="0" lang="en-GB" sz="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50" name="Rectangle 149">
            <a:extLst>
              <a:ext uri="{FF2B5EF4-FFF2-40B4-BE49-F238E27FC236}">
                <a16:creationId xmlns:a16="http://schemas.microsoft.com/office/drawing/2014/main" id="{68933026-5376-794B-A3A6-AAAA830085D8}"/>
              </a:ext>
            </a:extLst>
          </p:cNvPr>
          <p:cNvSpPr/>
          <p:nvPr/>
        </p:nvSpPr>
        <p:spPr>
          <a:xfrm>
            <a:off x="6396606" y="1789260"/>
            <a:ext cx="1699078" cy="252000"/>
          </a:xfrm>
          <a:prstGeom prst="rect">
            <a:avLst/>
          </a:prstGeom>
          <a:solidFill>
            <a:schemeClr val="accent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dirty="0">
                <a:ln>
                  <a:noFill/>
                </a:ln>
                <a:solidFill>
                  <a:srgbClr val="FFFFFF"/>
                </a:solidFill>
                <a:effectLst/>
                <a:uLnTx/>
                <a:uFillTx/>
                <a:latin typeface="Calibri"/>
                <a:ea typeface="+mn-ea"/>
                <a:cs typeface="+mn-cs"/>
              </a:rPr>
              <a:t>SIT  12 weeks  </a:t>
            </a:r>
          </a:p>
        </p:txBody>
      </p:sp>
      <p:sp>
        <p:nvSpPr>
          <p:cNvPr id="164" name="Isosceles Triangle 224">
            <a:extLst>
              <a:ext uri="{FF2B5EF4-FFF2-40B4-BE49-F238E27FC236}">
                <a16:creationId xmlns:a16="http://schemas.microsoft.com/office/drawing/2014/main" id="{DEE9399D-EAA9-814A-85B9-8B6EF0D4B033}"/>
              </a:ext>
            </a:extLst>
          </p:cNvPr>
          <p:cNvSpPr/>
          <p:nvPr/>
        </p:nvSpPr>
        <p:spPr>
          <a:xfrm>
            <a:off x="8075423" y="1874459"/>
            <a:ext cx="138668" cy="86543"/>
          </a:xfrm>
          <a:prstGeom prst="triangle">
            <a:avLst>
              <a:gd name="adj" fmla="val 56579"/>
            </a:avLst>
          </a:prstGeom>
          <a:solidFill>
            <a:srgbClr val="00B05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GB" sz="700" b="1" i="0" u="none" strike="noStrike" kern="1200" cap="none" spc="0" normalizeH="0" baseline="0" noProof="0" dirty="0">
              <a:ln>
                <a:noFill/>
              </a:ln>
              <a:solidFill>
                <a:prstClr val="white"/>
              </a:solidFill>
              <a:effectLst/>
              <a:uLnTx/>
              <a:uFillTx/>
              <a:latin typeface="Calibri"/>
              <a:ea typeface="+mn-ea"/>
              <a:cs typeface="+mn-cs"/>
            </a:endParaRPr>
          </a:p>
        </p:txBody>
      </p:sp>
      <p:sp>
        <p:nvSpPr>
          <p:cNvPr id="2" name="TextBox 1">
            <a:extLst>
              <a:ext uri="{FF2B5EF4-FFF2-40B4-BE49-F238E27FC236}">
                <a16:creationId xmlns:a16="http://schemas.microsoft.com/office/drawing/2014/main" id="{8DE89924-E1AA-44AB-929B-D0386D083834}"/>
              </a:ext>
            </a:extLst>
          </p:cNvPr>
          <p:cNvSpPr txBox="1"/>
          <p:nvPr/>
        </p:nvSpPr>
        <p:spPr>
          <a:xfrm>
            <a:off x="8377129" y="840058"/>
            <a:ext cx="3663121" cy="8002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panose="020F0502020204030204"/>
                <a:ea typeface="+mn-ea"/>
                <a:cs typeface="+mn-cs"/>
              </a:rPr>
              <a:t>CSP South &amp; Central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Calibri" panose="020F0502020204030204"/>
                <a:ea typeface="+mn-ea"/>
                <a:cs typeface="+mn-cs"/>
              </a:rPr>
              <a:t>19 month implementation plan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Calibri" panose="020F0502020204030204"/>
                <a:ea typeface="+mn-ea"/>
                <a:cs typeface="+mn-cs"/>
              </a:rPr>
              <a:t>Ability to mobilise following SEC Gov Approval</a:t>
            </a:r>
          </a:p>
        </p:txBody>
      </p:sp>
      <p:cxnSp>
        <p:nvCxnSpPr>
          <p:cNvPr id="4" name="Straight Connector 3">
            <a:extLst>
              <a:ext uri="{FF2B5EF4-FFF2-40B4-BE49-F238E27FC236}">
                <a16:creationId xmlns:a16="http://schemas.microsoft.com/office/drawing/2014/main" id="{2E3C279B-0D1A-433B-88C0-2E8DEAECF8C5}"/>
              </a:ext>
            </a:extLst>
          </p:cNvPr>
          <p:cNvCxnSpPr/>
          <p:nvPr/>
        </p:nvCxnSpPr>
        <p:spPr>
          <a:xfrm>
            <a:off x="180262" y="2444068"/>
            <a:ext cx="1190636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79" name="Rectangle 78">
            <a:extLst>
              <a:ext uri="{FF2B5EF4-FFF2-40B4-BE49-F238E27FC236}">
                <a16:creationId xmlns:a16="http://schemas.microsoft.com/office/drawing/2014/main" id="{C31DBC22-12BE-4B1A-8ACF-73D67870D9A0}"/>
              </a:ext>
            </a:extLst>
          </p:cNvPr>
          <p:cNvSpPr/>
          <p:nvPr/>
        </p:nvSpPr>
        <p:spPr>
          <a:xfrm>
            <a:off x="7448" y="2832683"/>
            <a:ext cx="3927431" cy="252000"/>
          </a:xfrm>
          <a:prstGeom prst="rect">
            <a:avLst/>
          </a:prstGeom>
          <a:solidFill>
            <a:schemeClr val="accent2"/>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dirty="0">
                <a:ln>
                  <a:noFill/>
                </a:ln>
                <a:solidFill>
                  <a:srgbClr val="FFFFFF"/>
                </a:solidFill>
                <a:effectLst/>
                <a:uLnTx/>
                <a:uFillTx/>
                <a:latin typeface="Calibri" panose="020F0502020204030204"/>
                <a:ea typeface="+mn-ea"/>
                <a:cs typeface="+mn-cs"/>
              </a:rPr>
              <a:t>IT Detailed Design, Build</a:t>
            </a:r>
          </a:p>
        </p:txBody>
      </p:sp>
      <p:sp>
        <p:nvSpPr>
          <p:cNvPr id="88" name="Rectangle 87">
            <a:extLst>
              <a:ext uri="{FF2B5EF4-FFF2-40B4-BE49-F238E27FC236}">
                <a16:creationId xmlns:a16="http://schemas.microsoft.com/office/drawing/2014/main" id="{A76DB922-2A88-44F9-8AFB-6CF44CD360E1}"/>
              </a:ext>
            </a:extLst>
          </p:cNvPr>
          <p:cNvSpPr/>
          <p:nvPr/>
        </p:nvSpPr>
        <p:spPr>
          <a:xfrm>
            <a:off x="3952215" y="3110744"/>
            <a:ext cx="2496473" cy="252000"/>
          </a:xfrm>
          <a:prstGeom prst="rect">
            <a:avLst/>
          </a:prstGeom>
          <a:solidFill>
            <a:schemeClr val="accent2"/>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dirty="0">
                <a:ln>
                  <a:noFill/>
                </a:ln>
                <a:solidFill>
                  <a:srgbClr val="FFFFFF"/>
                </a:solidFill>
                <a:effectLst/>
                <a:uLnTx/>
                <a:uFillTx/>
                <a:latin typeface="Calibri"/>
                <a:ea typeface="+mn-ea"/>
                <a:cs typeface="+mn-cs"/>
              </a:rPr>
              <a:t>PIT1 SIT1 Test Cycle 1</a:t>
            </a:r>
          </a:p>
        </p:txBody>
      </p:sp>
      <p:sp>
        <p:nvSpPr>
          <p:cNvPr id="93" name="Rectangle 92">
            <a:extLst>
              <a:ext uri="{FF2B5EF4-FFF2-40B4-BE49-F238E27FC236}">
                <a16:creationId xmlns:a16="http://schemas.microsoft.com/office/drawing/2014/main" id="{E769A921-E24B-45C1-8340-147FA9C86D5A}"/>
              </a:ext>
            </a:extLst>
          </p:cNvPr>
          <p:cNvSpPr/>
          <p:nvPr/>
        </p:nvSpPr>
        <p:spPr>
          <a:xfrm>
            <a:off x="-1197" y="2537471"/>
            <a:ext cx="1635518" cy="252000"/>
          </a:xfrm>
          <a:prstGeom prst="rect">
            <a:avLst/>
          </a:prstGeom>
          <a:solidFill>
            <a:schemeClr val="accent2"/>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dirty="0">
                <a:ln>
                  <a:noFill/>
                </a:ln>
                <a:solidFill>
                  <a:srgbClr val="FFFFFF"/>
                </a:solidFill>
                <a:effectLst/>
                <a:uLnTx/>
                <a:uFillTx/>
                <a:latin typeface="Calibri"/>
                <a:ea typeface="+mn-ea"/>
                <a:cs typeface="+mn-cs"/>
              </a:rPr>
              <a:t>Delivery of CR1047 (GBCS 3.X)</a:t>
            </a:r>
          </a:p>
        </p:txBody>
      </p:sp>
      <p:sp>
        <p:nvSpPr>
          <p:cNvPr id="94" name="Rectangle 93">
            <a:extLst>
              <a:ext uri="{FF2B5EF4-FFF2-40B4-BE49-F238E27FC236}">
                <a16:creationId xmlns:a16="http://schemas.microsoft.com/office/drawing/2014/main" id="{6E606981-341F-45EE-9FC1-D1DF426811DA}"/>
              </a:ext>
            </a:extLst>
          </p:cNvPr>
          <p:cNvSpPr/>
          <p:nvPr/>
        </p:nvSpPr>
        <p:spPr>
          <a:xfrm>
            <a:off x="6562429" y="3430985"/>
            <a:ext cx="1897376" cy="252000"/>
          </a:xfrm>
          <a:prstGeom prst="rect">
            <a:avLst/>
          </a:prstGeom>
          <a:solidFill>
            <a:schemeClr val="accent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dirty="0">
                <a:ln>
                  <a:noFill/>
                </a:ln>
                <a:solidFill>
                  <a:srgbClr val="FFFFFF"/>
                </a:solidFill>
                <a:effectLst/>
                <a:uLnTx/>
                <a:uFillTx/>
                <a:latin typeface="Calibri"/>
                <a:ea typeface="+mn-ea"/>
                <a:cs typeface="+mn-cs"/>
              </a:rPr>
              <a:t>PIT2  SIT2 Test Cycle 2</a:t>
            </a:r>
          </a:p>
        </p:txBody>
      </p:sp>
      <p:sp>
        <p:nvSpPr>
          <p:cNvPr id="95" name="Rectangle 94">
            <a:extLst>
              <a:ext uri="{FF2B5EF4-FFF2-40B4-BE49-F238E27FC236}">
                <a16:creationId xmlns:a16="http://schemas.microsoft.com/office/drawing/2014/main" id="{5B6DEF06-21CF-41FA-AD60-842F1E3761C3}"/>
              </a:ext>
            </a:extLst>
          </p:cNvPr>
          <p:cNvSpPr/>
          <p:nvPr/>
        </p:nvSpPr>
        <p:spPr>
          <a:xfrm>
            <a:off x="8569005" y="3852503"/>
            <a:ext cx="1153658" cy="252000"/>
          </a:xfrm>
          <a:prstGeom prst="rect">
            <a:avLst/>
          </a:prstGeom>
          <a:solidFill>
            <a:schemeClr val="accent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dirty="0">
                <a:ln>
                  <a:noFill/>
                </a:ln>
                <a:solidFill>
                  <a:srgbClr val="FFFFFF"/>
                </a:solidFill>
                <a:effectLst/>
                <a:uLnTx/>
                <a:uFillTx/>
                <a:latin typeface="Calibri"/>
                <a:ea typeface="+mn-ea"/>
                <a:cs typeface="+mn-cs"/>
              </a:rPr>
              <a:t>UIT – 8 weeks </a:t>
            </a:r>
          </a:p>
        </p:txBody>
      </p:sp>
      <p:sp>
        <p:nvSpPr>
          <p:cNvPr id="97" name="Star: 5 Points 111">
            <a:extLst>
              <a:ext uri="{FF2B5EF4-FFF2-40B4-BE49-F238E27FC236}">
                <a16:creationId xmlns:a16="http://schemas.microsoft.com/office/drawing/2014/main" id="{6464A143-6F5A-488C-8895-B11B5397AB32}"/>
              </a:ext>
            </a:extLst>
          </p:cNvPr>
          <p:cNvSpPr/>
          <p:nvPr/>
        </p:nvSpPr>
        <p:spPr>
          <a:xfrm>
            <a:off x="9954501" y="3808719"/>
            <a:ext cx="337103" cy="250841"/>
          </a:xfrm>
          <a:prstGeom prst="star5">
            <a:avLst/>
          </a:prstGeom>
          <a:solidFill>
            <a:srgbClr val="00B050"/>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endParaRPr>
          </a:p>
        </p:txBody>
      </p:sp>
      <p:sp>
        <p:nvSpPr>
          <p:cNvPr id="98" name="TextBox 97">
            <a:extLst>
              <a:ext uri="{FF2B5EF4-FFF2-40B4-BE49-F238E27FC236}">
                <a16:creationId xmlns:a16="http://schemas.microsoft.com/office/drawing/2014/main" id="{888EE260-6E33-414E-8980-F0177170ADCB}"/>
              </a:ext>
            </a:extLst>
          </p:cNvPr>
          <p:cNvSpPr txBox="1"/>
          <p:nvPr/>
        </p:nvSpPr>
        <p:spPr>
          <a:xfrm>
            <a:off x="10070619" y="2183332"/>
            <a:ext cx="634589" cy="215444"/>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Calibri" panose="020F0502020204030204"/>
                <a:ea typeface="+mn-ea"/>
                <a:cs typeface="+mn-cs"/>
              </a:rPr>
              <a:t>Go Live</a:t>
            </a:r>
          </a:p>
        </p:txBody>
      </p:sp>
      <p:sp>
        <p:nvSpPr>
          <p:cNvPr id="99" name="Rectangle 98">
            <a:extLst>
              <a:ext uri="{FF2B5EF4-FFF2-40B4-BE49-F238E27FC236}">
                <a16:creationId xmlns:a16="http://schemas.microsoft.com/office/drawing/2014/main" id="{3BEFAF2A-02FF-491D-AEFA-CB7703437200}"/>
              </a:ext>
            </a:extLst>
          </p:cNvPr>
          <p:cNvSpPr/>
          <p:nvPr/>
        </p:nvSpPr>
        <p:spPr>
          <a:xfrm>
            <a:off x="7448" y="4555996"/>
            <a:ext cx="2808392" cy="252000"/>
          </a:xfrm>
          <a:prstGeom prst="rect">
            <a:avLst/>
          </a:prstGeom>
          <a:solidFill>
            <a:schemeClr val="accent2"/>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dirty="0">
                <a:ln>
                  <a:noFill/>
                </a:ln>
                <a:solidFill>
                  <a:srgbClr val="FFFFFF"/>
                </a:solidFill>
                <a:effectLst/>
                <a:uLnTx/>
                <a:uFillTx/>
                <a:latin typeface="Calibri" panose="020F0502020204030204"/>
                <a:ea typeface="+mn-ea"/>
                <a:cs typeface="+mn-cs"/>
              </a:rPr>
              <a:t>IT Detailed Design, Build, Unit Test</a:t>
            </a:r>
          </a:p>
        </p:txBody>
      </p:sp>
      <p:cxnSp>
        <p:nvCxnSpPr>
          <p:cNvPr id="107" name="Straight Connector 106">
            <a:extLst>
              <a:ext uri="{FF2B5EF4-FFF2-40B4-BE49-F238E27FC236}">
                <a16:creationId xmlns:a16="http://schemas.microsoft.com/office/drawing/2014/main" id="{CFD8D666-E842-4E2B-B69C-59C32722CC1B}"/>
              </a:ext>
            </a:extLst>
          </p:cNvPr>
          <p:cNvCxnSpPr/>
          <p:nvPr/>
        </p:nvCxnSpPr>
        <p:spPr>
          <a:xfrm>
            <a:off x="113699" y="4369284"/>
            <a:ext cx="1190636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08" name="TextBox 107">
            <a:extLst>
              <a:ext uri="{FF2B5EF4-FFF2-40B4-BE49-F238E27FC236}">
                <a16:creationId xmlns:a16="http://schemas.microsoft.com/office/drawing/2014/main" id="{208769C2-1D04-42E4-A815-F5E0DE915D6A}"/>
              </a:ext>
            </a:extLst>
          </p:cNvPr>
          <p:cNvSpPr txBox="1"/>
          <p:nvPr/>
        </p:nvSpPr>
        <p:spPr>
          <a:xfrm>
            <a:off x="8539404" y="2449018"/>
            <a:ext cx="3631986" cy="123110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panose="020F0502020204030204"/>
                <a:ea typeface="+mn-ea"/>
                <a:cs typeface="+mn-cs"/>
              </a:rPr>
              <a:t>CSP North</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Calibri" panose="020F0502020204030204"/>
                <a:ea typeface="+mn-ea"/>
                <a:cs typeface="+mn-cs"/>
              </a:rPr>
              <a:t>19 month implementation plan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Calibri" panose="020F0502020204030204"/>
                <a:ea typeface="+mn-ea"/>
                <a:cs typeface="+mn-cs"/>
              </a:rPr>
              <a:t>Ability to commence Design &amp; Build – cannot start Testing until GBCS 3.x is implemented  (est. Jan 2020)</a:t>
            </a:r>
          </a:p>
        </p:txBody>
      </p:sp>
      <p:sp>
        <p:nvSpPr>
          <p:cNvPr id="109" name="Rectangle 108">
            <a:extLst>
              <a:ext uri="{FF2B5EF4-FFF2-40B4-BE49-F238E27FC236}">
                <a16:creationId xmlns:a16="http://schemas.microsoft.com/office/drawing/2014/main" id="{1DC6BB7F-3645-4C81-B55C-F9845C44D954}"/>
              </a:ext>
            </a:extLst>
          </p:cNvPr>
          <p:cNvSpPr/>
          <p:nvPr/>
        </p:nvSpPr>
        <p:spPr>
          <a:xfrm>
            <a:off x="2975888" y="4932422"/>
            <a:ext cx="1699078" cy="252000"/>
          </a:xfrm>
          <a:prstGeom prst="rect">
            <a:avLst/>
          </a:prstGeom>
          <a:solidFill>
            <a:schemeClr val="accent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dirty="0">
                <a:ln>
                  <a:noFill/>
                </a:ln>
                <a:solidFill>
                  <a:srgbClr val="FFFFFF"/>
                </a:solidFill>
                <a:effectLst/>
                <a:uLnTx/>
                <a:uFillTx/>
                <a:latin typeface="Calibri"/>
                <a:ea typeface="+mn-ea"/>
                <a:cs typeface="+mn-cs"/>
              </a:rPr>
              <a:t>SIT  12 weeks  </a:t>
            </a:r>
          </a:p>
        </p:txBody>
      </p:sp>
      <p:sp>
        <p:nvSpPr>
          <p:cNvPr id="110" name="Rectangle 109">
            <a:extLst>
              <a:ext uri="{FF2B5EF4-FFF2-40B4-BE49-F238E27FC236}">
                <a16:creationId xmlns:a16="http://schemas.microsoft.com/office/drawing/2014/main" id="{B219ECEB-AFCF-43BC-9A5E-4FB28B762703}"/>
              </a:ext>
            </a:extLst>
          </p:cNvPr>
          <p:cNvSpPr/>
          <p:nvPr/>
        </p:nvSpPr>
        <p:spPr>
          <a:xfrm>
            <a:off x="4820564" y="5231879"/>
            <a:ext cx="1153658" cy="252000"/>
          </a:xfrm>
          <a:prstGeom prst="rect">
            <a:avLst/>
          </a:prstGeom>
          <a:solidFill>
            <a:schemeClr val="accent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dirty="0">
                <a:ln>
                  <a:noFill/>
                </a:ln>
                <a:solidFill>
                  <a:srgbClr val="FFFFFF"/>
                </a:solidFill>
                <a:effectLst/>
                <a:uLnTx/>
                <a:uFillTx/>
                <a:latin typeface="Calibri"/>
                <a:ea typeface="+mn-ea"/>
                <a:cs typeface="+mn-cs"/>
              </a:rPr>
              <a:t>UIT – 8 weeks </a:t>
            </a:r>
          </a:p>
        </p:txBody>
      </p:sp>
      <p:sp>
        <p:nvSpPr>
          <p:cNvPr id="111" name="TextBox 110">
            <a:extLst>
              <a:ext uri="{FF2B5EF4-FFF2-40B4-BE49-F238E27FC236}">
                <a16:creationId xmlns:a16="http://schemas.microsoft.com/office/drawing/2014/main" id="{69A32C88-063C-42AB-8A83-3180CDFFA3E7}"/>
              </a:ext>
            </a:extLst>
          </p:cNvPr>
          <p:cNvSpPr txBox="1"/>
          <p:nvPr/>
        </p:nvSpPr>
        <p:spPr>
          <a:xfrm>
            <a:off x="6311432" y="5250157"/>
            <a:ext cx="634589" cy="215444"/>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Calibri" panose="020F0502020204030204"/>
                <a:ea typeface="+mn-ea"/>
                <a:cs typeface="+mn-cs"/>
              </a:rPr>
              <a:t>Go Live</a:t>
            </a:r>
          </a:p>
        </p:txBody>
      </p:sp>
      <p:sp>
        <p:nvSpPr>
          <p:cNvPr id="112" name="Star: 5 Points 111">
            <a:extLst>
              <a:ext uri="{FF2B5EF4-FFF2-40B4-BE49-F238E27FC236}">
                <a16:creationId xmlns:a16="http://schemas.microsoft.com/office/drawing/2014/main" id="{C16162D7-2E83-47AE-8F54-CBD853C2D700}"/>
              </a:ext>
            </a:extLst>
          </p:cNvPr>
          <p:cNvSpPr/>
          <p:nvPr/>
        </p:nvSpPr>
        <p:spPr>
          <a:xfrm>
            <a:off x="6031125" y="5215685"/>
            <a:ext cx="337103" cy="250841"/>
          </a:xfrm>
          <a:prstGeom prst="star5">
            <a:avLst/>
          </a:prstGeom>
          <a:solidFill>
            <a:srgbClr val="00B050"/>
          </a:solid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endParaRPr>
          </a:p>
        </p:txBody>
      </p:sp>
      <p:sp>
        <p:nvSpPr>
          <p:cNvPr id="113" name="Isosceles Triangle 224">
            <a:extLst>
              <a:ext uri="{FF2B5EF4-FFF2-40B4-BE49-F238E27FC236}">
                <a16:creationId xmlns:a16="http://schemas.microsoft.com/office/drawing/2014/main" id="{5CBBECEC-C336-4BE1-9828-529383194734}"/>
              </a:ext>
            </a:extLst>
          </p:cNvPr>
          <p:cNvSpPr/>
          <p:nvPr/>
        </p:nvSpPr>
        <p:spPr>
          <a:xfrm>
            <a:off x="2842969" y="4745754"/>
            <a:ext cx="138668" cy="86543"/>
          </a:xfrm>
          <a:prstGeom prst="triangle">
            <a:avLst>
              <a:gd name="adj" fmla="val 56579"/>
            </a:avLst>
          </a:prstGeom>
          <a:solidFill>
            <a:srgbClr val="00B05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GB" sz="700" b="1" i="0" u="none" strike="noStrike" kern="1200" cap="none" spc="0" normalizeH="0" baseline="0" noProof="0" dirty="0">
              <a:ln>
                <a:noFill/>
              </a:ln>
              <a:solidFill>
                <a:prstClr val="white"/>
              </a:solidFill>
              <a:effectLst/>
              <a:uLnTx/>
              <a:uFillTx/>
              <a:latin typeface="Calibri"/>
              <a:ea typeface="+mn-ea"/>
              <a:cs typeface="+mn-cs"/>
            </a:endParaRPr>
          </a:p>
        </p:txBody>
      </p:sp>
      <p:sp>
        <p:nvSpPr>
          <p:cNvPr id="115" name="TextBox 114">
            <a:extLst>
              <a:ext uri="{FF2B5EF4-FFF2-40B4-BE49-F238E27FC236}">
                <a16:creationId xmlns:a16="http://schemas.microsoft.com/office/drawing/2014/main" id="{CA8C9453-A7B5-4486-B22D-0B13A95124D6}"/>
              </a:ext>
            </a:extLst>
          </p:cNvPr>
          <p:cNvSpPr txBox="1"/>
          <p:nvPr/>
        </p:nvSpPr>
        <p:spPr>
          <a:xfrm>
            <a:off x="2939423" y="4692457"/>
            <a:ext cx="853119" cy="200055"/>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GB" sz="700" b="0" i="0" u="none" strike="noStrike" kern="1200" cap="none" spc="0" normalizeH="0" baseline="0" noProof="0" dirty="0">
                <a:ln>
                  <a:noFill/>
                </a:ln>
                <a:solidFill>
                  <a:prstClr val="black"/>
                </a:solidFill>
                <a:effectLst/>
                <a:uLnTx/>
                <a:uFillTx/>
                <a:latin typeface="Calibri"/>
                <a:ea typeface="+mn-ea"/>
                <a:cs typeface="+mn-cs"/>
                <a:sym typeface="Wingdings" panose="05000000000000000000" pitchFamily="2" charset="2"/>
              </a:rPr>
              <a:t> PIT TAD</a:t>
            </a:r>
            <a:endParaRPr kumimoji="0" lang="en-GB" sz="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6" name="Isosceles Triangle 224">
            <a:extLst>
              <a:ext uri="{FF2B5EF4-FFF2-40B4-BE49-F238E27FC236}">
                <a16:creationId xmlns:a16="http://schemas.microsoft.com/office/drawing/2014/main" id="{8463FEF0-62C4-4BB5-B10C-E0629D5DB45C}"/>
              </a:ext>
            </a:extLst>
          </p:cNvPr>
          <p:cNvSpPr/>
          <p:nvPr/>
        </p:nvSpPr>
        <p:spPr>
          <a:xfrm>
            <a:off x="6475817" y="3266277"/>
            <a:ext cx="138668" cy="86543"/>
          </a:xfrm>
          <a:prstGeom prst="triangle">
            <a:avLst>
              <a:gd name="adj" fmla="val 56579"/>
            </a:avLst>
          </a:prstGeom>
          <a:solidFill>
            <a:srgbClr val="00B05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GB" sz="700" b="1" i="0" u="none" strike="noStrike" kern="1200" cap="none" spc="0" normalizeH="0" baseline="0" noProof="0" dirty="0">
              <a:ln>
                <a:noFill/>
              </a:ln>
              <a:solidFill>
                <a:prstClr val="white"/>
              </a:solidFill>
              <a:effectLst/>
              <a:uLnTx/>
              <a:uFillTx/>
              <a:latin typeface="Calibri"/>
              <a:ea typeface="+mn-ea"/>
              <a:cs typeface="+mn-cs"/>
            </a:endParaRPr>
          </a:p>
        </p:txBody>
      </p:sp>
      <p:sp>
        <p:nvSpPr>
          <p:cNvPr id="117" name="TextBox 116">
            <a:extLst>
              <a:ext uri="{FF2B5EF4-FFF2-40B4-BE49-F238E27FC236}">
                <a16:creationId xmlns:a16="http://schemas.microsoft.com/office/drawing/2014/main" id="{1804219C-072D-4664-9D4D-6326266D1AF4}"/>
              </a:ext>
            </a:extLst>
          </p:cNvPr>
          <p:cNvSpPr txBox="1"/>
          <p:nvPr/>
        </p:nvSpPr>
        <p:spPr>
          <a:xfrm>
            <a:off x="6572271" y="3212980"/>
            <a:ext cx="853119" cy="200055"/>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GB" sz="700" b="0" i="0" u="none" strike="noStrike" kern="1200" cap="none" spc="0" normalizeH="0" baseline="0" noProof="0" dirty="0">
                <a:ln>
                  <a:noFill/>
                </a:ln>
                <a:solidFill>
                  <a:prstClr val="black"/>
                </a:solidFill>
                <a:effectLst/>
                <a:uLnTx/>
                <a:uFillTx/>
                <a:latin typeface="Calibri"/>
                <a:ea typeface="+mn-ea"/>
                <a:cs typeface="+mn-cs"/>
                <a:sym typeface="Wingdings" panose="05000000000000000000" pitchFamily="2" charset="2"/>
              </a:rPr>
              <a:t> PIT TAD</a:t>
            </a:r>
            <a:endParaRPr kumimoji="0" lang="en-GB" sz="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8" name="TextBox 117">
            <a:extLst>
              <a:ext uri="{FF2B5EF4-FFF2-40B4-BE49-F238E27FC236}">
                <a16:creationId xmlns:a16="http://schemas.microsoft.com/office/drawing/2014/main" id="{746CDA59-5C68-4690-8F9D-CA4658712D8F}"/>
              </a:ext>
            </a:extLst>
          </p:cNvPr>
          <p:cNvSpPr txBox="1"/>
          <p:nvPr/>
        </p:nvSpPr>
        <p:spPr>
          <a:xfrm>
            <a:off x="8501264" y="3643728"/>
            <a:ext cx="853119" cy="338554"/>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GB" sz="700" b="0" i="0" u="none" strike="noStrike" kern="1200" cap="none" spc="0" normalizeH="0" baseline="0" noProof="0" dirty="0">
                <a:ln>
                  <a:noFill/>
                </a:ln>
                <a:solidFill>
                  <a:prstClr val="black"/>
                </a:solidFill>
                <a:effectLst/>
                <a:uLnTx/>
                <a:uFillTx/>
                <a:latin typeface="Calibri"/>
                <a:ea typeface="+mn-ea"/>
                <a:cs typeface="+mn-cs"/>
                <a:sym typeface="Wingdings" panose="05000000000000000000" pitchFamily="2" charset="2"/>
              </a:rPr>
              <a:t> SIT Exit </a:t>
            </a:r>
            <a:r>
              <a:rPr kumimoji="0" lang="en-GB" sz="8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 </a:t>
            </a:r>
            <a:endParaRPr kumimoji="0" lang="en-GB" sz="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9" name="Isosceles Triangle 224">
            <a:extLst>
              <a:ext uri="{FF2B5EF4-FFF2-40B4-BE49-F238E27FC236}">
                <a16:creationId xmlns:a16="http://schemas.microsoft.com/office/drawing/2014/main" id="{218FAD2C-9A77-4E43-B9B5-86BA3A2D5341}"/>
              </a:ext>
            </a:extLst>
          </p:cNvPr>
          <p:cNvSpPr/>
          <p:nvPr/>
        </p:nvSpPr>
        <p:spPr>
          <a:xfrm>
            <a:off x="8434241" y="3722213"/>
            <a:ext cx="138668" cy="86543"/>
          </a:xfrm>
          <a:prstGeom prst="triangle">
            <a:avLst>
              <a:gd name="adj" fmla="val 56579"/>
            </a:avLst>
          </a:prstGeom>
          <a:solidFill>
            <a:srgbClr val="00B05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GB" sz="700" b="1" i="0" u="none" strike="noStrike" kern="1200" cap="none" spc="0" normalizeH="0" baseline="0" noProof="0" dirty="0">
              <a:ln>
                <a:noFill/>
              </a:ln>
              <a:solidFill>
                <a:prstClr val="white"/>
              </a:solidFill>
              <a:effectLst/>
              <a:uLnTx/>
              <a:uFillTx/>
              <a:latin typeface="Calibri"/>
              <a:ea typeface="+mn-ea"/>
              <a:cs typeface="+mn-cs"/>
            </a:endParaRPr>
          </a:p>
        </p:txBody>
      </p:sp>
      <p:sp>
        <p:nvSpPr>
          <p:cNvPr id="120" name="TextBox 119">
            <a:extLst>
              <a:ext uri="{FF2B5EF4-FFF2-40B4-BE49-F238E27FC236}">
                <a16:creationId xmlns:a16="http://schemas.microsoft.com/office/drawing/2014/main" id="{B2997481-06B6-4918-93AF-EEB5A72EE2D4}"/>
              </a:ext>
            </a:extLst>
          </p:cNvPr>
          <p:cNvSpPr txBox="1"/>
          <p:nvPr/>
        </p:nvSpPr>
        <p:spPr>
          <a:xfrm>
            <a:off x="4740847" y="4980991"/>
            <a:ext cx="853119" cy="338554"/>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GB" sz="700" b="0" i="0" u="none" strike="noStrike" kern="1200" cap="none" spc="0" normalizeH="0" baseline="0" noProof="0" dirty="0">
                <a:ln>
                  <a:noFill/>
                </a:ln>
                <a:solidFill>
                  <a:prstClr val="black"/>
                </a:solidFill>
                <a:effectLst/>
                <a:uLnTx/>
                <a:uFillTx/>
                <a:latin typeface="Calibri"/>
                <a:ea typeface="+mn-ea"/>
                <a:cs typeface="+mn-cs"/>
                <a:sym typeface="Wingdings" panose="05000000000000000000" pitchFamily="2" charset="2"/>
              </a:rPr>
              <a:t> SIT Exit </a:t>
            </a:r>
            <a:r>
              <a:rPr kumimoji="0" lang="en-GB" sz="8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 </a:t>
            </a:r>
            <a:endParaRPr kumimoji="0" lang="en-GB" sz="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1" name="Isosceles Triangle 224">
            <a:extLst>
              <a:ext uri="{FF2B5EF4-FFF2-40B4-BE49-F238E27FC236}">
                <a16:creationId xmlns:a16="http://schemas.microsoft.com/office/drawing/2014/main" id="{A099246B-95B0-4C72-AEE2-4A9A2E98E2A6}"/>
              </a:ext>
            </a:extLst>
          </p:cNvPr>
          <p:cNvSpPr/>
          <p:nvPr/>
        </p:nvSpPr>
        <p:spPr>
          <a:xfrm>
            <a:off x="4673824" y="5027577"/>
            <a:ext cx="138668" cy="86543"/>
          </a:xfrm>
          <a:prstGeom prst="triangle">
            <a:avLst>
              <a:gd name="adj" fmla="val 56579"/>
            </a:avLst>
          </a:prstGeom>
          <a:solidFill>
            <a:srgbClr val="00B05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GB" sz="700" b="1" i="0" u="none" strike="noStrike" kern="1200" cap="none" spc="0" normalizeH="0" baseline="0" noProof="0" dirty="0">
              <a:ln>
                <a:noFill/>
              </a:ln>
              <a:solidFill>
                <a:prstClr val="white"/>
              </a:solidFill>
              <a:effectLst/>
              <a:uLnTx/>
              <a:uFillTx/>
              <a:latin typeface="Calibri"/>
              <a:ea typeface="+mn-ea"/>
              <a:cs typeface="+mn-cs"/>
            </a:endParaRPr>
          </a:p>
        </p:txBody>
      </p:sp>
      <p:sp>
        <p:nvSpPr>
          <p:cNvPr id="122" name="Isosceles Triangle 224">
            <a:extLst>
              <a:ext uri="{FF2B5EF4-FFF2-40B4-BE49-F238E27FC236}">
                <a16:creationId xmlns:a16="http://schemas.microsoft.com/office/drawing/2014/main" id="{28CB8449-CBD3-4C07-BFA1-B8AA5BB0E73D}"/>
              </a:ext>
            </a:extLst>
          </p:cNvPr>
          <p:cNvSpPr/>
          <p:nvPr/>
        </p:nvSpPr>
        <p:spPr>
          <a:xfrm>
            <a:off x="9676276" y="4062318"/>
            <a:ext cx="138668" cy="96682"/>
          </a:xfrm>
          <a:prstGeom prst="triangle">
            <a:avLst>
              <a:gd name="adj" fmla="val 56579"/>
            </a:avLst>
          </a:prstGeom>
          <a:solidFill>
            <a:srgbClr val="00B05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GB" sz="700" b="1" i="0" u="none" strike="noStrike" kern="1200" cap="none" spc="0" normalizeH="0" baseline="0" noProof="0" dirty="0">
              <a:ln>
                <a:noFill/>
              </a:ln>
              <a:solidFill>
                <a:prstClr val="white"/>
              </a:solidFill>
              <a:effectLst/>
              <a:uLnTx/>
              <a:uFillTx/>
              <a:latin typeface="Calibri"/>
              <a:ea typeface="+mn-ea"/>
              <a:cs typeface="+mn-cs"/>
            </a:endParaRPr>
          </a:p>
        </p:txBody>
      </p:sp>
      <p:sp>
        <p:nvSpPr>
          <p:cNvPr id="123" name="TextBox 122">
            <a:extLst>
              <a:ext uri="{FF2B5EF4-FFF2-40B4-BE49-F238E27FC236}">
                <a16:creationId xmlns:a16="http://schemas.microsoft.com/office/drawing/2014/main" id="{97299353-FE00-482D-AEB9-2B277B151A94}"/>
              </a:ext>
            </a:extLst>
          </p:cNvPr>
          <p:cNvSpPr txBox="1"/>
          <p:nvPr/>
        </p:nvSpPr>
        <p:spPr>
          <a:xfrm>
            <a:off x="9748142" y="4092682"/>
            <a:ext cx="853119" cy="200055"/>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GB" sz="700" b="0" i="0" u="none" strike="noStrike" kern="1200" cap="none" spc="0" normalizeH="0" baseline="0" noProof="0" dirty="0">
                <a:ln>
                  <a:noFill/>
                </a:ln>
                <a:solidFill>
                  <a:prstClr val="black"/>
                </a:solidFill>
                <a:effectLst/>
                <a:uLnTx/>
                <a:uFillTx/>
                <a:latin typeface="Calibri"/>
                <a:ea typeface="+mn-ea"/>
                <a:cs typeface="+mn-cs"/>
                <a:sym typeface="Wingdings" panose="05000000000000000000" pitchFamily="2" charset="2"/>
              </a:rPr>
              <a:t> UIT Exit</a:t>
            </a:r>
            <a:endParaRPr kumimoji="0" lang="en-GB" sz="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4" name="Isosceles Triangle 224">
            <a:extLst>
              <a:ext uri="{FF2B5EF4-FFF2-40B4-BE49-F238E27FC236}">
                <a16:creationId xmlns:a16="http://schemas.microsoft.com/office/drawing/2014/main" id="{79AE7B49-CCAE-4FBB-A1AA-7EA058B070B9}"/>
              </a:ext>
            </a:extLst>
          </p:cNvPr>
          <p:cNvSpPr/>
          <p:nvPr/>
        </p:nvSpPr>
        <p:spPr>
          <a:xfrm>
            <a:off x="5915255" y="5556000"/>
            <a:ext cx="138668" cy="96682"/>
          </a:xfrm>
          <a:prstGeom prst="triangle">
            <a:avLst>
              <a:gd name="adj" fmla="val 56579"/>
            </a:avLst>
          </a:prstGeom>
          <a:solidFill>
            <a:srgbClr val="00B05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en-GB" sz="700" b="1" i="0" u="none" strike="noStrike" kern="1200" cap="none" spc="0" normalizeH="0" baseline="0" noProof="0" dirty="0">
              <a:ln>
                <a:noFill/>
              </a:ln>
              <a:solidFill>
                <a:prstClr val="white"/>
              </a:solidFill>
              <a:effectLst/>
              <a:uLnTx/>
              <a:uFillTx/>
              <a:latin typeface="Calibri"/>
              <a:ea typeface="+mn-ea"/>
              <a:cs typeface="+mn-cs"/>
            </a:endParaRPr>
          </a:p>
        </p:txBody>
      </p:sp>
      <p:sp>
        <p:nvSpPr>
          <p:cNvPr id="125" name="TextBox 124">
            <a:extLst>
              <a:ext uri="{FF2B5EF4-FFF2-40B4-BE49-F238E27FC236}">
                <a16:creationId xmlns:a16="http://schemas.microsoft.com/office/drawing/2014/main" id="{2B686778-45EE-43C2-8CD6-99575CC10FE5}"/>
              </a:ext>
            </a:extLst>
          </p:cNvPr>
          <p:cNvSpPr txBox="1"/>
          <p:nvPr/>
        </p:nvSpPr>
        <p:spPr>
          <a:xfrm>
            <a:off x="5987121" y="5525404"/>
            <a:ext cx="853119" cy="200055"/>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GB" sz="700" b="0" i="0" u="none" strike="noStrike" kern="1200" cap="none" spc="0" normalizeH="0" baseline="0" noProof="0" dirty="0">
                <a:ln>
                  <a:noFill/>
                </a:ln>
                <a:solidFill>
                  <a:prstClr val="black"/>
                </a:solidFill>
                <a:effectLst/>
                <a:uLnTx/>
                <a:uFillTx/>
                <a:latin typeface="Calibri"/>
                <a:ea typeface="+mn-ea"/>
                <a:cs typeface="+mn-cs"/>
                <a:sym typeface="Wingdings" panose="05000000000000000000" pitchFamily="2" charset="2"/>
              </a:rPr>
              <a:t> UIT Exit</a:t>
            </a:r>
            <a:endParaRPr kumimoji="0" lang="en-GB" sz="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6" name="TextBox 125">
            <a:extLst>
              <a:ext uri="{FF2B5EF4-FFF2-40B4-BE49-F238E27FC236}">
                <a16:creationId xmlns:a16="http://schemas.microsoft.com/office/drawing/2014/main" id="{04B7E830-688C-4B76-8CB3-05FBF64F4F89}"/>
              </a:ext>
            </a:extLst>
          </p:cNvPr>
          <p:cNvSpPr txBox="1"/>
          <p:nvPr/>
        </p:nvSpPr>
        <p:spPr>
          <a:xfrm>
            <a:off x="8329952" y="4409635"/>
            <a:ext cx="3756677" cy="8002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panose="020F0502020204030204"/>
                <a:ea typeface="+mn-ea"/>
                <a:cs typeface="+mn-cs"/>
              </a:rPr>
              <a:t>DSP</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Calibri" panose="020F0502020204030204"/>
                <a:ea typeface="+mn-ea"/>
                <a:cs typeface="+mn-cs"/>
              </a:rPr>
              <a:t>11 month implementation plan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Calibri" panose="020F0502020204030204"/>
                <a:ea typeface="+mn-ea"/>
                <a:cs typeface="+mn-cs"/>
              </a:rPr>
              <a:t>Ability to commence following SEC Gov Approval</a:t>
            </a:r>
          </a:p>
        </p:txBody>
      </p:sp>
      <p:sp>
        <p:nvSpPr>
          <p:cNvPr id="91" name="Footer Placeholder 2">
            <a:extLst>
              <a:ext uri="{FF2B5EF4-FFF2-40B4-BE49-F238E27FC236}">
                <a16:creationId xmlns:a16="http://schemas.microsoft.com/office/drawing/2014/main" id="{5FEC8879-22B5-4953-AB05-3BBC1ABBE715}"/>
              </a:ext>
            </a:extLst>
          </p:cNvPr>
          <p:cNvSpPr>
            <a:spLocks noGrp="1"/>
          </p:cNvSpPr>
          <p:nvPr>
            <p:ph type="ftr" sz="quarter" idx="11"/>
          </p:nvPr>
        </p:nvSpPr>
        <p:spPr>
          <a:xfrm>
            <a:off x="719999" y="6482648"/>
            <a:ext cx="10897879" cy="143408"/>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1F144A"/>
                </a:solidFill>
                <a:effectLst/>
                <a:uLnTx/>
                <a:uFillTx/>
                <a:latin typeface="Lato" panose="020F0502020204030203" pitchFamily="34" charset="77"/>
                <a:ea typeface="+mn-ea"/>
                <a:cs typeface="+mn-cs"/>
              </a:rPr>
              <a:t>DCC PUBLIC</a:t>
            </a:r>
          </a:p>
        </p:txBody>
      </p:sp>
    </p:spTree>
    <p:extLst>
      <p:ext uri="{BB962C8B-B14F-4D97-AF65-F5344CB8AC3E}">
        <p14:creationId xmlns:p14="http://schemas.microsoft.com/office/powerpoint/2010/main" val="18989308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D9FDA5-4C94-46D1-B57C-FF0CD589F612}"/>
              </a:ext>
            </a:extLst>
          </p:cNvPr>
          <p:cNvSpPr>
            <a:spLocks noGrp="1"/>
          </p:cNvSpPr>
          <p:nvPr>
            <p:ph type="title"/>
          </p:nvPr>
        </p:nvSpPr>
        <p:spPr>
          <a:xfrm>
            <a:off x="720000" y="540000"/>
            <a:ext cx="9000000" cy="720000"/>
          </a:xfrm>
        </p:spPr>
        <p:txBody>
          <a:bodyPr/>
          <a:lstStyle/>
          <a:p>
            <a:r>
              <a:rPr lang="en-GB" sz="3200" dirty="0"/>
              <a:t>Option 2  –</a:t>
            </a:r>
            <a:r>
              <a:rPr lang="en-GB" sz="2800" dirty="0"/>
              <a:t>Deliver Everything in Jun 2022</a:t>
            </a:r>
          </a:p>
        </p:txBody>
      </p:sp>
      <p:sp>
        <p:nvSpPr>
          <p:cNvPr id="3" name="Footer Placeholder 2">
            <a:extLst>
              <a:ext uri="{FF2B5EF4-FFF2-40B4-BE49-F238E27FC236}">
                <a16:creationId xmlns:a16="http://schemas.microsoft.com/office/drawing/2014/main" id="{530E8D6F-56EA-4C81-9563-2F4AB3A31D4F}"/>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F5F5F5"/>
                </a:solidFill>
                <a:effectLst/>
                <a:uLnTx/>
                <a:uFillTx/>
                <a:latin typeface="Lato" panose="020F0502020204030203" pitchFamily="34" charset="77"/>
                <a:ea typeface="+mn-ea"/>
                <a:cs typeface="+mn-cs"/>
              </a:rPr>
              <a:t>DCC PUBLIC</a:t>
            </a:r>
          </a:p>
        </p:txBody>
      </p:sp>
      <p:graphicFrame>
        <p:nvGraphicFramePr>
          <p:cNvPr id="7" name="Table 7">
            <a:extLst>
              <a:ext uri="{FF2B5EF4-FFF2-40B4-BE49-F238E27FC236}">
                <a16:creationId xmlns:a16="http://schemas.microsoft.com/office/drawing/2014/main" id="{ECBB77D3-FA44-454E-B8CB-0916395A19D9}"/>
              </a:ext>
            </a:extLst>
          </p:cNvPr>
          <p:cNvGraphicFramePr>
            <a:graphicFrameLocks noGrp="1"/>
          </p:cNvGraphicFramePr>
          <p:nvPr/>
        </p:nvGraphicFramePr>
        <p:xfrm>
          <a:off x="936846" y="1364354"/>
          <a:ext cx="10057220" cy="3551302"/>
        </p:xfrm>
        <a:graphic>
          <a:graphicData uri="http://schemas.openxmlformats.org/drawingml/2006/table">
            <a:tbl>
              <a:tblPr firstRow="1" bandRow="1">
                <a:tableStyleId>{5C22544A-7EE6-4342-B048-85BDC9FD1C3A}</a:tableStyleId>
              </a:tblPr>
              <a:tblGrid>
                <a:gridCol w="5028610">
                  <a:extLst>
                    <a:ext uri="{9D8B030D-6E8A-4147-A177-3AD203B41FA5}">
                      <a16:colId xmlns:a16="http://schemas.microsoft.com/office/drawing/2014/main" val="3190055283"/>
                    </a:ext>
                  </a:extLst>
                </a:gridCol>
                <a:gridCol w="5028610">
                  <a:extLst>
                    <a:ext uri="{9D8B030D-6E8A-4147-A177-3AD203B41FA5}">
                      <a16:colId xmlns:a16="http://schemas.microsoft.com/office/drawing/2014/main" val="3129258895"/>
                    </a:ext>
                  </a:extLst>
                </a:gridCol>
              </a:tblGrid>
              <a:tr h="1155563">
                <a:tc gridSpan="2">
                  <a:txBody>
                    <a:bodyPr/>
                    <a:lstStyle/>
                    <a:p>
                      <a:r>
                        <a:rPr lang="en-GB" dirty="0"/>
                        <a:t>Description: </a:t>
                      </a:r>
                    </a:p>
                    <a:p>
                      <a:pPr marL="285750" indent="-285750">
                        <a:buFont typeface="Arial" panose="020B0604020202020204" pitchFamily="34" charset="0"/>
                        <a:buChar char="•"/>
                      </a:pPr>
                      <a:r>
                        <a:rPr lang="en-GB" dirty="0"/>
                        <a:t>All service providers release capability together in the Jun’22 SEC Release. </a:t>
                      </a:r>
                    </a:p>
                    <a:p>
                      <a:pPr marL="285750" indent="-285750">
                        <a:buFont typeface="Arial" panose="020B0604020202020204" pitchFamily="34" charset="0"/>
                        <a:buChar char="•"/>
                      </a:pPr>
                      <a:r>
                        <a:rPr lang="en-GB" dirty="0"/>
                        <a:t>Nov‘21 SEC Release would deliver other Mods but not SECMP0007</a:t>
                      </a:r>
                    </a:p>
                  </a:txBody>
                  <a:tcPr/>
                </a:tc>
                <a:tc hMerge="1">
                  <a:txBody>
                    <a:bodyPr/>
                    <a:lstStyle/>
                    <a:p>
                      <a:endParaRPr lang="en-GB" dirty="0"/>
                    </a:p>
                  </a:txBody>
                  <a:tcPr/>
                </a:tc>
                <a:extLst>
                  <a:ext uri="{0D108BD9-81ED-4DB2-BD59-A6C34878D82A}">
                    <a16:rowId xmlns:a16="http://schemas.microsoft.com/office/drawing/2014/main" val="1350671193"/>
                  </a:ext>
                </a:extLst>
              </a:tr>
              <a:tr h="384059">
                <a:tc>
                  <a:txBody>
                    <a:bodyPr/>
                    <a:lstStyle/>
                    <a:p>
                      <a:r>
                        <a:rPr lang="en-GB" b="1" u="sng" dirty="0"/>
                        <a:t>RISKS </a:t>
                      </a:r>
                    </a:p>
                  </a:txBody>
                  <a:tcPr/>
                </a:tc>
                <a:tc>
                  <a:txBody>
                    <a:bodyPr/>
                    <a:lstStyle/>
                    <a:p>
                      <a:r>
                        <a:rPr lang="en-GB" b="1" u="sng" dirty="0"/>
                        <a:t>BENEFITS</a:t>
                      </a:r>
                    </a:p>
                  </a:txBody>
                  <a:tcPr/>
                </a:tc>
                <a:extLst>
                  <a:ext uri="{0D108BD9-81ED-4DB2-BD59-A6C34878D82A}">
                    <a16:rowId xmlns:a16="http://schemas.microsoft.com/office/drawing/2014/main" val="3570205056"/>
                  </a:ext>
                </a:extLst>
              </a:tr>
              <a:tr h="220737">
                <a:tc>
                  <a:txBody>
                    <a:bodyPr/>
                    <a:lstStyle/>
                    <a:p>
                      <a:pPr marL="285750" indent="-285750">
                        <a:buFont typeface="Arial" panose="020B0604020202020204" pitchFamily="34" charset="0"/>
                        <a:buChar char="•"/>
                      </a:pPr>
                      <a:r>
                        <a:rPr lang="en-GB" dirty="0"/>
                        <a:t>Delay in suppliers benefiting from any Firmware reporting </a:t>
                      </a:r>
                    </a:p>
                    <a:p>
                      <a:pPr marL="285750" indent="-285750">
                        <a:buFont typeface="Arial" panose="020B0604020202020204" pitchFamily="34" charset="0"/>
                        <a:buChar char="•"/>
                      </a:pPr>
                      <a:endParaRPr lang="en-GB" dirty="0"/>
                    </a:p>
                  </a:txBody>
                  <a:tcPr/>
                </a:tc>
                <a:tc>
                  <a:txBody>
                    <a:bodyPr/>
                    <a:lstStyle/>
                    <a:p>
                      <a:pPr marL="285750" indent="-285750">
                        <a:buFont typeface="Arial" panose="020B0604020202020204" pitchFamily="34" charset="0"/>
                        <a:buChar char="•"/>
                      </a:pPr>
                      <a:r>
                        <a:rPr lang="en-GB" dirty="0"/>
                        <a:t>Release dates are consistent with the SEC</a:t>
                      </a:r>
                    </a:p>
                    <a:p>
                      <a:pPr marL="0" indent="0">
                        <a:buFont typeface="Arial" panose="020B0604020202020204" pitchFamily="34" charset="0"/>
                        <a:buNone/>
                      </a:pPr>
                      <a:endParaRPr lang="en-GB" dirty="0"/>
                    </a:p>
                    <a:p>
                      <a:pPr marL="285750" indent="-285750">
                        <a:buFont typeface="Arial" panose="020B0604020202020204" pitchFamily="34" charset="0"/>
                        <a:buChar char="•"/>
                      </a:pPr>
                      <a:r>
                        <a:rPr lang="en-GB" dirty="0"/>
                        <a:t>Sufficient time to make required operational changes </a:t>
                      </a:r>
                    </a:p>
                    <a:p>
                      <a:pPr marL="0" indent="0">
                        <a:buFont typeface="Arial" panose="020B0604020202020204" pitchFamily="34" charset="0"/>
                        <a:buNone/>
                      </a:pPr>
                      <a:endParaRPr lang="en-GB" dirty="0"/>
                    </a:p>
                    <a:p>
                      <a:pPr marL="285750" indent="-285750">
                        <a:buFont typeface="Arial" panose="020B0604020202020204" pitchFamily="34" charset="0"/>
                        <a:buChar char="•"/>
                      </a:pPr>
                      <a:r>
                        <a:rPr lang="en-GB" dirty="0"/>
                        <a:t>Risk averse programme plan for Service Providers – guaranteed delivery date </a:t>
                      </a:r>
                    </a:p>
                  </a:txBody>
                  <a:tcPr/>
                </a:tc>
                <a:extLst>
                  <a:ext uri="{0D108BD9-81ED-4DB2-BD59-A6C34878D82A}">
                    <a16:rowId xmlns:a16="http://schemas.microsoft.com/office/drawing/2014/main" val="2361401055"/>
                  </a:ext>
                </a:extLst>
              </a:tr>
            </a:tbl>
          </a:graphicData>
        </a:graphic>
      </p:graphicFrame>
    </p:spTree>
    <p:extLst>
      <p:ext uri="{BB962C8B-B14F-4D97-AF65-F5344CB8AC3E}">
        <p14:creationId xmlns:p14="http://schemas.microsoft.com/office/powerpoint/2010/main" val="33638406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D9FDA5-4C94-46D1-B57C-FF0CD589F612}"/>
              </a:ext>
            </a:extLst>
          </p:cNvPr>
          <p:cNvSpPr>
            <a:spLocks noGrp="1"/>
          </p:cNvSpPr>
          <p:nvPr>
            <p:ph type="title"/>
          </p:nvPr>
        </p:nvSpPr>
        <p:spPr>
          <a:xfrm>
            <a:off x="720000" y="540000"/>
            <a:ext cx="9000000" cy="720000"/>
          </a:xfrm>
        </p:spPr>
        <p:txBody>
          <a:bodyPr/>
          <a:lstStyle/>
          <a:p>
            <a:r>
              <a:rPr lang="en-GB" sz="3200" dirty="0"/>
              <a:t>Option 3	-</a:t>
            </a:r>
            <a:r>
              <a:rPr lang="en-GB" sz="2800" dirty="0"/>
              <a:t>Deliver DSP/CGI requirement in Nov 2021</a:t>
            </a:r>
          </a:p>
        </p:txBody>
      </p:sp>
      <p:sp>
        <p:nvSpPr>
          <p:cNvPr id="3" name="Footer Placeholder 2">
            <a:extLst>
              <a:ext uri="{FF2B5EF4-FFF2-40B4-BE49-F238E27FC236}">
                <a16:creationId xmlns:a16="http://schemas.microsoft.com/office/drawing/2014/main" id="{530E8D6F-56EA-4C81-9563-2F4AB3A31D4F}"/>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F5F5F5"/>
                </a:solidFill>
                <a:effectLst/>
                <a:uLnTx/>
                <a:uFillTx/>
                <a:latin typeface="Lato" panose="020F0502020204030203" pitchFamily="34" charset="77"/>
                <a:ea typeface="+mn-ea"/>
                <a:cs typeface="+mn-cs"/>
              </a:rPr>
              <a:t>DCC PUBLIC</a:t>
            </a:r>
          </a:p>
        </p:txBody>
      </p:sp>
      <p:graphicFrame>
        <p:nvGraphicFramePr>
          <p:cNvPr id="7" name="Table 7">
            <a:extLst>
              <a:ext uri="{FF2B5EF4-FFF2-40B4-BE49-F238E27FC236}">
                <a16:creationId xmlns:a16="http://schemas.microsoft.com/office/drawing/2014/main" id="{ECBB77D3-FA44-454E-B8CB-0916395A19D9}"/>
              </a:ext>
            </a:extLst>
          </p:cNvPr>
          <p:cNvGraphicFramePr>
            <a:graphicFrameLocks noGrp="1"/>
          </p:cNvGraphicFramePr>
          <p:nvPr/>
        </p:nvGraphicFramePr>
        <p:xfrm>
          <a:off x="851786" y="1242122"/>
          <a:ext cx="10057220" cy="4802953"/>
        </p:xfrm>
        <a:graphic>
          <a:graphicData uri="http://schemas.openxmlformats.org/drawingml/2006/table">
            <a:tbl>
              <a:tblPr firstRow="1" bandRow="1">
                <a:tableStyleId>{5C22544A-7EE6-4342-B048-85BDC9FD1C3A}</a:tableStyleId>
              </a:tblPr>
              <a:tblGrid>
                <a:gridCol w="5028610">
                  <a:extLst>
                    <a:ext uri="{9D8B030D-6E8A-4147-A177-3AD203B41FA5}">
                      <a16:colId xmlns:a16="http://schemas.microsoft.com/office/drawing/2014/main" val="3190055283"/>
                    </a:ext>
                  </a:extLst>
                </a:gridCol>
                <a:gridCol w="5028610">
                  <a:extLst>
                    <a:ext uri="{9D8B030D-6E8A-4147-A177-3AD203B41FA5}">
                      <a16:colId xmlns:a16="http://schemas.microsoft.com/office/drawing/2014/main" val="3129258895"/>
                    </a:ext>
                  </a:extLst>
                </a:gridCol>
              </a:tblGrid>
              <a:tr h="1140410">
                <a:tc gridSpan="2">
                  <a:txBody>
                    <a:bodyPr/>
                    <a:lstStyle/>
                    <a:p>
                      <a:r>
                        <a:rPr lang="en-GB" dirty="0"/>
                        <a:t>Description: </a:t>
                      </a:r>
                    </a:p>
                    <a:p>
                      <a:pPr marL="285750" indent="-285750">
                        <a:buFont typeface="Arial" panose="020B0604020202020204" pitchFamily="34" charset="0"/>
                        <a:buChar char="•"/>
                      </a:pPr>
                      <a:r>
                        <a:rPr lang="en-GB" dirty="0"/>
                        <a:t>Deliver the DSP element – reporting on firmware uploads in Nov ‘21</a:t>
                      </a:r>
                    </a:p>
                    <a:p>
                      <a:pPr marL="285750" indent="-285750">
                        <a:buFont typeface="Arial" panose="020B0604020202020204" pitchFamily="34" charset="0"/>
                        <a:buChar char="•"/>
                      </a:pPr>
                      <a:r>
                        <a:rPr lang="en-GB" dirty="0"/>
                        <a:t>Deliver the CSP element – OTA Firmware to HAN devices in Jun ‘22</a:t>
                      </a:r>
                    </a:p>
                    <a:p>
                      <a:endParaRPr lang="en-GB" dirty="0"/>
                    </a:p>
                  </a:txBody>
                  <a:tcPr/>
                </a:tc>
                <a:tc hMerge="1">
                  <a:txBody>
                    <a:bodyPr/>
                    <a:lstStyle/>
                    <a:p>
                      <a:endParaRPr lang="en-GB" dirty="0"/>
                    </a:p>
                  </a:txBody>
                  <a:tcPr/>
                </a:tc>
                <a:extLst>
                  <a:ext uri="{0D108BD9-81ED-4DB2-BD59-A6C34878D82A}">
                    <a16:rowId xmlns:a16="http://schemas.microsoft.com/office/drawing/2014/main" val="1350671193"/>
                  </a:ext>
                </a:extLst>
              </a:tr>
              <a:tr h="368451">
                <a:tc>
                  <a:txBody>
                    <a:bodyPr/>
                    <a:lstStyle/>
                    <a:p>
                      <a:r>
                        <a:rPr lang="en-GB" b="1" u="sng" dirty="0"/>
                        <a:t>RISKS </a:t>
                      </a:r>
                    </a:p>
                  </a:txBody>
                  <a:tcPr/>
                </a:tc>
                <a:tc>
                  <a:txBody>
                    <a:bodyPr/>
                    <a:lstStyle/>
                    <a:p>
                      <a:r>
                        <a:rPr lang="en-GB" b="1" u="sng" dirty="0"/>
                        <a:t>BENEFITS</a:t>
                      </a:r>
                    </a:p>
                  </a:txBody>
                  <a:tcPr/>
                </a:tc>
                <a:extLst>
                  <a:ext uri="{0D108BD9-81ED-4DB2-BD59-A6C34878D82A}">
                    <a16:rowId xmlns:a16="http://schemas.microsoft.com/office/drawing/2014/main" val="3570205056"/>
                  </a:ext>
                </a:extLst>
              </a:tr>
              <a:tr h="3245782">
                <a:tc>
                  <a:txBody>
                    <a:bodyPr/>
                    <a:lstStyle/>
                    <a:p>
                      <a:pPr marL="285750" indent="-285750">
                        <a:buFont typeface="Arial" panose="020B0604020202020204" pitchFamily="34" charset="0"/>
                        <a:buChar char="•"/>
                      </a:pPr>
                      <a:r>
                        <a:rPr lang="en-GB" dirty="0"/>
                        <a:t>Unable to issue any OTA firmware updates to HAN devices until Jun’22</a:t>
                      </a:r>
                    </a:p>
                  </a:txBody>
                  <a:tcPr/>
                </a:tc>
                <a:tc>
                  <a:txBody>
                    <a:bodyPr/>
                    <a:lstStyle/>
                    <a:p>
                      <a:pPr marL="285750" indent="-285750">
                        <a:buFont typeface="Arial" panose="020B0604020202020204" pitchFamily="34" charset="0"/>
                        <a:buChar char="•"/>
                      </a:pPr>
                      <a:r>
                        <a:rPr lang="en-GB" dirty="0"/>
                        <a:t>Release dates are consistent with the SEC</a:t>
                      </a:r>
                    </a:p>
                    <a:p>
                      <a:pPr marL="0" indent="0">
                        <a:buFont typeface="Arial" panose="020B0604020202020204" pitchFamily="34" charset="0"/>
                        <a:buNone/>
                      </a:pPr>
                      <a:endParaRPr lang="en-GB" dirty="0"/>
                    </a:p>
                    <a:p>
                      <a:pPr marL="285750" indent="-285750">
                        <a:buFont typeface="Arial" panose="020B0604020202020204" pitchFamily="34" charset="0"/>
                        <a:buChar char="•"/>
                      </a:pPr>
                      <a:r>
                        <a:rPr lang="en-GB" dirty="0"/>
                        <a:t>Sufficient time to make required operational changes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DSP functional requirements for Firmware reporting are delivered in the Nov ‘21 release</a:t>
                      </a:r>
                    </a:p>
                    <a:p>
                      <a:pPr marL="285750" indent="-285750">
                        <a:buFont typeface="Arial" panose="020B0604020202020204" pitchFamily="34" charset="0"/>
                        <a:buChar char="•"/>
                      </a:pPr>
                      <a:endParaRPr lang="en-GB" dirty="0"/>
                    </a:p>
                    <a:p>
                      <a:pPr marL="285750" marR="0" lvl="0" indent="-2857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Risk averse programme plan for CSPs, minimising the risk in not meeting the Jun ‘22 delivery date</a:t>
                      </a:r>
                    </a:p>
                  </a:txBody>
                  <a:tcPr/>
                </a:tc>
                <a:extLst>
                  <a:ext uri="{0D108BD9-81ED-4DB2-BD59-A6C34878D82A}">
                    <a16:rowId xmlns:a16="http://schemas.microsoft.com/office/drawing/2014/main" val="2361401055"/>
                  </a:ext>
                </a:extLst>
              </a:tr>
            </a:tbl>
          </a:graphicData>
        </a:graphic>
      </p:graphicFrame>
    </p:spTree>
    <p:extLst>
      <p:ext uri="{BB962C8B-B14F-4D97-AF65-F5344CB8AC3E}">
        <p14:creationId xmlns:p14="http://schemas.microsoft.com/office/powerpoint/2010/main" val="42865050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7D670A-05DA-4EDD-90C2-57B81F263936}"/>
              </a:ext>
            </a:extLst>
          </p:cNvPr>
          <p:cNvSpPr>
            <a:spLocks noGrp="1"/>
          </p:cNvSpPr>
          <p:nvPr>
            <p:ph type="ctrTitle"/>
          </p:nvPr>
        </p:nvSpPr>
        <p:spPr/>
        <p:txBody>
          <a:bodyPr/>
          <a:lstStyle/>
          <a:p>
            <a:r>
              <a:rPr lang="en-GB" dirty="0"/>
              <a:t>SECMP0007 summary</a:t>
            </a:r>
          </a:p>
        </p:txBody>
      </p:sp>
      <p:sp>
        <p:nvSpPr>
          <p:cNvPr id="3" name="Subtitle 2">
            <a:extLst>
              <a:ext uri="{FF2B5EF4-FFF2-40B4-BE49-F238E27FC236}">
                <a16:creationId xmlns:a16="http://schemas.microsoft.com/office/drawing/2014/main" id="{17D79CAF-36B3-4CD6-A387-83964E2B4180}"/>
              </a:ext>
            </a:extLst>
          </p:cNvPr>
          <p:cNvSpPr>
            <a:spLocks noGrp="1"/>
          </p:cNvSpPr>
          <p:nvPr>
            <p:ph type="subTitle" idx="1"/>
          </p:nvPr>
        </p:nvSpPr>
        <p:spPr/>
        <p:txBody>
          <a:bodyPr/>
          <a:lstStyle/>
          <a:p>
            <a:endParaRPr lang="en-GB" dirty="0"/>
          </a:p>
        </p:txBody>
      </p:sp>
    </p:spTree>
    <p:extLst>
      <p:ext uri="{BB962C8B-B14F-4D97-AF65-F5344CB8AC3E}">
        <p14:creationId xmlns:p14="http://schemas.microsoft.com/office/powerpoint/2010/main" val="19550674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D9FDA5-4C94-46D1-B57C-FF0CD589F612}"/>
              </a:ext>
            </a:extLst>
          </p:cNvPr>
          <p:cNvSpPr>
            <a:spLocks noGrp="1"/>
          </p:cNvSpPr>
          <p:nvPr>
            <p:ph type="title"/>
          </p:nvPr>
        </p:nvSpPr>
        <p:spPr>
          <a:xfrm>
            <a:off x="720000" y="540000"/>
            <a:ext cx="10897878" cy="720000"/>
          </a:xfrm>
        </p:spPr>
        <p:txBody>
          <a:bodyPr/>
          <a:lstStyle/>
          <a:p>
            <a:r>
              <a:rPr lang="en-GB" sz="3200" dirty="0"/>
              <a:t>Option 4 	</a:t>
            </a:r>
            <a:r>
              <a:rPr lang="en-GB" sz="2800" dirty="0"/>
              <a:t>-Delay Nov 2021 until Feb 2022</a:t>
            </a:r>
          </a:p>
        </p:txBody>
      </p:sp>
      <p:sp>
        <p:nvSpPr>
          <p:cNvPr id="3" name="Footer Placeholder 2">
            <a:extLst>
              <a:ext uri="{FF2B5EF4-FFF2-40B4-BE49-F238E27FC236}">
                <a16:creationId xmlns:a16="http://schemas.microsoft.com/office/drawing/2014/main" id="{530E8D6F-56EA-4C81-9563-2F4AB3A31D4F}"/>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F5F5F5"/>
                </a:solidFill>
                <a:effectLst/>
                <a:uLnTx/>
                <a:uFillTx/>
                <a:latin typeface="Lato" panose="020F0502020204030203" pitchFamily="34" charset="77"/>
                <a:ea typeface="+mn-ea"/>
                <a:cs typeface="+mn-cs"/>
              </a:rPr>
              <a:t>DCC PUBLIC</a:t>
            </a:r>
          </a:p>
        </p:txBody>
      </p:sp>
      <p:graphicFrame>
        <p:nvGraphicFramePr>
          <p:cNvPr id="7" name="Table 7">
            <a:extLst>
              <a:ext uri="{FF2B5EF4-FFF2-40B4-BE49-F238E27FC236}">
                <a16:creationId xmlns:a16="http://schemas.microsoft.com/office/drawing/2014/main" id="{ECBB77D3-FA44-454E-B8CB-0916395A19D9}"/>
              </a:ext>
            </a:extLst>
          </p:cNvPr>
          <p:cNvGraphicFramePr>
            <a:graphicFrameLocks noGrp="1"/>
          </p:cNvGraphicFramePr>
          <p:nvPr>
            <p:extLst>
              <p:ext uri="{D42A27DB-BD31-4B8C-83A1-F6EECF244321}">
                <p14:modId xmlns:p14="http://schemas.microsoft.com/office/powerpoint/2010/main" val="2596678869"/>
              </p:ext>
            </p:extLst>
          </p:nvPr>
        </p:nvGraphicFramePr>
        <p:xfrm>
          <a:off x="841153" y="1260000"/>
          <a:ext cx="10057220" cy="4681739"/>
        </p:xfrm>
        <a:graphic>
          <a:graphicData uri="http://schemas.openxmlformats.org/drawingml/2006/table">
            <a:tbl>
              <a:tblPr firstRow="1" bandRow="1">
                <a:tableStyleId>{5C22544A-7EE6-4342-B048-85BDC9FD1C3A}</a:tableStyleId>
              </a:tblPr>
              <a:tblGrid>
                <a:gridCol w="5028610">
                  <a:extLst>
                    <a:ext uri="{9D8B030D-6E8A-4147-A177-3AD203B41FA5}">
                      <a16:colId xmlns:a16="http://schemas.microsoft.com/office/drawing/2014/main" val="3190055283"/>
                    </a:ext>
                  </a:extLst>
                </a:gridCol>
                <a:gridCol w="5028610">
                  <a:extLst>
                    <a:ext uri="{9D8B030D-6E8A-4147-A177-3AD203B41FA5}">
                      <a16:colId xmlns:a16="http://schemas.microsoft.com/office/drawing/2014/main" val="3129258895"/>
                    </a:ext>
                  </a:extLst>
                </a:gridCol>
              </a:tblGrid>
              <a:tr h="941625">
                <a:tc gridSpan="2">
                  <a:txBody>
                    <a:bodyPr/>
                    <a:lstStyle/>
                    <a:p>
                      <a:r>
                        <a:rPr lang="en-GB" dirty="0"/>
                        <a:t>Description: </a:t>
                      </a:r>
                    </a:p>
                    <a:p>
                      <a:pPr marL="285750" indent="-285750">
                        <a:buFont typeface="Arial" panose="020B0604020202020204" pitchFamily="34" charset="0"/>
                        <a:buChar char="•"/>
                      </a:pPr>
                      <a:r>
                        <a:rPr lang="en-GB" dirty="0"/>
                        <a:t>Deliver the DSP &amp; CSP South &amp; Central functionality in Feb ‘22 (60% of the Devices)</a:t>
                      </a:r>
                    </a:p>
                    <a:p>
                      <a:pPr marL="285750" indent="-285750">
                        <a:buFont typeface="Arial" panose="020B0604020202020204" pitchFamily="34" charset="0"/>
                        <a:buChar char="•"/>
                      </a:pPr>
                      <a:r>
                        <a:rPr lang="en-GB" dirty="0"/>
                        <a:t>Deliver CSP North functionality in Jun ‘22</a:t>
                      </a:r>
                    </a:p>
                    <a:p>
                      <a:endParaRPr lang="en-GB" dirty="0"/>
                    </a:p>
                  </a:txBody>
                  <a:tcPr/>
                </a:tc>
                <a:tc hMerge="1">
                  <a:txBody>
                    <a:bodyPr/>
                    <a:lstStyle/>
                    <a:p>
                      <a:endParaRPr lang="en-GB" dirty="0"/>
                    </a:p>
                  </a:txBody>
                  <a:tcPr/>
                </a:tc>
                <a:extLst>
                  <a:ext uri="{0D108BD9-81ED-4DB2-BD59-A6C34878D82A}">
                    <a16:rowId xmlns:a16="http://schemas.microsoft.com/office/drawing/2014/main" val="1350671193"/>
                  </a:ext>
                </a:extLst>
              </a:tr>
              <a:tr h="384059">
                <a:tc>
                  <a:txBody>
                    <a:bodyPr/>
                    <a:lstStyle/>
                    <a:p>
                      <a:r>
                        <a:rPr lang="en-GB" b="1" u="sng" dirty="0"/>
                        <a:t>RISKS </a:t>
                      </a:r>
                    </a:p>
                  </a:txBody>
                  <a:tcPr/>
                </a:tc>
                <a:tc>
                  <a:txBody>
                    <a:bodyPr/>
                    <a:lstStyle/>
                    <a:p>
                      <a:r>
                        <a:rPr lang="en-GB" b="1" u="sng" dirty="0"/>
                        <a:t>BENEFITS</a:t>
                      </a:r>
                    </a:p>
                  </a:txBody>
                  <a:tcPr/>
                </a:tc>
                <a:extLst>
                  <a:ext uri="{0D108BD9-81ED-4DB2-BD59-A6C34878D82A}">
                    <a16:rowId xmlns:a16="http://schemas.microsoft.com/office/drawing/2014/main" val="3570205056"/>
                  </a:ext>
                </a:extLst>
              </a:tr>
              <a:tr h="220737">
                <a:tc>
                  <a:txBody>
                    <a:bodyPr/>
                    <a:lstStyle/>
                    <a:p>
                      <a:pPr marL="285750" indent="-285750">
                        <a:buFont typeface="Arial" panose="020B0604020202020204" pitchFamily="34" charset="0"/>
                        <a:buChar char="•"/>
                      </a:pPr>
                      <a:r>
                        <a:rPr lang="en-GB" dirty="0"/>
                        <a:t>Challenging timescales for CSP South &amp; Central – risk of delay past Feb</a:t>
                      </a:r>
                    </a:p>
                    <a:p>
                      <a:pPr marL="285750" indent="-285750">
                        <a:buFont typeface="Arial" panose="020B0604020202020204" pitchFamily="34" charset="0"/>
                        <a:buChar char="•"/>
                      </a:pPr>
                      <a:endParaRPr lang="en-GB" dirty="0"/>
                    </a:p>
                    <a:p>
                      <a:pPr marL="285750" marR="0" lvl="0" indent="-2857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Unable to issue any OTA firmware updates to HAN devices in the North until Jun’22</a:t>
                      </a:r>
                    </a:p>
                    <a:p>
                      <a:pPr marL="285750" marR="0" lvl="0" indent="-2857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dirty="0"/>
                    </a:p>
                    <a:p>
                      <a:pPr marL="285750" marR="0" lvl="0" indent="-2857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Feb System release date is no consistent with the SEC - Might not be able to guarantee a systems delivery date in Feb</a:t>
                      </a:r>
                    </a:p>
                    <a:p>
                      <a:pPr marL="285750" indent="-285750">
                        <a:buFont typeface="Arial" panose="020B0604020202020204" pitchFamily="34" charset="0"/>
                        <a:buChar char="•"/>
                      </a:pPr>
                      <a:endParaRPr lang="en-GB" dirty="0"/>
                    </a:p>
                  </a:txBody>
                  <a:tcPr/>
                </a:tc>
                <a:tc>
                  <a:txBody>
                    <a:bodyPr/>
                    <a:lstStyle/>
                    <a:p>
                      <a:pPr marL="285750" indent="-285750">
                        <a:buFont typeface="Arial" panose="020B0604020202020204" pitchFamily="34" charset="0"/>
                        <a:buChar char="•"/>
                      </a:pPr>
                      <a:r>
                        <a:rPr lang="en-GB" dirty="0"/>
                        <a:t>Significant number of devices are able to receive firmware from Feb 2022</a:t>
                      </a:r>
                    </a:p>
                    <a:p>
                      <a:pPr marL="0" indent="0">
                        <a:buFont typeface="Arial" panose="020B0604020202020204" pitchFamily="34" charset="0"/>
                        <a:buNone/>
                      </a:pPr>
                      <a:endParaRPr lang="en-GB" dirty="0"/>
                    </a:p>
                    <a:p>
                      <a:pPr marL="285750" indent="-285750">
                        <a:buFont typeface="Arial" panose="020B0604020202020204" pitchFamily="34" charset="0"/>
                        <a:buChar char="•"/>
                      </a:pPr>
                      <a:r>
                        <a:rPr lang="en-GB" dirty="0"/>
                        <a:t>Potential to include more SECMODs then currently planned in the Nov ‘21 release, creating further efficiencies across the shared SIT and UIT costs</a:t>
                      </a:r>
                    </a:p>
                    <a:p>
                      <a:pPr marL="285750" indent="-285750">
                        <a:buFont typeface="Arial" panose="020B0604020202020204" pitchFamily="34" charset="0"/>
                        <a:buChar char="•"/>
                      </a:pPr>
                      <a:endParaRPr lang="en-GB" dirty="0"/>
                    </a:p>
                    <a:p>
                      <a:pPr marL="285750" marR="0" lvl="0" indent="-2857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Offers sufficient time to make required operational changes </a:t>
                      </a:r>
                    </a:p>
                    <a:p>
                      <a:pPr marL="285750" indent="-285750">
                        <a:buFont typeface="Arial" panose="020B0604020202020204" pitchFamily="34" charset="0"/>
                        <a:buChar char="•"/>
                      </a:pPr>
                      <a:endParaRPr lang="en-GB" dirty="0"/>
                    </a:p>
                  </a:txBody>
                  <a:tcPr/>
                </a:tc>
                <a:extLst>
                  <a:ext uri="{0D108BD9-81ED-4DB2-BD59-A6C34878D82A}">
                    <a16:rowId xmlns:a16="http://schemas.microsoft.com/office/drawing/2014/main" val="2361401055"/>
                  </a:ext>
                </a:extLst>
              </a:tr>
            </a:tbl>
          </a:graphicData>
        </a:graphic>
      </p:graphicFrame>
    </p:spTree>
    <p:extLst>
      <p:ext uri="{BB962C8B-B14F-4D97-AF65-F5344CB8AC3E}">
        <p14:creationId xmlns:p14="http://schemas.microsoft.com/office/powerpoint/2010/main" val="4020178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90047B-24D7-4183-915E-D251AE92A468}"/>
              </a:ext>
            </a:extLst>
          </p:cNvPr>
          <p:cNvSpPr>
            <a:spLocks noGrp="1"/>
          </p:cNvSpPr>
          <p:nvPr>
            <p:ph type="ctrTitle"/>
          </p:nvPr>
        </p:nvSpPr>
        <p:spPr/>
        <p:txBody>
          <a:bodyPr/>
          <a:lstStyle/>
          <a:p>
            <a:r>
              <a:rPr lang="en-GB" dirty="0"/>
              <a:t>Next steps</a:t>
            </a:r>
          </a:p>
        </p:txBody>
      </p:sp>
      <p:sp>
        <p:nvSpPr>
          <p:cNvPr id="3" name="Subtitle 2">
            <a:extLst>
              <a:ext uri="{FF2B5EF4-FFF2-40B4-BE49-F238E27FC236}">
                <a16:creationId xmlns:a16="http://schemas.microsoft.com/office/drawing/2014/main" id="{374AB233-F6FC-4EA6-977B-FFD895ED762A}"/>
              </a:ext>
            </a:extLst>
          </p:cNvPr>
          <p:cNvSpPr>
            <a:spLocks noGrp="1"/>
          </p:cNvSpPr>
          <p:nvPr>
            <p:ph type="subTitle" idx="1"/>
          </p:nvPr>
        </p:nvSpPr>
        <p:spPr/>
        <p:txBody>
          <a:bodyPr/>
          <a:lstStyle/>
          <a:p>
            <a:endParaRPr lang="en-GB" dirty="0"/>
          </a:p>
        </p:txBody>
      </p:sp>
    </p:spTree>
    <p:extLst>
      <p:ext uri="{BB962C8B-B14F-4D97-AF65-F5344CB8AC3E}">
        <p14:creationId xmlns:p14="http://schemas.microsoft.com/office/powerpoint/2010/main" val="229167748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1E102-E521-476D-AACB-D1C81D9B6797}"/>
              </a:ext>
            </a:extLst>
          </p:cNvPr>
          <p:cNvSpPr>
            <a:spLocks noGrp="1"/>
          </p:cNvSpPr>
          <p:nvPr>
            <p:ph type="title"/>
          </p:nvPr>
        </p:nvSpPr>
        <p:spPr/>
        <p:txBody>
          <a:bodyPr/>
          <a:lstStyle/>
          <a:p>
            <a:r>
              <a:rPr lang="en-GB" dirty="0"/>
              <a:t>Next steps</a:t>
            </a:r>
          </a:p>
        </p:txBody>
      </p:sp>
      <p:sp>
        <p:nvSpPr>
          <p:cNvPr id="3" name="Content Placeholder 2">
            <a:extLst>
              <a:ext uri="{FF2B5EF4-FFF2-40B4-BE49-F238E27FC236}">
                <a16:creationId xmlns:a16="http://schemas.microsoft.com/office/drawing/2014/main" id="{DCA7F214-74F6-4028-B027-7AC059F0BC5C}"/>
              </a:ext>
            </a:extLst>
          </p:cNvPr>
          <p:cNvSpPr>
            <a:spLocks noGrp="1"/>
          </p:cNvSpPr>
          <p:nvPr>
            <p:ph sz="half" idx="1"/>
          </p:nvPr>
        </p:nvSpPr>
        <p:spPr/>
        <p:txBody>
          <a:bodyPr/>
          <a:lstStyle/>
          <a:p>
            <a:r>
              <a:rPr lang="en-GB" dirty="0"/>
              <a:t>TABASC will further review the DCC’s firmware distribution control proposals on 6 August</a:t>
            </a:r>
          </a:p>
          <a:p>
            <a:endParaRPr lang="en-GB" dirty="0"/>
          </a:p>
          <a:p>
            <a:r>
              <a:rPr lang="en-GB" dirty="0"/>
              <a:t>SECAS will issue a Request For Information (RFI) to better understand PPMID volumes and those already deployed which could support SECMP0007 functionality</a:t>
            </a:r>
          </a:p>
        </p:txBody>
      </p:sp>
    </p:spTree>
    <p:extLst>
      <p:ext uri="{BB962C8B-B14F-4D97-AF65-F5344CB8AC3E}">
        <p14:creationId xmlns:p14="http://schemas.microsoft.com/office/powerpoint/2010/main" val="354394347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F9647-46ED-4930-A1B4-97577024862B}"/>
              </a:ext>
            </a:extLst>
          </p:cNvPr>
          <p:cNvSpPr>
            <a:spLocks noGrp="1"/>
          </p:cNvSpPr>
          <p:nvPr>
            <p:ph type="ctrTitle"/>
          </p:nvPr>
        </p:nvSpPr>
        <p:spPr/>
        <p:txBody>
          <a:bodyPr/>
          <a:lstStyle/>
          <a:p>
            <a:r>
              <a:rPr lang="en-GB" dirty="0"/>
              <a:t>Thank you for listening</a:t>
            </a:r>
          </a:p>
        </p:txBody>
      </p:sp>
      <p:sp>
        <p:nvSpPr>
          <p:cNvPr id="3" name="Subtitle 2">
            <a:extLst>
              <a:ext uri="{FF2B5EF4-FFF2-40B4-BE49-F238E27FC236}">
                <a16:creationId xmlns:a16="http://schemas.microsoft.com/office/drawing/2014/main" id="{EC6F5B19-C3E1-42C3-A934-2E0EF6063375}"/>
              </a:ext>
            </a:extLst>
          </p:cNvPr>
          <p:cNvSpPr>
            <a:spLocks noGrp="1"/>
          </p:cNvSpPr>
          <p:nvPr>
            <p:ph type="subTitle" idx="1"/>
          </p:nvPr>
        </p:nvSpPr>
        <p:spPr/>
        <p:txBody>
          <a:bodyPr/>
          <a:lstStyle/>
          <a:p>
            <a:r>
              <a:rPr lang="en-GB" dirty="0"/>
              <a:t>Joe Hehir</a:t>
            </a:r>
          </a:p>
        </p:txBody>
      </p:sp>
    </p:spTree>
    <p:extLst>
      <p:ext uri="{BB962C8B-B14F-4D97-AF65-F5344CB8AC3E}">
        <p14:creationId xmlns:p14="http://schemas.microsoft.com/office/powerpoint/2010/main" val="12190025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CF17C2-8AE6-4D41-947A-F83A3DF07E3A}"/>
              </a:ext>
            </a:extLst>
          </p:cNvPr>
          <p:cNvSpPr>
            <a:spLocks noGrp="1"/>
          </p:cNvSpPr>
          <p:nvPr>
            <p:ph type="title"/>
          </p:nvPr>
        </p:nvSpPr>
        <p:spPr>
          <a:xfrm>
            <a:off x="838198" y="587557"/>
            <a:ext cx="10515600" cy="936086"/>
          </a:xfrm>
        </p:spPr>
        <p:txBody>
          <a:bodyPr/>
          <a:lstStyle/>
          <a:p>
            <a:r>
              <a:rPr lang="en-GB" dirty="0"/>
              <a:t>Summary</a:t>
            </a:r>
          </a:p>
        </p:txBody>
      </p:sp>
      <p:sp>
        <p:nvSpPr>
          <p:cNvPr id="3" name="Content Placeholder 2">
            <a:extLst>
              <a:ext uri="{FF2B5EF4-FFF2-40B4-BE49-F238E27FC236}">
                <a16:creationId xmlns:a16="http://schemas.microsoft.com/office/drawing/2014/main" id="{00877D16-17BF-41BD-9DF5-6E272CDD9305}"/>
              </a:ext>
            </a:extLst>
          </p:cNvPr>
          <p:cNvSpPr>
            <a:spLocks noGrp="1"/>
          </p:cNvSpPr>
          <p:nvPr>
            <p:ph sz="half" idx="1"/>
          </p:nvPr>
        </p:nvSpPr>
        <p:spPr>
          <a:xfrm>
            <a:off x="838199" y="1825625"/>
            <a:ext cx="10515599" cy="3906960"/>
          </a:xfrm>
        </p:spPr>
        <p:txBody>
          <a:bodyPr>
            <a:normAutofit fontScale="92500"/>
          </a:bodyPr>
          <a:lstStyle/>
          <a:p>
            <a:r>
              <a:rPr lang="en-GB" dirty="0">
                <a:solidFill>
                  <a:schemeClr val="tx1">
                    <a:lumMod val="95000"/>
                    <a:lumOff val="5000"/>
                  </a:schemeClr>
                </a:solidFill>
              </a:rPr>
              <a:t>Currently OTA firmware updates via the DCC can only be made to the CH, ESME and GSME.</a:t>
            </a:r>
          </a:p>
          <a:p>
            <a:endParaRPr lang="en-GB" dirty="0">
              <a:solidFill>
                <a:schemeClr val="tx1">
                  <a:lumMod val="95000"/>
                  <a:lumOff val="5000"/>
                </a:schemeClr>
              </a:solidFill>
            </a:endParaRPr>
          </a:p>
          <a:p>
            <a:r>
              <a:rPr lang="en-GB" dirty="0">
                <a:solidFill>
                  <a:schemeClr val="tx1">
                    <a:lumMod val="95000"/>
                    <a:lumOff val="5000"/>
                  </a:schemeClr>
                </a:solidFill>
              </a:rPr>
              <a:t>The Proposer of this modification seeks to address the lack of capability to update firmware for other mandated Home Area Network (HAN) Devices. </a:t>
            </a:r>
          </a:p>
          <a:p>
            <a:endParaRPr lang="en-GB" dirty="0">
              <a:solidFill>
                <a:schemeClr val="tx1">
                  <a:lumMod val="95000"/>
                  <a:lumOff val="5000"/>
                </a:schemeClr>
              </a:solidFill>
            </a:endParaRPr>
          </a:p>
          <a:p>
            <a:r>
              <a:rPr lang="en-GB" dirty="0">
                <a:solidFill>
                  <a:schemeClr val="tx1">
                    <a:lumMod val="95000"/>
                    <a:lumOff val="5000"/>
                  </a:schemeClr>
                </a:solidFill>
              </a:rPr>
              <a:t>Note, the scope of this modification only applies to </a:t>
            </a:r>
            <a:r>
              <a:rPr lang="en-GB" b="1" dirty="0">
                <a:solidFill>
                  <a:schemeClr val="tx1">
                    <a:lumMod val="95000"/>
                    <a:lumOff val="5000"/>
                  </a:schemeClr>
                </a:solidFill>
              </a:rPr>
              <a:t>SMETS2+ PPMIDs and HCALCS</a:t>
            </a:r>
          </a:p>
          <a:p>
            <a:pPr lvl="1"/>
            <a:r>
              <a:rPr lang="en-GB" dirty="0">
                <a:solidFill>
                  <a:schemeClr val="tx1">
                    <a:lumMod val="95000"/>
                    <a:lumOff val="5000"/>
                  </a:schemeClr>
                </a:solidFill>
              </a:rPr>
              <a:t>Standalone IHDs have been dropped from the Proposed Solution</a:t>
            </a:r>
          </a:p>
        </p:txBody>
      </p:sp>
    </p:spTree>
    <p:extLst>
      <p:ext uri="{BB962C8B-B14F-4D97-AF65-F5344CB8AC3E}">
        <p14:creationId xmlns:p14="http://schemas.microsoft.com/office/powerpoint/2010/main" val="32374294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CF17C2-8AE6-4D41-947A-F83A3DF07E3A}"/>
              </a:ext>
            </a:extLst>
          </p:cNvPr>
          <p:cNvSpPr>
            <a:spLocks noGrp="1"/>
          </p:cNvSpPr>
          <p:nvPr>
            <p:ph type="title"/>
          </p:nvPr>
        </p:nvSpPr>
        <p:spPr>
          <a:xfrm>
            <a:off x="838198" y="587557"/>
            <a:ext cx="10515600" cy="936086"/>
          </a:xfrm>
        </p:spPr>
        <p:txBody>
          <a:bodyPr/>
          <a:lstStyle/>
          <a:p>
            <a:r>
              <a:rPr lang="en-GB" dirty="0"/>
              <a:t>PPMID solution</a:t>
            </a:r>
          </a:p>
        </p:txBody>
      </p:sp>
      <p:sp>
        <p:nvSpPr>
          <p:cNvPr id="3" name="Content Placeholder 2">
            <a:extLst>
              <a:ext uri="{FF2B5EF4-FFF2-40B4-BE49-F238E27FC236}">
                <a16:creationId xmlns:a16="http://schemas.microsoft.com/office/drawing/2014/main" id="{00877D16-17BF-41BD-9DF5-6E272CDD9305}"/>
              </a:ext>
            </a:extLst>
          </p:cNvPr>
          <p:cNvSpPr>
            <a:spLocks noGrp="1"/>
          </p:cNvSpPr>
          <p:nvPr>
            <p:ph sz="half" idx="1"/>
          </p:nvPr>
        </p:nvSpPr>
        <p:spPr>
          <a:xfrm>
            <a:off x="838199" y="1825625"/>
            <a:ext cx="10515599" cy="3906960"/>
          </a:xfrm>
        </p:spPr>
        <p:txBody>
          <a:bodyPr>
            <a:normAutofit/>
          </a:bodyPr>
          <a:lstStyle/>
          <a:p>
            <a:r>
              <a:rPr lang="en-GB" dirty="0"/>
              <a:t>A ZigBee OTA delivery mechanism will be used to deliver firmware images to PPMIDs</a:t>
            </a:r>
          </a:p>
          <a:p>
            <a:endParaRPr lang="en-GB" dirty="0"/>
          </a:p>
          <a:p>
            <a:r>
              <a:rPr lang="en-GB" dirty="0"/>
              <a:t>A new Service Request (11.4) will be introduced for the PPMID</a:t>
            </a:r>
          </a:p>
          <a:p>
            <a:pPr lvl="1"/>
            <a:r>
              <a:rPr lang="en-GB" dirty="0"/>
              <a:t>This will combine both distribution and activation of the firmware into the Service Request</a:t>
            </a:r>
          </a:p>
          <a:p>
            <a:pPr marL="457200" lvl="1" indent="0">
              <a:buNone/>
            </a:pPr>
            <a:endParaRPr lang="en-GB" dirty="0"/>
          </a:p>
          <a:p>
            <a:r>
              <a:rPr lang="en-GB" dirty="0"/>
              <a:t>The firmware will be activated immediately upon successful distribution and a future activation date-time is not permitted.</a:t>
            </a:r>
          </a:p>
        </p:txBody>
      </p:sp>
    </p:spTree>
    <p:extLst>
      <p:ext uri="{BB962C8B-B14F-4D97-AF65-F5344CB8AC3E}">
        <p14:creationId xmlns:p14="http://schemas.microsoft.com/office/powerpoint/2010/main" val="36236403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CF17C2-8AE6-4D41-947A-F83A3DF07E3A}"/>
              </a:ext>
            </a:extLst>
          </p:cNvPr>
          <p:cNvSpPr>
            <a:spLocks noGrp="1"/>
          </p:cNvSpPr>
          <p:nvPr>
            <p:ph type="title"/>
          </p:nvPr>
        </p:nvSpPr>
        <p:spPr>
          <a:xfrm>
            <a:off x="838198" y="587557"/>
            <a:ext cx="10515600" cy="936086"/>
          </a:xfrm>
        </p:spPr>
        <p:txBody>
          <a:bodyPr/>
          <a:lstStyle/>
          <a:p>
            <a:r>
              <a:rPr lang="en-GB" dirty="0"/>
              <a:t>HCALCS solution</a:t>
            </a:r>
          </a:p>
        </p:txBody>
      </p:sp>
      <p:sp>
        <p:nvSpPr>
          <p:cNvPr id="3" name="Content Placeholder 2">
            <a:extLst>
              <a:ext uri="{FF2B5EF4-FFF2-40B4-BE49-F238E27FC236}">
                <a16:creationId xmlns:a16="http://schemas.microsoft.com/office/drawing/2014/main" id="{00877D16-17BF-41BD-9DF5-6E272CDD9305}"/>
              </a:ext>
            </a:extLst>
          </p:cNvPr>
          <p:cNvSpPr>
            <a:spLocks noGrp="1"/>
          </p:cNvSpPr>
          <p:nvPr>
            <p:ph sz="half" idx="1"/>
          </p:nvPr>
        </p:nvSpPr>
        <p:spPr>
          <a:xfrm>
            <a:off x="838199" y="1825625"/>
            <a:ext cx="10515599" cy="3906960"/>
          </a:xfrm>
        </p:spPr>
        <p:txBody>
          <a:bodyPr>
            <a:normAutofit fontScale="85000" lnSpcReduction="10000"/>
          </a:bodyPr>
          <a:lstStyle/>
          <a:p>
            <a:r>
              <a:rPr lang="en-GB" dirty="0"/>
              <a:t>HCALCSs will utilise the existing OTA firmware update procedure used by ESME and GSME.</a:t>
            </a:r>
          </a:p>
          <a:p>
            <a:endParaRPr lang="en-GB" dirty="0"/>
          </a:p>
          <a:p>
            <a:r>
              <a:rPr lang="en-GB" dirty="0"/>
              <a:t>This requires a distinct separation between the distribution and activation of the firmware image.</a:t>
            </a:r>
          </a:p>
          <a:p>
            <a:endParaRPr lang="en-GB" dirty="0"/>
          </a:p>
          <a:p>
            <a:r>
              <a:rPr lang="en-GB" dirty="0"/>
              <a:t>This will be achieved by extending existing SRs 11.1 ‘Update Firmware’ and 11.3 ‘Activate Firmware’ to support HCALCS.</a:t>
            </a:r>
          </a:p>
          <a:p>
            <a:endParaRPr lang="en-GB" dirty="0"/>
          </a:p>
          <a:p>
            <a:r>
              <a:rPr lang="en-GB" dirty="0"/>
              <a:t>Only the Import Supplier shall be able carry out firmware updates to an HCALCS</a:t>
            </a:r>
          </a:p>
        </p:txBody>
      </p:sp>
    </p:spTree>
    <p:extLst>
      <p:ext uri="{BB962C8B-B14F-4D97-AF65-F5344CB8AC3E}">
        <p14:creationId xmlns:p14="http://schemas.microsoft.com/office/powerpoint/2010/main" val="15108331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7D670A-05DA-4EDD-90C2-57B81F263936}"/>
              </a:ext>
            </a:extLst>
          </p:cNvPr>
          <p:cNvSpPr>
            <a:spLocks noGrp="1"/>
          </p:cNvSpPr>
          <p:nvPr>
            <p:ph type="ctrTitle"/>
          </p:nvPr>
        </p:nvSpPr>
        <p:spPr/>
        <p:txBody>
          <a:bodyPr/>
          <a:lstStyle/>
          <a:p>
            <a:r>
              <a:rPr lang="en-GB" dirty="0"/>
              <a:t>Summary of OTA firmware rules</a:t>
            </a:r>
          </a:p>
        </p:txBody>
      </p:sp>
      <p:sp>
        <p:nvSpPr>
          <p:cNvPr id="3" name="Subtitle 2">
            <a:extLst>
              <a:ext uri="{FF2B5EF4-FFF2-40B4-BE49-F238E27FC236}">
                <a16:creationId xmlns:a16="http://schemas.microsoft.com/office/drawing/2014/main" id="{17D79CAF-36B3-4CD6-A387-83964E2B4180}"/>
              </a:ext>
            </a:extLst>
          </p:cNvPr>
          <p:cNvSpPr>
            <a:spLocks noGrp="1"/>
          </p:cNvSpPr>
          <p:nvPr>
            <p:ph type="subTitle" idx="1"/>
          </p:nvPr>
        </p:nvSpPr>
        <p:spPr/>
        <p:txBody>
          <a:bodyPr/>
          <a:lstStyle/>
          <a:p>
            <a:endParaRPr lang="en-GB" dirty="0"/>
          </a:p>
        </p:txBody>
      </p:sp>
    </p:spTree>
    <p:extLst>
      <p:ext uri="{BB962C8B-B14F-4D97-AF65-F5344CB8AC3E}">
        <p14:creationId xmlns:p14="http://schemas.microsoft.com/office/powerpoint/2010/main" val="13443919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CF17C2-8AE6-4D41-947A-F83A3DF07E3A}"/>
              </a:ext>
            </a:extLst>
          </p:cNvPr>
          <p:cNvSpPr>
            <a:spLocks noGrp="1"/>
          </p:cNvSpPr>
          <p:nvPr>
            <p:ph type="title"/>
          </p:nvPr>
        </p:nvSpPr>
        <p:spPr>
          <a:xfrm>
            <a:off x="838198" y="587557"/>
            <a:ext cx="10515600" cy="936086"/>
          </a:xfrm>
        </p:spPr>
        <p:txBody>
          <a:bodyPr/>
          <a:lstStyle/>
          <a:p>
            <a:r>
              <a:rPr lang="en-GB" dirty="0"/>
              <a:t>OTA firmware rules</a:t>
            </a:r>
          </a:p>
        </p:txBody>
      </p:sp>
      <p:sp>
        <p:nvSpPr>
          <p:cNvPr id="3" name="Content Placeholder 2">
            <a:extLst>
              <a:ext uri="{FF2B5EF4-FFF2-40B4-BE49-F238E27FC236}">
                <a16:creationId xmlns:a16="http://schemas.microsoft.com/office/drawing/2014/main" id="{00877D16-17BF-41BD-9DF5-6E272CDD9305}"/>
              </a:ext>
            </a:extLst>
          </p:cNvPr>
          <p:cNvSpPr>
            <a:spLocks noGrp="1"/>
          </p:cNvSpPr>
          <p:nvPr>
            <p:ph sz="half" idx="1"/>
          </p:nvPr>
        </p:nvSpPr>
        <p:spPr>
          <a:xfrm>
            <a:off x="838199" y="1652954"/>
            <a:ext cx="10515599" cy="4519245"/>
          </a:xfrm>
        </p:spPr>
        <p:txBody>
          <a:bodyPr>
            <a:normAutofit fontScale="77500" lnSpcReduction="20000"/>
          </a:bodyPr>
          <a:lstStyle/>
          <a:p>
            <a:r>
              <a:rPr lang="en-GB" dirty="0"/>
              <a:t>PPMID/HCALCS firmware shall only be able to occupy the GSME memory block on the CH, with GSME firmware taking priority</a:t>
            </a:r>
          </a:p>
          <a:p>
            <a:endParaRPr lang="en-GB" sz="2300" dirty="0"/>
          </a:p>
          <a:p>
            <a:r>
              <a:rPr lang="en-GB" dirty="0"/>
              <a:t>The CH shall hold an Image for at least 14 days before it is discarded (</a:t>
            </a:r>
            <a:r>
              <a:rPr lang="en-GB" b="1" dirty="0">
                <a:solidFill>
                  <a:srgbClr val="FF0000"/>
                </a:solidFill>
              </a:rPr>
              <a:t>to be agreed on the next slide</a:t>
            </a:r>
            <a:r>
              <a:rPr lang="en-GB" dirty="0"/>
              <a:t>)</a:t>
            </a:r>
          </a:p>
          <a:p>
            <a:endParaRPr lang="en-GB" sz="2300" dirty="0"/>
          </a:p>
          <a:p>
            <a:r>
              <a:rPr lang="en-GB" dirty="0"/>
              <a:t>Images shall be no larger than 750KB – firmware requiring more than 750KB shall be fragmented by the User</a:t>
            </a:r>
          </a:p>
          <a:p>
            <a:endParaRPr lang="en-GB" sz="2300" dirty="0"/>
          </a:p>
          <a:p>
            <a:r>
              <a:rPr lang="en-GB" dirty="0"/>
              <a:t>Future activation date-time is not be permitted for PPMIDs; firmware will be activated upon successful distribution</a:t>
            </a:r>
          </a:p>
          <a:p>
            <a:pPr lvl="1"/>
            <a:r>
              <a:rPr lang="en-GB" dirty="0"/>
              <a:t>For fragmented Images, activation shall occur once the last fragmented Image has successfully been distributed</a:t>
            </a:r>
          </a:p>
          <a:p>
            <a:pPr lvl="1"/>
            <a:endParaRPr lang="en-GB" sz="2300" dirty="0"/>
          </a:p>
          <a:p>
            <a:r>
              <a:rPr lang="en-GB" dirty="0"/>
              <a:t>Activation of HCALCS firmware shall be carried out via a GBCS Critical Command</a:t>
            </a:r>
          </a:p>
        </p:txBody>
      </p:sp>
    </p:spTree>
    <p:extLst>
      <p:ext uri="{BB962C8B-B14F-4D97-AF65-F5344CB8AC3E}">
        <p14:creationId xmlns:p14="http://schemas.microsoft.com/office/powerpoint/2010/main" val="22259288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ECAS Powerpoint Template (005)  -  Read-Only" id="{85484595-E560-484D-8DB5-B5B948A283F1}" vid="{406A5B05-B60B-4D20-821B-333626B96A00}"/>
    </a:ext>
  </a:extLst>
</a:theme>
</file>

<file path=ppt/theme/theme2.xml><?xml version="1.0" encoding="utf-8"?>
<a:theme xmlns:a="http://schemas.openxmlformats.org/drawingml/2006/main" name="Smart DCC">
  <a:themeElements>
    <a:clrScheme name="DCC 2020">
      <a:dk1>
        <a:srgbClr val="000000"/>
      </a:dk1>
      <a:lt1>
        <a:srgbClr val="FFFFFF"/>
      </a:lt1>
      <a:dk2>
        <a:srgbClr val="5C2071"/>
      </a:dk2>
      <a:lt2>
        <a:srgbClr val="FFFFFF"/>
      </a:lt2>
      <a:accent1>
        <a:srgbClr val="1F1449"/>
      </a:accent1>
      <a:accent2>
        <a:srgbClr val="5C2071"/>
      </a:accent2>
      <a:accent3>
        <a:srgbClr val="861889"/>
      </a:accent3>
      <a:accent4>
        <a:srgbClr val="CA005D"/>
      </a:accent4>
      <a:accent5>
        <a:srgbClr val="505153"/>
      </a:accent5>
      <a:accent6>
        <a:srgbClr val="9CA299"/>
      </a:accent6>
      <a:hlink>
        <a:srgbClr val="861889"/>
      </a:hlink>
      <a:folHlink>
        <a:srgbClr val="C9005D"/>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BF1B58"/>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SECAS Powerpoint Template Slides</Template>
  <TotalTime>2381</TotalTime>
  <Words>3272</Words>
  <Application>Microsoft Office PowerPoint</Application>
  <PresentationFormat>Widescreen</PresentationFormat>
  <Paragraphs>377</Paragraphs>
  <Slides>43</Slides>
  <Notes>4</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43</vt:i4>
      </vt:variant>
    </vt:vector>
  </HeadingPairs>
  <TitlesOfParts>
    <vt:vector size="49" baseType="lpstr">
      <vt:lpstr>Arial</vt:lpstr>
      <vt:lpstr>Calibri</vt:lpstr>
      <vt:lpstr>Calibri Light</vt:lpstr>
      <vt:lpstr>Lato</vt:lpstr>
      <vt:lpstr>Office Theme</vt:lpstr>
      <vt:lpstr>Smart DCC</vt:lpstr>
      <vt:lpstr>SECMP0007 ‘Firmware updates to IHDs and PPMIDs’</vt:lpstr>
      <vt:lpstr>Purpose of the meeting</vt:lpstr>
      <vt:lpstr>Agenda</vt:lpstr>
      <vt:lpstr>SECMP0007 summary</vt:lpstr>
      <vt:lpstr>Summary</vt:lpstr>
      <vt:lpstr>PPMID solution</vt:lpstr>
      <vt:lpstr>HCALCS solution</vt:lpstr>
      <vt:lpstr>Summary of OTA firmware rules</vt:lpstr>
      <vt:lpstr>OTA firmware rules</vt:lpstr>
      <vt:lpstr>CH Image SLA</vt:lpstr>
      <vt:lpstr>Proposed Solution – DCC’s draft Impact Assessment response</vt:lpstr>
      <vt:lpstr>SECMP0007, Firmware updates to Mandated HAN devices  Presentation at Working Group </vt:lpstr>
      <vt:lpstr>Story and Current Status</vt:lpstr>
      <vt:lpstr>Scope Change for Latest Full Impact Assessment (1-6)</vt:lpstr>
      <vt:lpstr>Scope Change for Latest Full Impact Assessment (7 onwards)</vt:lpstr>
      <vt:lpstr>PPMID Volumes (and HCALCS?)</vt:lpstr>
      <vt:lpstr>Other Recent (Minor) Updates and Changes</vt:lpstr>
      <vt:lpstr>Proposed Solution – DCC’s draft Impact Assessment response</vt:lpstr>
      <vt:lpstr>Firmware Distribution Control (1): In Progress Check</vt:lpstr>
      <vt:lpstr>Firmware Distribution Control (2): Too Busy</vt:lpstr>
      <vt:lpstr>Firmware Distribution Control (3); Batch Status</vt:lpstr>
      <vt:lpstr>Usage Limitation</vt:lpstr>
      <vt:lpstr>Working Group Decision</vt:lpstr>
      <vt:lpstr>DCC implementation costs</vt:lpstr>
      <vt:lpstr>SECMP0007 legal text</vt:lpstr>
      <vt:lpstr>SEC impacts</vt:lpstr>
      <vt:lpstr>Ongoing changes</vt:lpstr>
      <vt:lpstr>Business case assessment</vt:lpstr>
      <vt:lpstr>Feedback</vt:lpstr>
      <vt:lpstr>Security impacts</vt:lpstr>
      <vt:lpstr>Operational impacts</vt:lpstr>
      <vt:lpstr>Compatibility impacts</vt:lpstr>
      <vt:lpstr>Consumer impacts</vt:lpstr>
      <vt:lpstr>SECMP0007 implementation approach</vt:lpstr>
      <vt:lpstr> Delivery Options for SECMP0007</vt:lpstr>
      <vt:lpstr>Context</vt:lpstr>
      <vt:lpstr>PowerPoint Presentation</vt:lpstr>
      <vt:lpstr>Option 2  –Deliver Everything in Jun 2022</vt:lpstr>
      <vt:lpstr>Option 3 -Deliver DSP/CGI requirement in Nov 2021</vt:lpstr>
      <vt:lpstr>Option 4  -Delay Nov 2021 until Feb 2022</vt:lpstr>
      <vt:lpstr>Next steps</vt:lpstr>
      <vt:lpstr>Next steps</vt:lpstr>
      <vt:lpstr>Thank you for listening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Joe Hehir</dc:creator>
  <cp:lastModifiedBy>David Kemp</cp:lastModifiedBy>
  <cp:revision>173</cp:revision>
  <dcterms:created xsi:type="dcterms:W3CDTF">2019-06-26T07:44:35Z</dcterms:created>
  <dcterms:modified xsi:type="dcterms:W3CDTF">2020-07-28T07:04:30Z</dcterms:modified>
</cp:coreProperties>
</file>