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704" r:id="rId5"/>
  </p:sldMasterIdLst>
  <p:notesMasterIdLst>
    <p:notesMasterId r:id="rId19"/>
  </p:notesMasterIdLst>
  <p:handoutMasterIdLst>
    <p:handoutMasterId r:id="rId20"/>
  </p:handoutMasterIdLst>
  <p:sldIdLst>
    <p:sldId id="272" r:id="rId6"/>
    <p:sldId id="26044" r:id="rId7"/>
    <p:sldId id="26046" r:id="rId8"/>
    <p:sldId id="713" r:id="rId9"/>
    <p:sldId id="704" r:id="rId10"/>
    <p:sldId id="715" r:id="rId11"/>
    <p:sldId id="716" r:id="rId12"/>
    <p:sldId id="718" r:id="rId13"/>
    <p:sldId id="717" r:id="rId14"/>
    <p:sldId id="719" r:id="rId15"/>
    <p:sldId id="6230" r:id="rId16"/>
    <p:sldId id="26043" r:id="rId17"/>
    <p:sldId id="6201" r:id="rId18"/>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AC32"/>
    <a:srgbClr val="158638"/>
    <a:srgbClr val="74B72A"/>
    <a:srgbClr val="389837"/>
    <a:srgbClr val="268E37"/>
    <a:srgbClr val="54A733"/>
    <a:srgbClr val="FFCC00"/>
    <a:srgbClr val="F39200"/>
    <a:srgbClr val="95C11F"/>
    <a:srgbClr val="009C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21" autoAdjust="0"/>
    <p:restoredTop sz="95576" autoAdjust="0"/>
  </p:normalViewPr>
  <p:slideViewPr>
    <p:cSldViewPr snapToGrid="0" snapToObjects="1">
      <p:cViewPr varScale="1">
        <p:scale>
          <a:sx n="114" d="100"/>
          <a:sy n="114" d="100"/>
        </p:scale>
        <p:origin x="636" y="10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0" d="100"/>
          <a:sy n="160" d="100"/>
        </p:scale>
        <p:origin x="520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138A81-12D9-452E-9B0E-E02FFA2C322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C929151C-BF87-4BE3-A887-095DF2B4614C}">
      <dgm:prSet phldrT="[Text]"/>
      <dgm:spPr>
        <a:solidFill>
          <a:srgbClr val="5EAC32"/>
        </a:solidFill>
      </dgm:spPr>
      <dgm:t>
        <a:bodyPr/>
        <a:lstStyle/>
        <a:p>
          <a:r>
            <a:rPr lang="en-GB" dirty="0"/>
            <a:t>Refinement Consultation</a:t>
          </a:r>
        </a:p>
      </dgm:t>
    </dgm:pt>
    <dgm:pt modelId="{5E5A3B31-FD06-4842-B159-05210BB71611}" type="parTrans" cxnId="{04C773E5-8116-4660-919F-0B1A54589C5F}">
      <dgm:prSet/>
      <dgm:spPr/>
      <dgm:t>
        <a:bodyPr/>
        <a:lstStyle/>
        <a:p>
          <a:endParaRPr lang="en-GB"/>
        </a:p>
      </dgm:t>
    </dgm:pt>
    <dgm:pt modelId="{98FB176B-A8FC-4A39-B05A-CBBC85225F51}" type="sibTrans" cxnId="{04C773E5-8116-4660-919F-0B1A54589C5F}">
      <dgm:prSet/>
      <dgm:spPr/>
      <dgm:t>
        <a:bodyPr/>
        <a:lstStyle/>
        <a:p>
          <a:endParaRPr lang="en-GB"/>
        </a:p>
      </dgm:t>
    </dgm:pt>
    <dgm:pt modelId="{A9A3FFDC-8439-497B-AF9C-377B565B3F4D}">
      <dgm:prSet phldrT="[Text]"/>
      <dgm:spPr>
        <a:solidFill>
          <a:srgbClr val="5EAC32"/>
        </a:solidFill>
      </dgm:spPr>
      <dgm:t>
        <a:bodyPr/>
        <a:lstStyle/>
        <a:p>
          <a:r>
            <a:rPr lang="en-GB" dirty="0"/>
            <a:t>Present outcomes to the Working Group and OPSG</a:t>
          </a:r>
        </a:p>
      </dgm:t>
    </dgm:pt>
    <dgm:pt modelId="{1D1770F0-ADB7-44E5-A244-BFD2177E05EC}" type="parTrans" cxnId="{399B6143-7ADA-48A1-A942-4F0D5020F3ED}">
      <dgm:prSet/>
      <dgm:spPr/>
      <dgm:t>
        <a:bodyPr/>
        <a:lstStyle/>
        <a:p>
          <a:endParaRPr lang="en-GB"/>
        </a:p>
      </dgm:t>
    </dgm:pt>
    <dgm:pt modelId="{9BC77257-4E61-4D01-9D44-118E48EFAD83}" type="sibTrans" cxnId="{399B6143-7ADA-48A1-A942-4F0D5020F3ED}">
      <dgm:prSet/>
      <dgm:spPr/>
      <dgm:t>
        <a:bodyPr/>
        <a:lstStyle/>
        <a:p>
          <a:endParaRPr lang="en-GB"/>
        </a:p>
      </dgm:t>
    </dgm:pt>
    <dgm:pt modelId="{761FB704-2130-4DF0-9011-354DC6D0ABD3}" type="pres">
      <dgm:prSet presAssocID="{B5138A81-12D9-452E-9B0E-E02FFA2C3221}" presName="outerComposite" presStyleCnt="0">
        <dgm:presLayoutVars>
          <dgm:chMax val="5"/>
          <dgm:dir/>
          <dgm:resizeHandles val="exact"/>
        </dgm:presLayoutVars>
      </dgm:prSet>
      <dgm:spPr/>
    </dgm:pt>
    <dgm:pt modelId="{F2FF03C9-878C-42EF-9E64-CD0A64264FE2}" type="pres">
      <dgm:prSet presAssocID="{B5138A81-12D9-452E-9B0E-E02FFA2C3221}" presName="dummyMaxCanvas" presStyleCnt="0">
        <dgm:presLayoutVars/>
      </dgm:prSet>
      <dgm:spPr/>
    </dgm:pt>
    <dgm:pt modelId="{15DBB5B4-3E1A-41A5-BACE-79F9D1F4F06A}" type="pres">
      <dgm:prSet presAssocID="{B5138A81-12D9-452E-9B0E-E02FFA2C3221}" presName="TwoNodes_1" presStyleLbl="node1" presStyleIdx="0" presStyleCnt="2">
        <dgm:presLayoutVars>
          <dgm:bulletEnabled val="1"/>
        </dgm:presLayoutVars>
      </dgm:prSet>
      <dgm:spPr/>
    </dgm:pt>
    <dgm:pt modelId="{41CE82F2-5B26-4B10-A728-DB577CD794FC}" type="pres">
      <dgm:prSet presAssocID="{B5138A81-12D9-452E-9B0E-E02FFA2C3221}" presName="TwoNodes_2" presStyleLbl="node1" presStyleIdx="1" presStyleCnt="2">
        <dgm:presLayoutVars>
          <dgm:bulletEnabled val="1"/>
        </dgm:presLayoutVars>
      </dgm:prSet>
      <dgm:spPr/>
    </dgm:pt>
    <dgm:pt modelId="{7451083B-BAEC-4B7D-9375-6D5D0203DCF3}" type="pres">
      <dgm:prSet presAssocID="{B5138A81-12D9-452E-9B0E-E02FFA2C3221}" presName="TwoConn_1-2" presStyleLbl="fgAccFollowNode1" presStyleIdx="0" presStyleCnt="1">
        <dgm:presLayoutVars>
          <dgm:bulletEnabled val="1"/>
        </dgm:presLayoutVars>
      </dgm:prSet>
      <dgm:spPr/>
    </dgm:pt>
    <dgm:pt modelId="{717A5EDF-1D66-4952-91A0-50995F8D0B38}" type="pres">
      <dgm:prSet presAssocID="{B5138A81-12D9-452E-9B0E-E02FFA2C3221}" presName="TwoNodes_1_text" presStyleLbl="node1" presStyleIdx="1" presStyleCnt="2">
        <dgm:presLayoutVars>
          <dgm:bulletEnabled val="1"/>
        </dgm:presLayoutVars>
      </dgm:prSet>
      <dgm:spPr/>
    </dgm:pt>
    <dgm:pt modelId="{29DB1560-D6B2-4ABC-A003-A0E9DF0C5003}" type="pres">
      <dgm:prSet presAssocID="{B5138A81-12D9-452E-9B0E-E02FFA2C3221}" presName="TwoNodes_2_text" presStyleLbl="node1" presStyleIdx="1" presStyleCnt="2">
        <dgm:presLayoutVars>
          <dgm:bulletEnabled val="1"/>
        </dgm:presLayoutVars>
      </dgm:prSet>
      <dgm:spPr/>
    </dgm:pt>
  </dgm:ptLst>
  <dgm:cxnLst>
    <dgm:cxn modelId="{87B63D15-1D58-487D-8FA7-B4D6FA09AD9C}" type="presOf" srcId="{A9A3FFDC-8439-497B-AF9C-377B565B3F4D}" destId="{41CE82F2-5B26-4B10-A728-DB577CD794FC}" srcOrd="0" destOrd="0" presId="urn:microsoft.com/office/officeart/2005/8/layout/vProcess5"/>
    <dgm:cxn modelId="{2D1F7B18-526C-43C4-9045-0666C1DA7202}" type="presOf" srcId="{C929151C-BF87-4BE3-A887-095DF2B4614C}" destId="{717A5EDF-1D66-4952-91A0-50995F8D0B38}" srcOrd="1" destOrd="0" presId="urn:microsoft.com/office/officeart/2005/8/layout/vProcess5"/>
    <dgm:cxn modelId="{6354921D-9F52-49F1-BC9B-2A1970C1143C}" type="presOf" srcId="{B5138A81-12D9-452E-9B0E-E02FFA2C3221}" destId="{761FB704-2130-4DF0-9011-354DC6D0ABD3}" srcOrd="0" destOrd="0" presId="urn:microsoft.com/office/officeart/2005/8/layout/vProcess5"/>
    <dgm:cxn modelId="{89208F1E-97CB-49E0-812D-AC54726248B3}" type="presOf" srcId="{C929151C-BF87-4BE3-A887-095DF2B4614C}" destId="{15DBB5B4-3E1A-41A5-BACE-79F9D1F4F06A}" srcOrd="0" destOrd="0" presId="urn:microsoft.com/office/officeart/2005/8/layout/vProcess5"/>
    <dgm:cxn modelId="{0B92472D-747C-455A-9C4E-FC24E5ACC324}" type="presOf" srcId="{98FB176B-A8FC-4A39-B05A-CBBC85225F51}" destId="{7451083B-BAEC-4B7D-9375-6D5D0203DCF3}" srcOrd="0" destOrd="0" presId="urn:microsoft.com/office/officeart/2005/8/layout/vProcess5"/>
    <dgm:cxn modelId="{399B6143-7ADA-48A1-A942-4F0D5020F3ED}" srcId="{B5138A81-12D9-452E-9B0E-E02FFA2C3221}" destId="{A9A3FFDC-8439-497B-AF9C-377B565B3F4D}" srcOrd="1" destOrd="0" parTransId="{1D1770F0-ADB7-44E5-A244-BFD2177E05EC}" sibTransId="{9BC77257-4E61-4D01-9D44-118E48EFAD83}"/>
    <dgm:cxn modelId="{8CD142B5-B2C2-4D76-86FA-C34513D1D751}" type="presOf" srcId="{A9A3FFDC-8439-497B-AF9C-377B565B3F4D}" destId="{29DB1560-D6B2-4ABC-A003-A0E9DF0C5003}" srcOrd="1" destOrd="0" presId="urn:microsoft.com/office/officeart/2005/8/layout/vProcess5"/>
    <dgm:cxn modelId="{04C773E5-8116-4660-919F-0B1A54589C5F}" srcId="{B5138A81-12D9-452E-9B0E-E02FFA2C3221}" destId="{C929151C-BF87-4BE3-A887-095DF2B4614C}" srcOrd="0" destOrd="0" parTransId="{5E5A3B31-FD06-4842-B159-05210BB71611}" sibTransId="{98FB176B-A8FC-4A39-B05A-CBBC85225F51}"/>
    <dgm:cxn modelId="{70732E83-2068-41B4-AA8D-7DF3512AAA7D}" type="presParOf" srcId="{761FB704-2130-4DF0-9011-354DC6D0ABD3}" destId="{F2FF03C9-878C-42EF-9E64-CD0A64264FE2}" srcOrd="0" destOrd="0" presId="urn:microsoft.com/office/officeart/2005/8/layout/vProcess5"/>
    <dgm:cxn modelId="{C04C67FE-C967-4483-8C54-7E6AFC3D071F}" type="presParOf" srcId="{761FB704-2130-4DF0-9011-354DC6D0ABD3}" destId="{15DBB5B4-3E1A-41A5-BACE-79F9D1F4F06A}" srcOrd="1" destOrd="0" presId="urn:microsoft.com/office/officeart/2005/8/layout/vProcess5"/>
    <dgm:cxn modelId="{61E1979B-5D2D-4889-B2D8-9B42FDE298A4}" type="presParOf" srcId="{761FB704-2130-4DF0-9011-354DC6D0ABD3}" destId="{41CE82F2-5B26-4B10-A728-DB577CD794FC}" srcOrd="2" destOrd="0" presId="urn:microsoft.com/office/officeart/2005/8/layout/vProcess5"/>
    <dgm:cxn modelId="{675B0610-FA93-4DD5-8721-33B3DE41A035}" type="presParOf" srcId="{761FB704-2130-4DF0-9011-354DC6D0ABD3}" destId="{7451083B-BAEC-4B7D-9375-6D5D0203DCF3}" srcOrd="3" destOrd="0" presId="urn:microsoft.com/office/officeart/2005/8/layout/vProcess5"/>
    <dgm:cxn modelId="{853216D4-DF26-4422-B431-DA4B74B95F37}" type="presParOf" srcId="{761FB704-2130-4DF0-9011-354DC6D0ABD3}" destId="{717A5EDF-1D66-4952-91A0-50995F8D0B38}" srcOrd="4" destOrd="0" presId="urn:microsoft.com/office/officeart/2005/8/layout/vProcess5"/>
    <dgm:cxn modelId="{36200B8C-2A72-42AB-A291-22A19A08AC75}" type="presParOf" srcId="{761FB704-2130-4DF0-9011-354DC6D0ABD3}" destId="{29DB1560-D6B2-4ABC-A003-A0E9DF0C5003}"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BB5B4-3E1A-41A5-BACE-79F9D1F4F06A}">
      <dsp:nvSpPr>
        <dsp:cNvPr id="0" name=""/>
        <dsp:cNvSpPr/>
      </dsp:nvSpPr>
      <dsp:spPr>
        <a:xfrm>
          <a:off x="0" y="0"/>
          <a:ext cx="8938260" cy="1277739"/>
        </a:xfrm>
        <a:prstGeom prst="roundRect">
          <a:avLst>
            <a:gd name="adj" fmla="val 10000"/>
          </a:avLst>
        </a:prstGeom>
        <a:solidFill>
          <a:srgbClr val="5EAC3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dirty="0"/>
            <a:t>Refinement Consultation</a:t>
          </a:r>
        </a:p>
      </dsp:txBody>
      <dsp:txXfrm>
        <a:off x="37424" y="37424"/>
        <a:ext cx="7617615" cy="1202891"/>
      </dsp:txXfrm>
    </dsp:sp>
    <dsp:sp modelId="{41CE82F2-5B26-4B10-A728-DB577CD794FC}">
      <dsp:nvSpPr>
        <dsp:cNvPr id="0" name=""/>
        <dsp:cNvSpPr/>
      </dsp:nvSpPr>
      <dsp:spPr>
        <a:xfrm>
          <a:off x="1577339" y="1561682"/>
          <a:ext cx="8938260" cy="1277739"/>
        </a:xfrm>
        <a:prstGeom prst="roundRect">
          <a:avLst>
            <a:gd name="adj" fmla="val 10000"/>
          </a:avLst>
        </a:prstGeom>
        <a:solidFill>
          <a:srgbClr val="5EAC3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dirty="0"/>
            <a:t>Present outcomes to the Working Group and OPSG</a:t>
          </a:r>
        </a:p>
      </dsp:txBody>
      <dsp:txXfrm>
        <a:off x="1614763" y="1599106"/>
        <a:ext cx="6455541" cy="1202891"/>
      </dsp:txXfrm>
    </dsp:sp>
    <dsp:sp modelId="{7451083B-BAEC-4B7D-9375-6D5D0203DCF3}">
      <dsp:nvSpPr>
        <dsp:cNvPr id="0" name=""/>
        <dsp:cNvSpPr/>
      </dsp:nvSpPr>
      <dsp:spPr>
        <a:xfrm>
          <a:off x="8107729" y="1004445"/>
          <a:ext cx="830530" cy="83053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8294598" y="1004445"/>
        <a:ext cx="456792" cy="62497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257A41-EA39-144C-94F5-BB23EA0970F0}"/>
              </a:ext>
            </a:extLst>
          </p:cNvPr>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dirty="0"/>
          </a:p>
        </p:txBody>
      </p:sp>
      <p:sp>
        <p:nvSpPr>
          <p:cNvPr id="3" name="Date Placeholder 2">
            <a:extLst>
              <a:ext uri="{FF2B5EF4-FFF2-40B4-BE49-F238E27FC236}">
                <a16:creationId xmlns:a16="http://schemas.microsoft.com/office/drawing/2014/main" id="{8A5A6656-30D6-9942-82C1-6789D74F83B8}"/>
              </a:ext>
            </a:extLst>
          </p:cNvPr>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1698FA0B-A7FD-8842-B264-4CE4AB2019F3}" type="datetimeFigureOut">
              <a:rPr lang="en-US" smtClean="0"/>
              <a:t>4/20/2021</a:t>
            </a:fld>
            <a:endParaRPr lang="en-US" dirty="0"/>
          </a:p>
        </p:txBody>
      </p:sp>
      <p:sp>
        <p:nvSpPr>
          <p:cNvPr id="4" name="Footer Placeholder 3">
            <a:extLst>
              <a:ext uri="{FF2B5EF4-FFF2-40B4-BE49-F238E27FC236}">
                <a16:creationId xmlns:a16="http://schemas.microsoft.com/office/drawing/2014/main" id="{84DC6DD0-BC1F-3240-81A6-20D1FEC4BF5F}"/>
              </a:ext>
            </a:extLst>
          </p:cNvPr>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6A538D7B-1FC0-0546-92BA-89F05419299B}"/>
              </a:ext>
            </a:extLst>
          </p:cNvPr>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6061C44D-82E2-3641-A2C9-47657260E49A}" type="slidenum">
              <a:rPr lang="en-US" smtClean="0"/>
              <a:t>‹#›</a:t>
            </a:fld>
            <a:endParaRPr lang="en-US" dirty="0"/>
          </a:p>
        </p:txBody>
      </p:sp>
    </p:spTree>
    <p:extLst>
      <p:ext uri="{BB962C8B-B14F-4D97-AF65-F5344CB8AC3E}">
        <p14:creationId xmlns:p14="http://schemas.microsoft.com/office/powerpoint/2010/main" val="2246635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dirty="0"/>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2AC2C167-253E-004B-941D-C39B95E4AF71}" type="datetimeFigureOut">
              <a:rPr lang="en-US" smtClean="0"/>
              <a:t>4/20/2021</a:t>
            </a:fld>
            <a:endParaRPr lang="en-US" dirty="0"/>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US" dirty="0"/>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423DEBFC-39BD-4A42-A0A8-B275C89BC6F7}" type="slidenum">
              <a:rPr lang="en-US" smtClean="0"/>
              <a:t>‹#›</a:t>
            </a:fld>
            <a:endParaRPr lang="en-US" dirty="0"/>
          </a:p>
        </p:txBody>
      </p:sp>
    </p:spTree>
    <p:extLst>
      <p:ext uri="{BB962C8B-B14F-4D97-AF65-F5344CB8AC3E}">
        <p14:creationId xmlns:p14="http://schemas.microsoft.com/office/powerpoint/2010/main" val="2031268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EB329E-0AF6-4D16-A3DB-DF260CCA223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5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Throughput of Alerts = throughput of all Alerts at the following points: Received by Comms Hub/Devices (where this can be logged), Received by CSP/S1SP, Passed to the DSP, Received by the DSP, Passed to Service User and the Service User handshake received confirming receipt. 1418 =DSP change, 1438=other SPs incl. S1SPs (DSP can do this with CSP S&amp;C data already). Required for OPR</a:t>
            </a:r>
          </a:p>
          <a:p>
            <a:r>
              <a:rPr lang="en-GB" dirty="0"/>
              <a:t>Incident Reporting uses SP Remedy data. Not OPR</a:t>
            </a:r>
          </a:p>
          <a:p>
            <a:r>
              <a:rPr lang="en-GB" dirty="0"/>
              <a:t>Timescales is a Working Group requirement only, not OPR</a:t>
            </a:r>
          </a:p>
          <a:p>
            <a:r>
              <a:rPr lang="en-GB" dirty="0"/>
              <a:t>CH Firmware Images = SECMP0007 + a part of SECMP0024 + S1SP Changes. Is an OPR measure</a:t>
            </a:r>
          </a:p>
          <a:p>
            <a:r>
              <a:rPr lang="en-GB" dirty="0"/>
              <a:t>90 Day = Bad process giving bad results. Not OPR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367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TOC Option uses existing data and gives a proxy. Investigation required. Risks that </a:t>
            </a:r>
            <a:r>
              <a:rPr lang="en-GB" sz="1200" kern="1200" dirty="0">
                <a:solidFill>
                  <a:schemeClr val="tx1"/>
                </a:solidFill>
                <a:effectLst/>
                <a:latin typeface="+mn-lt"/>
                <a:ea typeface="+mn-ea"/>
                <a:cs typeface="+mn-cs"/>
              </a:rPr>
              <a:t>incident data would be possibly unaligned to Performance Measure data and the CH stuff is reliant on getting a monthly csv file from the </a:t>
            </a:r>
            <a:r>
              <a:rPr lang="en-GB" sz="1200" kern="1200" dirty="0" err="1">
                <a:solidFill>
                  <a:schemeClr val="tx1"/>
                </a:solidFill>
                <a:effectLst/>
                <a:latin typeface="+mn-lt"/>
                <a:ea typeface="+mn-ea"/>
                <a:cs typeface="+mn-cs"/>
              </a:rPr>
              <a:t>CSPs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Overall FIA cost will be reviewed based on options selected.</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731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434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TOC Option available, although the use of DCC Remedy data will help reduce the timescales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45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TOC Option requires data to be secured from SPs; likely that costs would be associated</a:t>
            </a:r>
          </a:p>
          <a:p>
            <a:r>
              <a:rPr lang="en-GB" dirty="0"/>
              <a:t>TOC Option would not meet </a:t>
            </a:r>
            <a:r>
              <a:rPr lang="en-GB" dirty="0" err="1"/>
              <a:t>OPR</a:t>
            </a:r>
            <a:r>
              <a:rPr lang="en-GB" dirty="0"/>
              <a:t> requirements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4847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DEBFC-39BD-4A42-A0A8-B275C89BC6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190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dirty="0"/>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fld id="{99F75370-880A-6045-902D-EA42064FA6B6}" type="datetime4">
              <a:rPr lang="en-GB" smtClean="0"/>
              <a:pPr/>
              <a:t>20 April 2021</a:t>
            </a:fld>
            <a:endParaRPr lang="en-US" dirty="0"/>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dirty="0"/>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8747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7BF7F4-A474-4CD4-B453-6672AAE97E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52F8E8F3-8170-4FFF-AE4A-75907BDDDECF}"/>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199" y="1825625"/>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02348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616593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876530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224023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122E49-31A7-4F63-B5C3-2BA914BDCA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F0041707-758B-41B4-870C-BA338C78BBAF}"/>
              </a:ext>
            </a:extLst>
          </p:cNvPr>
          <p:cNvSpPr>
            <a:spLocks noGrp="1"/>
          </p:cNvSpPr>
          <p:nvPr>
            <p:ph type="ctrTitle" hasCustomPrompt="1"/>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dirty="0"/>
              <a:t>Any questions?</a:t>
            </a:r>
            <a:endParaRPr lang="en-GB" dirty="0"/>
          </a:p>
        </p:txBody>
      </p:sp>
      <p:sp>
        <p:nvSpPr>
          <p:cNvPr id="3" name="Subtitle 2">
            <a:extLst>
              <a:ext uri="{FF2B5EF4-FFF2-40B4-BE49-F238E27FC236}">
                <a16:creationId xmlns:a16="http://schemas.microsoft.com/office/drawing/2014/main" id="{1F089ED0-D78D-4E69-AED2-CAFA0F7E2C5F}"/>
              </a:ext>
            </a:extLst>
          </p:cNvPr>
          <p:cNvSpPr>
            <a:spLocks noGrp="1"/>
          </p:cNvSpPr>
          <p:nvPr>
            <p:ph type="subTitle" idx="1" hasCustomPrompt="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Thank you for listening</a:t>
            </a:r>
            <a:endParaRPr lang="en-GB" dirty="0"/>
          </a:p>
        </p:txBody>
      </p:sp>
    </p:spTree>
    <p:extLst>
      <p:ext uri="{BB962C8B-B14F-4D97-AF65-F5344CB8AC3E}">
        <p14:creationId xmlns:p14="http://schemas.microsoft.com/office/powerpoint/2010/main" val="4166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dirty="0"/>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dirty="0"/>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900" b="1" i="0" dirty="0">
                <a:solidFill>
                  <a:schemeClr val="bg1"/>
                </a:solidFill>
                <a:latin typeface="Lato" panose="020F0502020204030203" pitchFamily="34" charset="77"/>
              </a:rPr>
              <a:t>|    </a:t>
            </a:r>
            <a:fld id="{2B613C8D-C864-C543-AF89-04A4A766BF11}" type="slidenum">
              <a:rPr lang="en-US" sz="900" b="1" i="0" smtClean="0">
                <a:solidFill>
                  <a:schemeClr val="bg1"/>
                </a:solidFill>
                <a:latin typeface="Lato" panose="020F0502020204030203" pitchFamily="34" charset="77"/>
              </a:rPr>
              <a:pPr algn="r"/>
              <a:t>‹#›</a:t>
            </a:fld>
            <a:endParaRPr lang="en-US" sz="900" b="1" i="0" dirty="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tandard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dirty="0"/>
              <a:t>Click to edit Master title style</a:t>
            </a:r>
          </a:p>
        </p:txBody>
      </p:sp>
      <p:sp>
        <p:nvSpPr>
          <p:cNvPr id="3" name="Content Placeholder 2"/>
          <p:cNvSpPr>
            <a:spLocks noGrp="1"/>
          </p:cNvSpPr>
          <p:nvPr>
            <p:ph sz="half" idx="1"/>
          </p:nvPr>
        </p:nvSpPr>
        <p:spPr>
          <a:xfrm>
            <a:off x="720000" y="1080000"/>
            <a:ext cx="43200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400000" y="1080000"/>
            <a:ext cx="43200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21DD0BD0-3F0D-8948-B9C8-C761D42DB7A4}"/>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0" name="Footer Placeholder 3">
            <a:extLst>
              <a:ext uri="{FF2B5EF4-FFF2-40B4-BE49-F238E27FC236}">
                <a16:creationId xmlns:a16="http://schemas.microsoft.com/office/drawing/2014/main" id="{6E0BA1CC-0392-9246-A7FB-1D41CCBAFD28}"/>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dirty="0"/>
              <a:t>Insert DCC category title here</a:t>
            </a:r>
          </a:p>
        </p:txBody>
      </p:sp>
      <p:sp>
        <p:nvSpPr>
          <p:cNvPr id="12" name="Slide Number Placeholder 6">
            <a:extLst>
              <a:ext uri="{FF2B5EF4-FFF2-40B4-BE49-F238E27FC236}">
                <a16:creationId xmlns:a16="http://schemas.microsoft.com/office/drawing/2014/main" id="{CFF8A314-B502-C345-9637-4F95290F284F}"/>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900" b="1" i="0" dirty="0">
                <a:solidFill>
                  <a:schemeClr val="bg1"/>
                </a:solidFill>
                <a:latin typeface="Lato" panose="020F0502020204030203" pitchFamily="34" charset="77"/>
              </a:rPr>
              <a:t>|    </a:t>
            </a:r>
            <a:fld id="{2B613C8D-C864-C543-AF89-04A4A766BF11}" type="slidenum">
              <a:rPr lang="en-US" sz="900" b="1" i="0" smtClean="0">
                <a:solidFill>
                  <a:schemeClr val="bg1"/>
                </a:solidFill>
                <a:latin typeface="Lato" panose="020F0502020204030203" pitchFamily="34" charset="77"/>
              </a:rPr>
              <a:pPr algn="r"/>
              <a:t>‹#›</a:t>
            </a:fld>
            <a:endParaRPr lang="en-US" sz="900" b="1" i="0" dirty="0">
              <a:solidFill>
                <a:schemeClr val="bg1"/>
              </a:solidFill>
              <a:latin typeface="Lato" panose="020F0502020204030203" pitchFamily="34" charset="77"/>
            </a:endParaRPr>
          </a:p>
        </p:txBody>
      </p:sp>
    </p:spTree>
    <p:extLst>
      <p:ext uri="{BB962C8B-B14F-4D97-AF65-F5344CB8AC3E}">
        <p14:creationId xmlns:p14="http://schemas.microsoft.com/office/powerpoint/2010/main" val="2023970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dirty="0"/>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900" b="1" i="0" dirty="0">
                <a:solidFill>
                  <a:schemeClr val="bg1"/>
                </a:solidFill>
                <a:latin typeface="Lato" panose="020F0502020204030203" pitchFamily="34" charset="77"/>
              </a:rPr>
              <a:t>|    </a:t>
            </a:r>
            <a:fld id="{2B613C8D-C864-C543-AF89-04A4A766BF11}" type="slidenum">
              <a:rPr lang="en-US" sz="900" b="1" i="0" smtClean="0">
                <a:solidFill>
                  <a:schemeClr val="bg1"/>
                </a:solidFill>
                <a:latin typeface="Lato" panose="020F0502020204030203" pitchFamily="34" charset="77"/>
              </a:rPr>
              <a:pPr algn="r"/>
              <a:t>‹#›</a:t>
            </a:fld>
            <a:endParaRPr lang="en-US" sz="900" b="1" i="0" dirty="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dirty="0"/>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dirty="0"/>
              <a:t>Insert DCC category title here</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dirty="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20 April 2021</a:t>
            </a:fld>
            <a:r>
              <a:rPr lang="en-GB" sz="900" b="1" i="0" dirty="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dirty="0">
              <a:solidFill>
                <a:schemeClr val="bg1"/>
              </a:solidFill>
              <a:latin typeface="Lato" panose="020F0502020204030203" pitchFamily="34" charset="77"/>
            </a:endParaRPr>
          </a:p>
        </p:txBody>
      </p:sp>
    </p:spTree>
    <p:extLst>
      <p:ext uri="{BB962C8B-B14F-4D97-AF65-F5344CB8AC3E}">
        <p14:creationId xmlns:p14="http://schemas.microsoft.com/office/powerpoint/2010/main" val="1681434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122E49-31A7-4F63-B5C3-2BA914BDCA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F0041707-758B-41B4-870C-BA338C78BBAF}"/>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1F089ED0-D78D-4E69-AED2-CAFA0F7E2C5F}"/>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423104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6588F-C418-45A9-A33E-3C0D24575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sp>
        <p:nvSpPr>
          <p:cNvPr id="13" name="Title 1">
            <a:extLst>
              <a:ext uri="{FF2B5EF4-FFF2-40B4-BE49-F238E27FC236}">
                <a16:creationId xmlns:a16="http://schemas.microsoft.com/office/drawing/2014/main" id="{ABB664CA-45CF-4410-86AA-FCDC64B92A2E}"/>
              </a:ext>
            </a:extLst>
          </p:cNvPr>
          <p:cNvSpPr>
            <a:spLocks noGrp="1"/>
          </p:cNvSpPr>
          <p:nvPr>
            <p:ph type="ctrTitle"/>
          </p:nvPr>
        </p:nvSpPr>
        <p:spPr>
          <a:xfrm>
            <a:off x="1524000" y="1122363"/>
            <a:ext cx="9829800" cy="2387600"/>
          </a:xfrm>
          <a:prstGeom prst="rect">
            <a:avLst/>
          </a:prstGeom>
        </p:spPr>
        <p:txBody>
          <a:bodyPr anchor="b">
            <a:normAutofit/>
          </a:bodyPr>
          <a:lstStyle>
            <a:lvl1pPr algn="r">
              <a:defRPr sz="4400">
                <a:solidFill>
                  <a:schemeClr val="bg1"/>
                </a:solidFill>
              </a:defRPr>
            </a:lvl1pPr>
          </a:lstStyle>
          <a:p>
            <a:r>
              <a:rPr lang="en-US"/>
              <a:t>Click to edit Master title style</a:t>
            </a:r>
            <a:endParaRPr lang="en-GB" dirty="0"/>
          </a:p>
        </p:txBody>
      </p:sp>
      <p:sp>
        <p:nvSpPr>
          <p:cNvPr id="14" name="Subtitle 2">
            <a:extLst>
              <a:ext uri="{FF2B5EF4-FFF2-40B4-BE49-F238E27FC236}">
                <a16:creationId xmlns:a16="http://schemas.microsoft.com/office/drawing/2014/main" id="{C3E7C568-1235-477F-A661-75EBACABE9D4}"/>
              </a:ext>
            </a:extLst>
          </p:cNvPr>
          <p:cNvSpPr>
            <a:spLocks noGrp="1"/>
          </p:cNvSpPr>
          <p:nvPr>
            <p:ph type="subTitle" idx="1"/>
          </p:nvPr>
        </p:nvSpPr>
        <p:spPr>
          <a:xfrm>
            <a:off x="1523999" y="3602038"/>
            <a:ext cx="9829799" cy="1655762"/>
          </a:xfrm>
          <a:prstGeom prst="rect">
            <a:avLst/>
          </a:prstGeo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546544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FFE662-E56E-4D68-A8A7-C6BA71C2D1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7F538FAF-FBAB-4717-939D-EB55333CDB2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a:extLst>
              <a:ext uri="{FF2B5EF4-FFF2-40B4-BE49-F238E27FC236}">
                <a16:creationId xmlns:a16="http://schemas.microsoft.com/office/drawing/2014/main" id="{36C6015F-FB25-4998-A460-1EF61B538AC6}"/>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312010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DC033F-58DB-4F66-8FCC-CE58EDB131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 y="0"/>
            <a:ext cx="12191238" cy="6858000"/>
          </a:xfrm>
          <a:prstGeom prst="rect">
            <a:avLst/>
          </a:prstGeom>
        </p:spPr>
      </p:pic>
      <p:sp>
        <p:nvSpPr>
          <p:cNvPr id="2" name="Title 1">
            <a:extLst>
              <a:ext uri="{FF2B5EF4-FFF2-40B4-BE49-F238E27FC236}">
                <a16:creationId xmlns:a16="http://schemas.microsoft.com/office/drawing/2014/main" id="{52F8E8F3-8170-4FFF-AE4A-75907BDDDECF}"/>
              </a:ext>
            </a:extLst>
          </p:cNvPr>
          <p:cNvSpPr>
            <a:spLocks noGrp="1"/>
          </p:cNvSpPr>
          <p:nvPr>
            <p:ph type="title"/>
          </p:nvPr>
        </p:nvSpPr>
        <p:spPr>
          <a:xfrm>
            <a:off x="838200" y="754602"/>
            <a:ext cx="10515600" cy="936086"/>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826A8B7-9021-4A9F-BE65-E9151F5BDEBB}"/>
              </a:ext>
            </a:extLst>
          </p:cNvPr>
          <p:cNvSpPr>
            <a:spLocks noGrp="1"/>
          </p:cNvSpPr>
          <p:nvPr>
            <p:ph sz="half" idx="1"/>
          </p:nvPr>
        </p:nvSpPr>
        <p:spPr>
          <a:xfrm>
            <a:off x="838199" y="1825625"/>
            <a:ext cx="1051559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836381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dirty="0"/>
              <a:t>Insert DCC category title here</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fld id="{2F08B631-9013-FF42-A20A-B42CB755ABD1}" type="datetime4">
              <a:rPr lang="en-GB" smtClean="0"/>
              <a:pPr/>
              <a:t>20 April 2021</a:t>
            </a:fld>
            <a:r>
              <a:rPr lang="en-GB" dirty="0"/>
              <a:t> |    </a:t>
            </a:r>
            <a:fld id="{2B613C8D-C864-C543-AF89-04A4A766BF11}" type="slidenum">
              <a:rPr lang="en-US" smtClean="0"/>
              <a:pPr/>
              <a:t>‹#›</a:t>
            </a:fld>
            <a:endParaRPr lang="en-US" dirty="0"/>
          </a:p>
        </p:txBody>
      </p:sp>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685" r:id="rId1"/>
    <p:sldLayoutId id="2147483702" r:id="rId2"/>
    <p:sldLayoutId id="2147483688" r:id="rId3"/>
    <p:sldLayoutId id="2147483667" r:id="rId4"/>
    <p:sldLayoutId id="2147483703" r:id="rId5"/>
  </p:sldLayoutIdLst>
  <p:hf sldNum="0" hdr="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DF70E1-F210-4B44-BD24-95897918F2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itle Placeholder 1">
            <a:extLst>
              <a:ext uri="{FF2B5EF4-FFF2-40B4-BE49-F238E27FC236}">
                <a16:creationId xmlns:a16="http://schemas.microsoft.com/office/drawing/2014/main" id="{F0601A70-EEDA-46CE-9366-22330AF21399}"/>
              </a:ext>
            </a:extLst>
          </p:cNvPr>
          <p:cNvSpPr>
            <a:spLocks noGrp="1"/>
          </p:cNvSpPr>
          <p:nvPr>
            <p:ph type="title"/>
          </p:nvPr>
        </p:nvSpPr>
        <p:spPr>
          <a:xfrm>
            <a:off x="838200" y="488272"/>
            <a:ext cx="10515600" cy="120241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78613650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Lst>
  <p:txStyles>
    <p:titleStyle>
      <a:lvl1pPr algn="l" defTabSz="914400" rtl="0" eaLnBrk="1" latinLnBrk="0" hangingPunct="1">
        <a:lnSpc>
          <a:spcPct val="90000"/>
        </a:lnSpc>
        <a:spcBef>
          <a:spcPct val="0"/>
        </a:spcBef>
        <a:buNone/>
        <a:defRPr sz="4400" b="1" kern="1200">
          <a:solidFill>
            <a:srgbClr val="92D050"/>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92D05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92D05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92D05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92D05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92D05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ADAE4-90BE-4FD3-8FB7-F5728B5A20AB}"/>
              </a:ext>
            </a:extLst>
          </p:cNvPr>
          <p:cNvSpPr>
            <a:spLocks noGrp="1"/>
          </p:cNvSpPr>
          <p:nvPr>
            <p:ph type="ctrTitle"/>
          </p:nvPr>
        </p:nvSpPr>
        <p:spPr>
          <a:xfrm>
            <a:off x="1485900" y="2979521"/>
            <a:ext cx="9829800" cy="1916723"/>
          </a:xfrm>
        </p:spPr>
        <p:txBody>
          <a:bodyPr>
            <a:normAutofit fontScale="90000"/>
          </a:bodyPr>
          <a:lstStyle/>
          <a:p>
            <a:r>
              <a:rPr lang="en-GB" dirty="0"/>
              <a:t>MP122B ‘Operational Metrics - Part 2’</a:t>
            </a:r>
            <a:br>
              <a:rPr lang="en-GB" dirty="0"/>
            </a:br>
            <a:br>
              <a:rPr lang="en-GB" dirty="0"/>
            </a:br>
            <a:r>
              <a:rPr lang="en-GB" sz="2800" dirty="0"/>
              <a:t>raised by Gemma Slaney of WPD</a:t>
            </a:r>
            <a:br>
              <a:rPr lang="en-GB" sz="2800" dirty="0"/>
            </a:br>
            <a:endParaRPr lang="en-GB" sz="2800" dirty="0"/>
          </a:p>
        </p:txBody>
      </p:sp>
    </p:spTree>
    <p:extLst>
      <p:ext uri="{BB962C8B-B14F-4D97-AF65-F5344CB8AC3E}">
        <p14:creationId xmlns:p14="http://schemas.microsoft.com/office/powerpoint/2010/main" val="346058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a:xfrm>
            <a:off x="720000" y="540000"/>
            <a:ext cx="10752000" cy="720000"/>
          </a:xfrm>
        </p:spPr>
        <p:txBody>
          <a:bodyPr/>
          <a:lstStyle/>
          <a:p>
            <a:r>
              <a:rPr lang="en-US" dirty="0"/>
              <a:t>Status; </a:t>
            </a:r>
            <a:r>
              <a:rPr lang="en-GB" sz="2800" dirty="0"/>
              <a:t>90 Day No SMWAN Incidents (CR1429)</a:t>
            </a:r>
            <a:br>
              <a:rPr lang="en-GB" sz="2800" dirty="0"/>
            </a:br>
            <a:endParaRPr lang="en-US" dirty="0"/>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sp>
        <p:nvSpPr>
          <p:cNvPr id="4" name="TextBox 3">
            <a:extLst>
              <a:ext uri="{FF2B5EF4-FFF2-40B4-BE49-F238E27FC236}">
                <a16:creationId xmlns:a16="http://schemas.microsoft.com/office/drawing/2014/main" id="{EF361E6C-7E20-433F-846C-EA9E3B29BCA9}"/>
              </a:ext>
            </a:extLst>
          </p:cNvPr>
          <p:cNvSpPr txBox="1"/>
          <p:nvPr/>
        </p:nvSpPr>
        <p:spPr>
          <a:xfrm>
            <a:off x="720000" y="1026355"/>
            <a:ext cx="1109091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Requirement is to measure the daily total volume of Install and Commission versus Install and Leave, including a category for any Comms Hubs awaiting a decision still within the 90 Day investigation period for Install and Leave.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Customers have additionally been raising Incidents on the DCC Self-Service Interface, which is not correct process. The correct process is to raise an 8.14.2 where there is no connection over the WAN. Not OPR.</a:t>
            </a:r>
            <a:endParaRPr kumimoji="0" lang="en-GB" sz="18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CE2E10-7B58-4BBC-8789-BCE6DBA363BD}"/>
              </a:ext>
            </a:extLst>
          </p:cNvPr>
          <p:cNvSpPr txBox="1"/>
          <p:nvPr/>
        </p:nvSpPr>
        <p:spPr>
          <a:xfrm>
            <a:off x="720000" y="5220000"/>
            <a:ext cx="11090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DCC and Working Group agreed that this CR would not be required if Service Users followed the correct process. DCC to provide guidance and supporting materials. Change will be </a:t>
            </a:r>
            <a:r>
              <a:rPr kumimoji="0" lang="en-GB" sz="1800" b="1" i="0" u="none" strike="noStrike" kern="1200" cap="none" spc="0" normalizeH="0" baseline="0" noProof="0" dirty="0">
                <a:ln>
                  <a:noFill/>
                </a:ln>
                <a:solidFill>
                  <a:srgbClr val="000000"/>
                </a:solidFill>
                <a:effectLst/>
                <a:uLnTx/>
                <a:uFillTx/>
                <a:latin typeface="Calibri" panose="020F0502020204030204"/>
                <a:ea typeface="+mn-ea"/>
                <a:cs typeface="+mn-cs"/>
              </a:rPr>
              <a:t>withdrawn</a:t>
            </a: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p:graphicFrame>
        <p:nvGraphicFramePr>
          <p:cNvPr id="8" name="Table 3">
            <a:extLst>
              <a:ext uri="{FF2B5EF4-FFF2-40B4-BE49-F238E27FC236}">
                <a16:creationId xmlns:a16="http://schemas.microsoft.com/office/drawing/2014/main" id="{D92100C6-F327-461F-BAD3-61D332972CFE}"/>
              </a:ext>
            </a:extLst>
          </p:cNvPr>
          <p:cNvGraphicFramePr>
            <a:graphicFrameLocks noGrp="1"/>
          </p:cNvGraphicFramePr>
          <p:nvPr/>
        </p:nvGraphicFramePr>
        <p:xfrm>
          <a:off x="1441217" y="2280329"/>
          <a:ext cx="9000000" cy="2889022"/>
        </p:xfrm>
        <a:graphic>
          <a:graphicData uri="http://schemas.openxmlformats.org/drawingml/2006/table">
            <a:tbl>
              <a:tblPr firstRow="1" bandRow="1">
                <a:tableStyleId>{5C22544A-7EE6-4342-B048-85BDC9FD1C3A}</a:tableStyleId>
              </a:tblPr>
              <a:tblGrid>
                <a:gridCol w="3014873">
                  <a:extLst>
                    <a:ext uri="{9D8B030D-6E8A-4147-A177-3AD203B41FA5}">
                      <a16:colId xmlns:a16="http://schemas.microsoft.com/office/drawing/2014/main" val="3977769221"/>
                    </a:ext>
                  </a:extLst>
                </a:gridCol>
                <a:gridCol w="5985127">
                  <a:extLst>
                    <a:ext uri="{9D8B030D-6E8A-4147-A177-3AD203B41FA5}">
                      <a16:colId xmlns:a16="http://schemas.microsoft.com/office/drawing/2014/main" val="2001678355"/>
                    </a:ext>
                  </a:extLst>
                </a:gridCol>
              </a:tblGrid>
              <a:tr h="283438">
                <a:tc>
                  <a:txBody>
                    <a:bodyPr/>
                    <a:lstStyle/>
                    <a:p>
                      <a:endParaRPr lang="en-GB" dirty="0"/>
                    </a:p>
                  </a:txBody>
                  <a:tcPr/>
                </a:tc>
                <a:tc>
                  <a:txBody>
                    <a:bodyPr/>
                    <a:lstStyle/>
                    <a:p>
                      <a:pPr algn="ctr"/>
                      <a:r>
                        <a:rPr lang="en-GB" dirty="0"/>
                        <a:t>CR1429</a:t>
                      </a:r>
                    </a:p>
                  </a:txBody>
                  <a:tcPr/>
                </a:tc>
                <a:extLst>
                  <a:ext uri="{0D108BD9-81ED-4DB2-BD59-A6C34878D82A}">
                    <a16:rowId xmlns:a16="http://schemas.microsoft.com/office/drawing/2014/main" val="806609600"/>
                  </a:ext>
                </a:extLst>
              </a:tr>
              <a:tr h="1121182">
                <a:tc>
                  <a:txBody>
                    <a:bodyPr/>
                    <a:lstStyle/>
                    <a:p>
                      <a:r>
                        <a:rPr lang="en-GB" sz="1600" dirty="0"/>
                        <a:t>What we get</a:t>
                      </a:r>
                    </a:p>
                  </a:txBody>
                  <a:tcPr/>
                </a:tc>
                <a:tc>
                  <a:txBody>
                    <a:bodyPr/>
                    <a:lstStyle/>
                    <a:p>
                      <a:r>
                        <a:rPr lang="en-GB" sz="1600" dirty="0"/>
                        <a:t>Solution would compare 8.14.1 (Install and Commission complete) to 8.14.2 (Install and Leave – system has been installed but can’t be commissioned over the WAN). </a:t>
                      </a:r>
                    </a:p>
                  </a:txBody>
                  <a:tcPr/>
                </a:tc>
                <a:extLst>
                  <a:ext uri="{0D108BD9-81ED-4DB2-BD59-A6C34878D82A}">
                    <a16:rowId xmlns:a16="http://schemas.microsoft.com/office/drawing/2014/main" val="133211418"/>
                  </a:ext>
                </a:extLst>
              </a:tr>
              <a:tr h="0">
                <a:tc>
                  <a:txBody>
                    <a:bodyPr/>
                    <a:lstStyle/>
                    <a:p>
                      <a:r>
                        <a:rPr lang="en-GB" sz="1600" dirty="0"/>
                        <a:t>Current state</a:t>
                      </a:r>
                    </a:p>
                  </a:txBody>
                  <a:tcPr/>
                </a:tc>
                <a:tc>
                  <a:txBody>
                    <a:bodyPr/>
                    <a:lstStyle/>
                    <a:p>
                      <a:r>
                        <a:rPr lang="en-GB" sz="1600" dirty="0"/>
                        <a:t>Only report where Service Users have carried out the correct SEC process and miss any failures  to connect to the WAN where they have followed the incorrect process.</a:t>
                      </a:r>
                    </a:p>
                    <a:p>
                      <a:r>
                        <a:rPr lang="en-GB" sz="1600" dirty="0"/>
                        <a:t>If users follow correct process, there will be no reported failures.</a:t>
                      </a:r>
                    </a:p>
                  </a:txBody>
                  <a:tcPr/>
                </a:tc>
                <a:extLst>
                  <a:ext uri="{0D108BD9-81ED-4DB2-BD59-A6C34878D82A}">
                    <a16:rowId xmlns:a16="http://schemas.microsoft.com/office/drawing/2014/main" val="386009504"/>
                  </a:ext>
                </a:extLst>
              </a:tr>
              <a:tr h="283438">
                <a:tc>
                  <a:txBody>
                    <a:bodyPr/>
                    <a:lstStyle/>
                    <a:p>
                      <a:r>
                        <a:rPr lang="en-GB" sz="1600" dirty="0"/>
                        <a:t>ROM Costs (#SPs) </a:t>
                      </a:r>
                      <a:r>
                        <a:rPr lang="en-GB" sz="1600" dirty="0">
                          <a:solidFill>
                            <a:srgbClr val="FF0000"/>
                          </a:solidFill>
                        </a:rPr>
                        <a:t>FIA Prod</a:t>
                      </a:r>
                    </a:p>
                  </a:txBody>
                  <a:tcPr/>
                </a:tc>
                <a:tc>
                  <a:txBody>
                    <a:bodyPr/>
                    <a:lstStyle/>
                    <a:p>
                      <a:r>
                        <a:rPr lang="en-GB" sz="1600" dirty="0"/>
                        <a:t>~£0.55m (3) </a:t>
                      </a:r>
                      <a:r>
                        <a:rPr lang="en-GB" sz="1600" dirty="0">
                          <a:solidFill>
                            <a:srgbClr val="FF0000"/>
                          </a:solidFill>
                        </a:rPr>
                        <a:t>£87,884</a:t>
                      </a:r>
                    </a:p>
                  </a:txBody>
                  <a:tcPr/>
                </a:tc>
                <a:extLst>
                  <a:ext uri="{0D108BD9-81ED-4DB2-BD59-A6C34878D82A}">
                    <a16:rowId xmlns:a16="http://schemas.microsoft.com/office/drawing/2014/main" val="2348151725"/>
                  </a:ext>
                </a:extLst>
              </a:tr>
            </a:tbl>
          </a:graphicData>
        </a:graphic>
      </p:graphicFrame>
    </p:spTree>
    <p:extLst>
      <p:ext uri="{BB962C8B-B14F-4D97-AF65-F5344CB8AC3E}">
        <p14:creationId xmlns:p14="http://schemas.microsoft.com/office/powerpoint/2010/main" val="1295245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AFFD-8B52-425C-89E8-B45A03E7045F}"/>
              </a:ext>
            </a:extLst>
          </p:cNvPr>
          <p:cNvSpPr>
            <a:spLocks noGrp="1"/>
          </p:cNvSpPr>
          <p:nvPr>
            <p:ph type="title"/>
          </p:nvPr>
        </p:nvSpPr>
        <p:spPr/>
        <p:txBody>
          <a:bodyPr>
            <a:normAutofit/>
          </a:bodyPr>
          <a:lstStyle/>
          <a:p>
            <a:r>
              <a:rPr lang="en-GB" sz="4000" dirty="0"/>
              <a:t>Change Request PA costs</a:t>
            </a:r>
          </a:p>
        </p:txBody>
      </p:sp>
      <p:graphicFrame>
        <p:nvGraphicFramePr>
          <p:cNvPr id="4" name="Table 4">
            <a:extLst>
              <a:ext uri="{FF2B5EF4-FFF2-40B4-BE49-F238E27FC236}">
                <a16:creationId xmlns:a16="http://schemas.microsoft.com/office/drawing/2014/main" id="{D643747D-3BF9-4D47-B8C1-B35CE2C32D7A}"/>
              </a:ext>
            </a:extLst>
          </p:cNvPr>
          <p:cNvGraphicFramePr>
            <a:graphicFrameLocks noGrp="1"/>
          </p:cNvGraphicFramePr>
          <p:nvPr>
            <p:ph sz="half" idx="1"/>
            <p:extLst>
              <p:ext uri="{D42A27DB-BD31-4B8C-83A1-F6EECF244321}">
                <p14:modId xmlns:p14="http://schemas.microsoft.com/office/powerpoint/2010/main" val="3415056139"/>
              </p:ext>
            </p:extLst>
          </p:nvPr>
        </p:nvGraphicFramePr>
        <p:xfrm>
          <a:off x="590548" y="1690688"/>
          <a:ext cx="11010904" cy="4183637"/>
        </p:xfrm>
        <a:graphic>
          <a:graphicData uri="http://schemas.openxmlformats.org/drawingml/2006/table">
            <a:tbl>
              <a:tblPr firstRow="1" bandRow="1">
                <a:tableStyleId>{93296810-A885-4BE3-A3E7-6D5BEEA58F35}</a:tableStyleId>
              </a:tblPr>
              <a:tblGrid>
                <a:gridCol w="825014">
                  <a:extLst>
                    <a:ext uri="{9D8B030D-6E8A-4147-A177-3AD203B41FA5}">
                      <a16:colId xmlns:a16="http://schemas.microsoft.com/office/drawing/2014/main" val="3040888516"/>
                    </a:ext>
                  </a:extLst>
                </a:gridCol>
                <a:gridCol w="2047166">
                  <a:extLst>
                    <a:ext uri="{9D8B030D-6E8A-4147-A177-3AD203B41FA5}">
                      <a16:colId xmlns:a16="http://schemas.microsoft.com/office/drawing/2014/main" val="3350804980"/>
                    </a:ext>
                  </a:extLst>
                </a:gridCol>
                <a:gridCol w="1558977">
                  <a:extLst>
                    <a:ext uri="{9D8B030D-6E8A-4147-A177-3AD203B41FA5}">
                      <a16:colId xmlns:a16="http://schemas.microsoft.com/office/drawing/2014/main" val="1283736789"/>
                    </a:ext>
                  </a:extLst>
                </a:gridCol>
                <a:gridCol w="1034321">
                  <a:extLst>
                    <a:ext uri="{9D8B030D-6E8A-4147-A177-3AD203B41FA5}">
                      <a16:colId xmlns:a16="http://schemas.microsoft.com/office/drawing/2014/main" val="2103443598"/>
                    </a:ext>
                  </a:extLst>
                </a:gridCol>
                <a:gridCol w="1049312">
                  <a:extLst>
                    <a:ext uri="{9D8B030D-6E8A-4147-A177-3AD203B41FA5}">
                      <a16:colId xmlns:a16="http://schemas.microsoft.com/office/drawing/2014/main" val="1098261647"/>
                    </a:ext>
                  </a:extLst>
                </a:gridCol>
                <a:gridCol w="2068642">
                  <a:extLst>
                    <a:ext uri="{9D8B030D-6E8A-4147-A177-3AD203B41FA5}">
                      <a16:colId xmlns:a16="http://schemas.microsoft.com/office/drawing/2014/main" val="1576633431"/>
                    </a:ext>
                  </a:extLst>
                </a:gridCol>
                <a:gridCol w="1051109">
                  <a:extLst>
                    <a:ext uri="{9D8B030D-6E8A-4147-A177-3AD203B41FA5}">
                      <a16:colId xmlns:a16="http://schemas.microsoft.com/office/drawing/2014/main" val="11660723"/>
                    </a:ext>
                  </a:extLst>
                </a:gridCol>
                <a:gridCol w="1376363">
                  <a:extLst>
                    <a:ext uri="{9D8B030D-6E8A-4147-A177-3AD203B41FA5}">
                      <a16:colId xmlns:a16="http://schemas.microsoft.com/office/drawing/2014/main" val="279536981"/>
                    </a:ext>
                  </a:extLst>
                </a:gridCol>
              </a:tblGrid>
              <a:tr h="618493">
                <a:tc>
                  <a:txBody>
                    <a:bodyPr/>
                    <a:lstStyle/>
                    <a:p>
                      <a:pPr algn="ctr">
                        <a:lnSpc>
                          <a:spcPct val="115000"/>
                        </a:lnSpc>
                        <a:spcBef>
                          <a:spcPts val="200"/>
                        </a:spcBef>
                        <a:spcAft>
                          <a:spcPts val="200"/>
                        </a:spcAft>
                      </a:pPr>
                      <a:r>
                        <a:rPr lang="en-GB" sz="1400" b="1" dirty="0">
                          <a:solidFill>
                            <a:schemeClr val="tx1"/>
                          </a:solidFill>
                          <a:effectLst/>
                          <a:latin typeface="+mn-lt"/>
                          <a:ea typeface="Calibri" panose="020F0502020204030204" pitchFamily="34" charset="0"/>
                          <a:cs typeface="Times New Roman" panose="02020603050405020304" pitchFamily="18" charset="0"/>
                        </a:rPr>
                        <a:t>Change Request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Title</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Service Provider</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IA cost</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IA duration (max)</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Implementation cost (est.)</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dirty="0">
                          <a:solidFill>
                            <a:schemeClr val="tx1"/>
                          </a:solidFill>
                          <a:effectLst/>
                          <a:latin typeface="+mn-lt"/>
                          <a:ea typeface="Calibri" panose="020F0502020204030204" pitchFamily="34" charset="0"/>
                          <a:cs typeface="Times New Roman" panose="02020603050405020304" pitchFamily="18" charset="0"/>
                        </a:rPr>
                        <a:t>TOC option available</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Implementation timescales</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838308"/>
                  </a:ext>
                </a:extLst>
              </a:tr>
              <a:tr h="448974">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CR1418</a:t>
                      </a:r>
                    </a:p>
                  </a:txBody>
                  <a:tcPr marL="68580" marR="68580" marT="0" marB="0"/>
                </a:tc>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Throughput of Alerts</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DSP</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£8,702</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30 days</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£300,000 to £450,000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Yes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3 months</a:t>
                      </a:r>
                    </a:p>
                  </a:txBody>
                  <a:tcPr marL="68580" marR="68580" marT="0" marB="0"/>
                </a:tc>
                <a:extLst>
                  <a:ext uri="{0D108BD9-81ED-4DB2-BD59-A6C34878D82A}">
                    <a16:rowId xmlns:a16="http://schemas.microsoft.com/office/drawing/2014/main" val="2746433609"/>
                  </a:ext>
                </a:extLst>
              </a:tr>
              <a:tr h="448974">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CR1438</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Throughput of Alerts</a:t>
                      </a:r>
                    </a:p>
                  </a:txBody>
                  <a:tcPr marL="68580" marR="68580" marT="0" marB="0"/>
                </a:tc>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CSP North, S1SPs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£202,579</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60 days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Up to £1,600,000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Yes</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12 months</a:t>
                      </a:r>
                    </a:p>
                  </a:txBody>
                  <a:tcPr marL="68580" marR="68580" marT="0" marB="0"/>
                </a:tc>
                <a:extLst>
                  <a:ext uri="{0D108BD9-81ED-4DB2-BD59-A6C34878D82A}">
                    <a16:rowId xmlns:a16="http://schemas.microsoft.com/office/drawing/2014/main" val="2964508100"/>
                  </a:ext>
                </a:extLst>
              </a:tr>
              <a:tr h="618493">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CR1420</a:t>
                      </a:r>
                    </a:p>
                  </a:txBody>
                  <a:tcPr marL="68580" marR="68580" marT="0" marB="0"/>
                </a:tc>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Incident reporting to support revised PMR</a:t>
                      </a:r>
                    </a:p>
                  </a:txBody>
                  <a:tcPr marL="68580" marR="68580" marT="0" marB="0"/>
                </a:tc>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DSP, CSPs, all S1SPs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£131,956</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30 days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£1,080,000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Yes</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3 months</a:t>
                      </a:r>
                    </a:p>
                  </a:txBody>
                  <a:tcPr marL="68580" marR="68580" marT="0" marB="0"/>
                </a:tc>
                <a:extLst>
                  <a:ext uri="{0D108BD9-81ED-4DB2-BD59-A6C34878D82A}">
                    <a16:rowId xmlns:a16="http://schemas.microsoft.com/office/drawing/2014/main" val="976275491"/>
                  </a:ext>
                </a:extLst>
              </a:tr>
              <a:tr h="448974">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CR1430</a:t>
                      </a:r>
                    </a:p>
                  </a:txBody>
                  <a:tcPr marL="68580" marR="68580" marT="0" marB="0"/>
                </a:tc>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PMR reduced timescales</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DSP, CSPs, all S1SPs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£227,500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40 days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£1,160,000</a:t>
                      </a:r>
                    </a:p>
                  </a:txBody>
                  <a:tcPr marL="68580" marR="68580" marT="0" marB="0"/>
                </a:tc>
                <a:tc>
                  <a:txBody>
                    <a:bodyPr/>
                    <a:lstStyle/>
                    <a:p>
                      <a:pPr algn="r">
                        <a:lnSpc>
                          <a:spcPct val="115000"/>
                        </a:lnSpc>
                        <a:spcBef>
                          <a:spcPts val="200"/>
                        </a:spcBef>
                        <a:spcAft>
                          <a:spcPts val="200"/>
                        </a:spcAft>
                      </a:pPr>
                      <a:r>
                        <a:rPr lang="en-GB" sz="1400" b="1" dirty="0">
                          <a:solidFill>
                            <a:srgbClr val="FF0000"/>
                          </a:solidFill>
                          <a:effectLst/>
                          <a:latin typeface="+mn-lt"/>
                          <a:ea typeface="Calibri" panose="020F0502020204030204" pitchFamily="34" charset="0"/>
                          <a:cs typeface="Times New Roman" panose="02020603050405020304" pitchFamily="18" charset="0"/>
                        </a:rPr>
                        <a:t>No</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12 months</a:t>
                      </a:r>
                    </a:p>
                  </a:txBody>
                  <a:tcPr marL="68580" marR="68580" marT="0" marB="0"/>
                </a:tc>
                <a:extLst>
                  <a:ext uri="{0D108BD9-81ED-4DB2-BD59-A6C34878D82A}">
                    <a16:rowId xmlns:a16="http://schemas.microsoft.com/office/drawing/2014/main" val="869357306"/>
                  </a:ext>
                </a:extLst>
              </a:tr>
              <a:tr h="618493">
                <a:tc>
                  <a:txBody>
                    <a:bodyPr/>
                    <a:lstStyle/>
                    <a:p>
                      <a:pPr>
                        <a:lnSpc>
                          <a:spcPct val="115000"/>
                        </a:lnSpc>
                        <a:spcBef>
                          <a:spcPts val="200"/>
                        </a:spcBef>
                        <a:spcAft>
                          <a:spcPts val="200"/>
                        </a:spcAft>
                      </a:pPr>
                      <a:r>
                        <a:rPr lang="en-GB" sz="1400" u="none" dirty="0">
                          <a:solidFill>
                            <a:schemeClr val="tx1"/>
                          </a:solidFill>
                          <a:effectLst/>
                          <a:latin typeface="+mn-lt"/>
                          <a:ea typeface="Calibri" panose="020F0502020204030204" pitchFamily="34" charset="0"/>
                          <a:cs typeface="Times New Roman" panose="02020603050405020304" pitchFamily="18" charset="0"/>
                        </a:rPr>
                        <a:t>CR1423</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Comms Hub Firmware Image Data</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DSP, CSPs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£199,059</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50 days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£1,450,000 to £1,750,000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Yes</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12 months</a:t>
                      </a:r>
                    </a:p>
                  </a:txBody>
                  <a:tcPr marL="68580" marR="68580" marT="0" marB="0"/>
                </a:tc>
                <a:extLst>
                  <a:ext uri="{0D108BD9-81ED-4DB2-BD59-A6C34878D82A}">
                    <a16:rowId xmlns:a16="http://schemas.microsoft.com/office/drawing/2014/main" val="2388256791"/>
                  </a:ext>
                </a:extLst>
              </a:tr>
              <a:tr h="532262">
                <a:tc>
                  <a:txBody>
                    <a:bodyPr/>
                    <a:lstStyle/>
                    <a:p>
                      <a:pP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CR1440</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Update Firmware SMETS1 Process</a:t>
                      </a:r>
                    </a:p>
                  </a:txBody>
                  <a:tcPr marL="68580" marR="68580" marT="0" marB="0"/>
                </a:tc>
                <a:tc>
                  <a:txBody>
                    <a:bodyPr/>
                    <a:lstStyle/>
                    <a:p>
                      <a:pP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DSP, S1SPs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£70,000</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50 days</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£1,450,000 to £1,850,000</a:t>
                      </a: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Yes</a:t>
                      </a: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12 months</a:t>
                      </a:r>
                    </a:p>
                  </a:txBody>
                  <a:tcPr marL="68580" marR="68580" marT="0" marB="0"/>
                </a:tc>
                <a:extLst>
                  <a:ext uri="{0D108BD9-81ED-4DB2-BD59-A6C34878D82A}">
                    <a16:rowId xmlns:a16="http://schemas.microsoft.com/office/drawing/2014/main" val="1830136114"/>
                  </a:ext>
                </a:extLst>
              </a:tr>
              <a:tr h="448974">
                <a:tc>
                  <a:txBody>
                    <a:bodyPr/>
                    <a:lstStyle/>
                    <a:p>
                      <a:pP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Total</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r>
                        <a:rPr lang="en-GB" sz="1400">
                          <a:solidFill>
                            <a:schemeClr val="tx1"/>
                          </a:solidFill>
                          <a:effectLst/>
                          <a:latin typeface="+mn-lt"/>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 </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r>
                        <a:rPr lang="en-GB" sz="1400" b="1" dirty="0">
                          <a:solidFill>
                            <a:schemeClr val="tx1"/>
                          </a:solidFill>
                          <a:effectLst/>
                          <a:latin typeface="+mn-lt"/>
                          <a:ea typeface="Calibri" panose="020F0502020204030204" pitchFamily="34" charset="0"/>
                          <a:cs typeface="Times New Roman" panose="02020603050405020304" pitchFamily="18" charset="0"/>
                        </a:rPr>
                        <a:t>£839,796</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r>
                        <a:rPr lang="en-GB" sz="1400" b="1">
                          <a:solidFill>
                            <a:schemeClr val="tx1"/>
                          </a:solidFill>
                          <a:effectLst/>
                          <a:latin typeface="+mn-lt"/>
                          <a:ea typeface="Calibri" panose="020F0502020204030204" pitchFamily="34" charset="0"/>
                          <a:cs typeface="Times New Roman" panose="02020603050405020304" pitchFamily="18" charset="0"/>
                        </a:rPr>
                        <a:t> </a:t>
                      </a:r>
                      <a:endParaRPr lang="en-GB" sz="14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r>
                        <a:rPr lang="en-GB" sz="1400" b="1" u="none" dirty="0">
                          <a:solidFill>
                            <a:schemeClr val="tx1"/>
                          </a:solidFill>
                          <a:effectLst/>
                          <a:latin typeface="+mn-lt"/>
                          <a:ea typeface="Calibri" panose="020F0502020204030204" pitchFamily="34" charset="0"/>
                          <a:cs typeface="Times New Roman" panose="02020603050405020304" pitchFamily="18" charset="0"/>
                        </a:rPr>
                        <a:t>£7,100,000 to £7,950,000</a:t>
                      </a:r>
                      <a:endParaRPr lang="en-GB" sz="1400" u="none"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Bef>
                          <a:spcPts val="200"/>
                        </a:spcBef>
                        <a:spcAft>
                          <a:spcPts val="200"/>
                        </a:spcAft>
                      </a:pPr>
                      <a:r>
                        <a:rPr lang="en-GB" sz="1400" dirty="0">
                          <a:solidFill>
                            <a:schemeClr val="tx1"/>
                          </a:solidFill>
                          <a:effectLst/>
                          <a:latin typeface="+mn-lt"/>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3984106738"/>
                  </a:ext>
                </a:extLst>
              </a:tr>
            </a:tbl>
          </a:graphicData>
        </a:graphic>
      </p:graphicFrame>
    </p:spTree>
    <p:extLst>
      <p:ext uri="{BB962C8B-B14F-4D97-AF65-F5344CB8AC3E}">
        <p14:creationId xmlns:p14="http://schemas.microsoft.com/office/powerpoint/2010/main" val="633803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15EC-A627-48B8-9ED7-634A09F45344}"/>
              </a:ext>
            </a:extLst>
          </p:cNvPr>
          <p:cNvSpPr>
            <a:spLocks noGrp="1"/>
          </p:cNvSpPr>
          <p:nvPr>
            <p:ph type="title"/>
          </p:nvPr>
        </p:nvSpPr>
        <p:spPr/>
        <p:txBody>
          <a:bodyPr/>
          <a:lstStyle/>
          <a:p>
            <a:r>
              <a:rPr lang="en-GB" dirty="0"/>
              <a:t>Next steps</a:t>
            </a:r>
          </a:p>
        </p:txBody>
      </p:sp>
      <p:graphicFrame>
        <p:nvGraphicFramePr>
          <p:cNvPr id="4" name="Content Placeholder 3">
            <a:extLst>
              <a:ext uri="{FF2B5EF4-FFF2-40B4-BE49-F238E27FC236}">
                <a16:creationId xmlns:a16="http://schemas.microsoft.com/office/drawing/2014/main" id="{F2CA77DE-AFD2-4FE9-9E1F-080CEBF964C3}"/>
              </a:ext>
            </a:extLst>
          </p:cNvPr>
          <p:cNvGraphicFramePr>
            <a:graphicFrameLocks noGrp="1"/>
          </p:cNvGraphicFramePr>
          <p:nvPr>
            <p:ph sz="half" idx="1"/>
            <p:extLst>
              <p:ext uri="{D42A27DB-BD31-4B8C-83A1-F6EECF244321}">
                <p14:modId xmlns:p14="http://schemas.microsoft.com/office/powerpoint/2010/main" val="1546808444"/>
              </p:ext>
            </p:extLst>
          </p:nvPr>
        </p:nvGraphicFramePr>
        <p:xfrm>
          <a:off x="838200" y="2401455"/>
          <a:ext cx="10515600" cy="2839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2880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9647-46ED-4930-A1B4-97577024862B}"/>
              </a:ext>
            </a:extLst>
          </p:cNvPr>
          <p:cNvSpPr>
            <a:spLocks noGrp="1"/>
          </p:cNvSpPr>
          <p:nvPr>
            <p:ph type="ctrTitle"/>
          </p:nvPr>
        </p:nvSpPr>
        <p:spPr/>
        <p:txBody>
          <a:bodyPr/>
          <a:lstStyle/>
          <a:p>
            <a:r>
              <a:rPr lang="en-GB" dirty="0"/>
              <a:t>Thank you for listening</a:t>
            </a:r>
          </a:p>
        </p:txBody>
      </p:sp>
      <p:sp>
        <p:nvSpPr>
          <p:cNvPr id="3" name="Subtitle 2">
            <a:extLst>
              <a:ext uri="{FF2B5EF4-FFF2-40B4-BE49-F238E27FC236}">
                <a16:creationId xmlns:a16="http://schemas.microsoft.com/office/drawing/2014/main" id="{EC6F5B19-C3E1-42C3-A934-2E0EF6063375}"/>
              </a:ext>
            </a:extLst>
          </p:cNvPr>
          <p:cNvSpPr>
            <a:spLocks noGrp="1"/>
          </p:cNvSpPr>
          <p:nvPr>
            <p:ph type="subTitle" idx="1"/>
          </p:nvPr>
        </p:nvSpPr>
        <p:spPr/>
        <p:txBody>
          <a:bodyPr/>
          <a:lstStyle/>
          <a:p>
            <a:r>
              <a:rPr lang="en-GB" dirty="0"/>
              <a:t>Joe Hehir</a:t>
            </a:r>
          </a:p>
        </p:txBody>
      </p:sp>
    </p:spTree>
    <p:extLst>
      <p:ext uri="{BB962C8B-B14F-4D97-AF65-F5344CB8AC3E}">
        <p14:creationId xmlns:p14="http://schemas.microsoft.com/office/powerpoint/2010/main" val="3554400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2940D-8F65-46BB-94D8-B36A593AA175}"/>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CCE3809B-98A8-4E91-8D34-7F5D8491449C}"/>
              </a:ext>
            </a:extLst>
          </p:cNvPr>
          <p:cNvSpPr>
            <a:spLocks noGrp="1"/>
          </p:cNvSpPr>
          <p:nvPr>
            <p:ph sz="half" idx="1"/>
          </p:nvPr>
        </p:nvSpPr>
        <p:spPr/>
        <p:txBody>
          <a:bodyPr>
            <a:normAutofit/>
          </a:bodyPr>
          <a:lstStyle/>
          <a:p>
            <a:r>
              <a:rPr lang="en-GB" dirty="0"/>
              <a:t>The DCC has been investigating alternative TOC solutions for all but one of the Change Requests</a:t>
            </a:r>
          </a:p>
          <a:p>
            <a:endParaRPr lang="en-GB" dirty="0"/>
          </a:p>
          <a:p>
            <a:r>
              <a:rPr lang="en-GB" dirty="0"/>
              <a:t>These alternatives will not fully achieve the business requirements for the given areas, but will improved reporting</a:t>
            </a:r>
          </a:p>
          <a:p>
            <a:endParaRPr lang="en-GB" dirty="0"/>
          </a:p>
          <a:p>
            <a:r>
              <a:rPr lang="en-GB" dirty="0"/>
              <a:t>The only Change Request the TOC is not an option for is CR1430 ‘PMR reduced timescales’</a:t>
            </a:r>
          </a:p>
          <a:p>
            <a:pPr lvl="1"/>
            <a:r>
              <a:rPr lang="en-GB" dirty="0"/>
              <a:t>DCC is still investigating what an achievable SLA is for the PMR</a:t>
            </a:r>
          </a:p>
        </p:txBody>
      </p:sp>
    </p:spTree>
    <p:extLst>
      <p:ext uri="{BB962C8B-B14F-4D97-AF65-F5344CB8AC3E}">
        <p14:creationId xmlns:p14="http://schemas.microsoft.com/office/powerpoint/2010/main" val="2379671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706CB-1C47-4347-A10C-B2BB522F8FAE}"/>
              </a:ext>
            </a:extLst>
          </p:cNvPr>
          <p:cNvSpPr>
            <a:spLocks noGrp="1"/>
          </p:cNvSpPr>
          <p:nvPr>
            <p:ph type="title"/>
          </p:nvPr>
        </p:nvSpPr>
        <p:spPr/>
        <p:txBody>
          <a:bodyPr/>
          <a:lstStyle/>
          <a:p>
            <a:r>
              <a:rPr lang="en-GB" dirty="0"/>
              <a:t>Objective</a:t>
            </a:r>
          </a:p>
        </p:txBody>
      </p:sp>
      <p:sp>
        <p:nvSpPr>
          <p:cNvPr id="4" name="Rectangle: Rounded Corners 3">
            <a:extLst>
              <a:ext uri="{FF2B5EF4-FFF2-40B4-BE49-F238E27FC236}">
                <a16:creationId xmlns:a16="http://schemas.microsoft.com/office/drawing/2014/main" id="{34032340-01FF-468A-A0BA-9C385A2F0108}"/>
              </a:ext>
            </a:extLst>
          </p:cNvPr>
          <p:cNvSpPr/>
          <p:nvPr/>
        </p:nvSpPr>
        <p:spPr>
          <a:xfrm>
            <a:off x="3124200" y="2714244"/>
            <a:ext cx="8229600" cy="936086"/>
          </a:xfrm>
          <a:prstGeom prst="roundRect">
            <a:avLst/>
          </a:prstGeom>
          <a:solidFill>
            <a:srgbClr val="54A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To agree whether take the alternative TOC solutions forward under MP122B</a:t>
            </a:r>
          </a:p>
        </p:txBody>
      </p:sp>
      <p:sp>
        <p:nvSpPr>
          <p:cNvPr id="9" name="Rectangle: Rounded Corners 8">
            <a:extLst>
              <a:ext uri="{FF2B5EF4-FFF2-40B4-BE49-F238E27FC236}">
                <a16:creationId xmlns:a16="http://schemas.microsoft.com/office/drawing/2014/main" id="{70CC1B30-3E79-4142-8DF0-96EC2247229C}"/>
              </a:ext>
            </a:extLst>
          </p:cNvPr>
          <p:cNvSpPr/>
          <p:nvPr/>
        </p:nvSpPr>
        <p:spPr>
          <a:xfrm>
            <a:off x="1027546" y="2714244"/>
            <a:ext cx="1924744" cy="936086"/>
          </a:xfrm>
          <a:prstGeom prst="roundRect">
            <a:avLst/>
          </a:prstGeom>
          <a:solidFill>
            <a:srgbClr val="268E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Outcome</a:t>
            </a:r>
          </a:p>
        </p:txBody>
      </p:sp>
    </p:spTree>
    <p:extLst>
      <p:ext uri="{BB962C8B-B14F-4D97-AF65-F5344CB8AC3E}">
        <p14:creationId xmlns:p14="http://schemas.microsoft.com/office/powerpoint/2010/main" val="136065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F256-83BE-EA45-98F2-E0682E333071}"/>
              </a:ext>
            </a:extLst>
          </p:cNvPr>
          <p:cNvSpPr>
            <a:spLocks noGrp="1"/>
          </p:cNvSpPr>
          <p:nvPr>
            <p:ph type="ctrTitle"/>
          </p:nvPr>
        </p:nvSpPr>
        <p:spPr>
          <a:xfrm>
            <a:off x="3035431" y="1800000"/>
            <a:ext cx="7569209" cy="762896"/>
          </a:xfrm>
        </p:spPr>
        <p:txBody>
          <a:bodyPr/>
          <a:lstStyle/>
          <a:p>
            <a:r>
              <a:rPr lang="en-GB" dirty="0"/>
              <a:t>SECMP0122b Status</a:t>
            </a:r>
            <a:br>
              <a:rPr lang="en-GB" dirty="0"/>
            </a:br>
            <a:br>
              <a:rPr lang="en-US" dirty="0"/>
            </a:br>
            <a:endParaRPr lang="en-US" dirty="0"/>
          </a:p>
        </p:txBody>
      </p:sp>
      <p:sp>
        <p:nvSpPr>
          <p:cNvPr id="4" name="Date Placeholder 3">
            <a:extLst>
              <a:ext uri="{FF2B5EF4-FFF2-40B4-BE49-F238E27FC236}">
                <a16:creationId xmlns:a16="http://schemas.microsoft.com/office/drawing/2014/main" id="{B1C44ADC-0532-9147-B9F9-9AB576C9C80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F75370-880A-6045-902D-EA42064FA6B6}" type="datetime4">
              <a:rPr kumimoji="0" lang="en-GB" sz="1300" b="1" i="0" u="none" strike="noStrike" kern="1200" cap="none" spc="0" normalizeH="0" baseline="0" noProof="0" smtClean="0">
                <a:ln>
                  <a:noFill/>
                </a:ln>
                <a:solidFill>
                  <a:srgbClr val="1F144A"/>
                </a:solidFill>
                <a:effectLst/>
                <a:uLnTx/>
                <a:uFillTx/>
                <a:latin typeface="Lato" panose="020F0502020204030203" pitchFamily="34"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 April 2021</a:t>
            </a:fld>
            <a:endParaRPr kumimoji="0" lang="en-US" sz="1300" b="1" i="0" u="none" strike="noStrike" kern="1200" cap="none" spc="0" normalizeH="0" baseline="0" noProof="0">
              <a:ln>
                <a:noFill/>
              </a:ln>
              <a:solidFill>
                <a:srgbClr val="1F144A"/>
              </a:solidFill>
              <a:effectLst/>
              <a:uLnTx/>
              <a:uFillTx/>
              <a:latin typeface="Lato" panose="020F0502020204030203" pitchFamily="34" charset="77"/>
              <a:ea typeface="+mn-ea"/>
              <a:cs typeface="+mn-cs"/>
            </a:endParaRPr>
          </a:p>
        </p:txBody>
      </p:sp>
      <p:sp>
        <p:nvSpPr>
          <p:cNvPr id="5" name="Footer Placeholder 4">
            <a:extLst>
              <a:ext uri="{FF2B5EF4-FFF2-40B4-BE49-F238E27FC236}">
                <a16:creationId xmlns:a16="http://schemas.microsoft.com/office/drawing/2014/main" id="{606C5CE4-715C-AD46-AB2C-14BAFC04EAA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F144A"/>
                </a:solidFill>
                <a:effectLst/>
                <a:uLnTx/>
                <a:uFillTx/>
                <a:latin typeface="Lato" panose="020F0502020204030203" pitchFamily="34" charset="77"/>
                <a:ea typeface="+mn-ea"/>
                <a:cs typeface="+mn-cs"/>
              </a:rPr>
              <a:t>DCC: Controlled</a:t>
            </a:r>
          </a:p>
        </p:txBody>
      </p:sp>
    </p:spTree>
    <p:extLst>
      <p:ext uri="{BB962C8B-B14F-4D97-AF65-F5344CB8AC3E}">
        <p14:creationId xmlns:p14="http://schemas.microsoft.com/office/powerpoint/2010/main" val="1683945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p:txBody>
          <a:bodyPr/>
          <a:lstStyle/>
          <a:p>
            <a:r>
              <a:rPr lang="en-US" dirty="0"/>
              <a:t>What is SECMP0122b?</a:t>
            </a:r>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r>
              <a:rPr lang="en-GB" sz="1800" b="1" dirty="0"/>
              <a:t>The original SECMP0122 contained some requirements that could not be met with the existing data held by the TOC, which needed:</a:t>
            </a:r>
          </a:p>
          <a:p>
            <a:pPr marL="285750" indent="-285750">
              <a:buFont typeface="Arial" panose="020B0604020202020204" pitchFamily="34" charset="0"/>
              <a:buChar char="•"/>
            </a:pPr>
            <a:r>
              <a:rPr lang="en-GB" sz="1800" b="1" dirty="0"/>
              <a:t>further data currently held by Service Providers</a:t>
            </a:r>
          </a:p>
          <a:p>
            <a:pPr marL="285750" indent="-285750">
              <a:buFont typeface="Arial" panose="020B0604020202020204" pitchFamily="34" charset="0"/>
              <a:buChar char="•"/>
            </a:pPr>
            <a:r>
              <a:rPr lang="en-GB" sz="1800" b="1" dirty="0"/>
              <a:t>changes </a:t>
            </a:r>
            <a:r>
              <a:rPr lang="en-GB" sz="1800" dirty="0"/>
              <a:t>in Service Provider’s business </a:t>
            </a:r>
            <a:r>
              <a:rPr lang="en-GB" sz="1800" b="1" dirty="0"/>
              <a:t>processes</a:t>
            </a:r>
          </a:p>
          <a:p>
            <a:pPr marL="285750" indent="-285750">
              <a:buFont typeface="Arial" panose="020B0604020202020204" pitchFamily="34" charset="0"/>
              <a:buChar char="•"/>
            </a:pPr>
            <a:r>
              <a:rPr lang="en-GB" sz="1800" dirty="0"/>
              <a:t>potential contractual changes to retrieve and use that data</a:t>
            </a:r>
          </a:p>
          <a:p>
            <a:endParaRPr lang="en-GB" sz="1800" dirty="0"/>
          </a:p>
          <a:p>
            <a:r>
              <a:rPr lang="en-GB" sz="1800" dirty="0"/>
              <a:t>There are five “areas” of change:</a:t>
            </a:r>
          </a:p>
          <a:p>
            <a:pPr marL="342900" indent="-342900">
              <a:buFont typeface="+mj-lt"/>
              <a:buAutoNum type="arabicPeriod"/>
            </a:pPr>
            <a:r>
              <a:rPr lang="en-GB" sz="1800" dirty="0"/>
              <a:t>Throughput of Alerts (CRs 1418, 1438)</a:t>
            </a:r>
          </a:p>
          <a:p>
            <a:pPr marL="342900" indent="-342900">
              <a:buFont typeface="+mj-lt"/>
              <a:buAutoNum type="arabicPeriod"/>
            </a:pPr>
            <a:r>
              <a:rPr lang="en-GB" sz="1800" dirty="0"/>
              <a:t>Incident Reporting (CR1420)</a:t>
            </a:r>
          </a:p>
          <a:p>
            <a:pPr marL="342900" indent="-342900">
              <a:buFont typeface="+mj-lt"/>
              <a:buAutoNum type="arabicPeriod"/>
            </a:pPr>
            <a:r>
              <a:rPr lang="en-GB" sz="1800" dirty="0"/>
              <a:t>Timescales from 25 -&gt; 10WD (CR1430)</a:t>
            </a:r>
          </a:p>
          <a:p>
            <a:pPr marL="342900" indent="-342900">
              <a:buFont typeface="+mj-lt"/>
              <a:buAutoNum type="arabicPeriod"/>
            </a:pPr>
            <a:r>
              <a:rPr lang="en-GB" sz="1800" dirty="0"/>
              <a:t>Comms Hub Firmware Image (CRs</a:t>
            </a:r>
            <a:r>
              <a:rPr lang="en-GB" sz="1800" strike="sngStrike" dirty="0"/>
              <a:t>1421</a:t>
            </a:r>
            <a:r>
              <a:rPr lang="en-GB" sz="1800" dirty="0"/>
              <a:t>, 1423, 1440)</a:t>
            </a:r>
          </a:p>
          <a:p>
            <a:pPr marL="342900" indent="-342900">
              <a:buFont typeface="+mj-lt"/>
              <a:buAutoNum type="arabicPeriod"/>
            </a:pPr>
            <a:r>
              <a:rPr lang="en-GB" sz="1800" dirty="0"/>
              <a:t>90 Day No SMWAN Incidents (CR1429)</a:t>
            </a:r>
          </a:p>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spTree>
    <p:extLst>
      <p:ext uri="{BB962C8B-B14F-4D97-AF65-F5344CB8AC3E}">
        <p14:creationId xmlns:p14="http://schemas.microsoft.com/office/powerpoint/2010/main" val="568811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a:xfrm>
            <a:off x="719996" y="294852"/>
            <a:ext cx="9000000" cy="720000"/>
          </a:xfrm>
        </p:spPr>
        <p:txBody>
          <a:bodyPr/>
          <a:lstStyle/>
          <a:p>
            <a:r>
              <a:rPr lang="en-GB" sz="2800" dirty="0"/>
              <a:t>Throughput of Alerts (CRs 1418, 1438)</a:t>
            </a:r>
            <a:br>
              <a:rPr lang="en-GB" sz="2800" dirty="0"/>
            </a:br>
            <a:endParaRPr lang="en-US" dirty="0"/>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graphicFrame>
        <p:nvGraphicFramePr>
          <p:cNvPr id="3" name="Table 3">
            <a:extLst>
              <a:ext uri="{FF2B5EF4-FFF2-40B4-BE49-F238E27FC236}">
                <a16:creationId xmlns:a16="http://schemas.microsoft.com/office/drawing/2014/main" id="{46F653D4-D203-4480-B42F-10EDAD9982A8}"/>
              </a:ext>
            </a:extLst>
          </p:cNvPr>
          <p:cNvGraphicFramePr>
            <a:graphicFrameLocks noGrp="1"/>
          </p:cNvGraphicFramePr>
          <p:nvPr/>
        </p:nvGraphicFramePr>
        <p:xfrm>
          <a:off x="719994" y="2204839"/>
          <a:ext cx="11090920" cy="3810000"/>
        </p:xfrm>
        <a:graphic>
          <a:graphicData uri="http://schemas.openxmlformats.org/drawingml/2006/table">
            <a:tbl>
              <a:tblPr firstRow="1" bandRow="1">
                <a:tableStyleId>{5C22544A-7EE6-4342-B048-85BDC9FD1C3A}</a:tableStyleId>
              </a:tblPr>
              <a:tblGrid>
                <a:gridCol w="1598203">
                  <a:extLst>
                    <a:ext uri="{9D8B030D-6E8A-4147-A177-3AD203B41FA5}">
                      <a16:colId xmlns:a16="http://schemas.microsoft.com/office/drawing/2014/main" val="3977769221"/>
                    </a:ext>
                  </a:extLst>
                </a:gridCol>
                <a:gridCol w="3947257">
                  <a:extLst>
                    <a:ext uri="{9D8B030D-6E8A-4147-A177-3AD203B41FA5}">
                      <a16:colId xmlns:a16="http://schemas.microsoft.com/office/drawing/2014/main" val="2001678355"/>
                    </a:ext>
                  </a:extLst>
                </a:gridCol>
                <a:gridCol w="2772730">
                  <a:extLst>
                    <a:ext uri="{9D8B030D-6E8A-4147-A177-3AD203B41FA5}">
                      <a16:colId xmlns:a16="http://schemas.microsoft.com/office/drawing/2014/main" val="2826962710"/>
                    </a:ext>
                  </a:extLst>
                </a:gridCol>
                <a:gridCol w="2772730">
                  <a:extLst>
                    <a:ext uri="{9D8B030D-6E8A-4147-A177-3AD203B41FA5}">
                      <a16:colId xmlns:a16="http://schemas.microsoft.com/office/drawing/2014/main" val="2983354361"/>
                    </a:ext>
                  </a:extLst>
                </a:gridCol>
              </a:tblGrid>
              <a:tr h="283438">
                <a:tc>
                  <a:txBody>
                    <a:bodyPr/>
                    <a:lstStyle/>
                    <a:p>
                      <a:endParaRPr lang="en-GB" dirty="0"/>
                    </a:p>
                  </a:txBody>
                  <a:tcPr/>
                </a:tc>
                <a:tc>
                  <a:txBody>
                    <a:bodyPr/>
                    <a:lstStyle/>
                    <a:p>
                      <a:pPr algn="ctr"/>
                      <a:r>
                        <a:rPr lang="en-GB" dirty="0"/>
                        <a:t>DSP Only Solution (1418)</a:t>
                      </a:r>
                    </a:p>
                  </a:txBody>
                  <a:tcPr/>
                </a:tc>
                <a:tc>
                  <a:txBody>
                    <a:bodyPr/>
                    <a:lstStyle/>
                    <a:p>
                      <a:pPr algn="ctr"/>
                      <a:r>
                        <a:rPr lang="en-GB" dirty="0"/>
                        <a:t>Full Solution (1438)</a:t>
                      </a:r>
                    </a:p>
                  </a:txBody>
                  <a:tcPr/>
                </a:tc>
                <a:tc>
                  <a:txBody>
                    <a:bodyPr/>
                    <a:lstStyle/>
                    <a:p>
                      <a:pPr algn="ctr"/>
                      <a:r>
                        <a:rPr lang="en-GB" dirty="0"/>
                        <a:t>TOC  Option*</a:t>
                      </a:r>
                    </a:p>
                  </a:txBody>
                  <a:tcPr/>
                </a:tc>
                <a:extLst>
                  <a:ext uri="{0D108BD9-81ED-4DB2-BD59-A6C34878D82A}">
                    <a16:rowId xmlns:a16="http://schemas.microsoft.com/office/drawing/2014/main" val="806609600"/>
                  </a:ext>
                </a:extLst>
              </a:tr>
              <a:tr h="1305942">
                <a:tc>
                  <a:txBody>
                    <a:bodyPr/>
                    <a:lstStyle/>
                    <a:p>
                      <a:r>
                        <a:rPr lang="en-GB" sz="1600" dirty="0"/>
                        <a:t>What we get</a:t>
                      </a:r>
                    </a:p>
                  </a:txBody>
                  <a:tcPr/>
                </a:tc>
                <a:tc>
                  <a:txBody>
                    <a:bodyPr/>
                    <a:lstStyle/>
                    <a:p>
                      <a:r>
                        <a:rPr lang="en-GB" sz="1600" dirty="0"/>
                        <a:t>New logging in SAT files. L</a:t>
                      </a:r>
                      <a:r>
                        <a:rPr lang="en-GB" sz="1600" kern="1200" dirty="0">
                          <a:solidFill>
                            <a:schemeClr val="dk1"/>
                          </a:solidFill>
                          <a:effectLst/>
                          <a:latin typeface="+mn-lt"/>
                          <a:ea typeface="+mn-ea"/>
                          <a:cs typeface="+mn-cs"/>
                        </a:rPr>
                        <a:t>ifespan of alerts.</a:t>
                      </a:r>
                    </a:p>
                    <a:p>
                      <a:r>
                        <a:rPr lang="en-GB" sz="1600" kern="1200" dirty="0">
                          <a:solidFill>
                            <a:schemeClr val="dk1"/>
                          </a:solidFill>
                          <a:effectLst/>
                          <a:latin typeface="+mn-lt"/>
                          <a:ea typeface="+mn-ea"/>
                          <a:cs typeface="+mn-cs"/>
                        </a:rPr>
                        <a:t>Alerts timings from generation at meter to receipt in DSP, transmission from DSP system, handshake from Service User systems</a:t>
                      </a:r>
                    </a:p>
                    <a:p>
                      <a:r>
                        <a:rPr lang="en-GB" sz="1600" dirty="0"/>
                        <a:t>CSP S&amp;C Comms Hub received time and data</a:t>
                      </a:r>
                    </a:p>
                  </a:txBody>
                  <a:tcPr/>
                </a:tc>
                <a:tc>
                  <a:txBody>
                    <a:bodyPr/>
                    <a:lstStyle/>
                    <a:p>
                      <a:r>
                        <a:rPr lang="en-GB" sz="1600" kern="1200" dirty="0">
                          <a:solidFill>
                            <a:schemeClr val="dk1"/>
                          </a:solidFill>
                          <a:effectLst/>
                          <a:latin typeface="+mn-lt"/>
                          <a:ea typeface="+mn-ea"/>
                          <a:cs typeface="+mn-cs"/>
                        </a:rPr>
                        <a:t>1418+Time received at the Comms Hub and time received at the CSP N/S1SP</a:t>
                      </a:r>
                      <a:endParaRPr lang="en-GB" sz="1600"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Proxy measure, the time in the WAN (and device) of SRs that target CH and possibly GPF and ESME. Breakdown by CSP, Region, S1SP</a:t>
                      </a:r>
                    </a:p>
                  </a:txBody>
                  <a:tcPr/>
                </a:tc>
                <a:extLst>
                  <a:ext uri="{0D108BD9-81ED-4DB2-BD59-A6C34878D82A}">
                    <a16:rowId xmlns:a16="http://schemas.microsoft.com/office/drawing/2014/main" val="133211418"/>
                  </a:ext>
                </a:extLst>
              </a:tr>
              <a:tr h="489222">
                <a:tc>
                  <a:txBody>
                    <a:bodyPr/>
                    <a:lstStyle/>
                    <a:p>
                      <a:r>
                        <a:rPr lang="en-GB" sz="1600" dirty="0"/>
                        <a:t>Requirements not met</a:t>
                      </a:r>
                    </a:p>
                  </a:txBody>
                  <a:tcPr/>
                </a:tc>
                <a:tc>
                  <a:txBody>
                    <a:bodyPr/>
                    <a:lstStyle/>
                    <a:p>
                      <a:r>
                        <a:rPr lang="en-GB" sz="1600" dirty="0"/>
                        <a:t>Time taken at points: receipt and transmission of Comms Hub, receipt and transmission in CSP N and S1SP systems. Will not identify any alerts lost in CSP N and S1SP systems. </a:t>
                      </a:r>
                    </a:p>
                  </a:txBody>
                  <a:tcPr/>
                </a:tc>
                <a:tc>
                  <a:txBody>
                    <a:bodyPr/>
                    <a:lstStyle/>
                    <a:p>
                      <a:r>
                        <a:rPr lang="en-GB" sz="1600" dirty="0"/>
                        <a:t>None</a:t>
                      </a:r>
                    </a:p>
                  </a:txBody>
                  <a:tcPr/>
                </a:tc>
                <a:tc>
                  <a:txBody>
                    <a:bodyPr/>
                    <a:lstStyle/>
                    <a:p>
                      <a:r>
                        <a:rPr lang="en-GB" sz="1600" dirty="0">
                          <a:solidFill>
                            <a:schemeClr val="tx1"/>
                          </a:solidFill>
                        </a:rPr>
                        <a:t>Can’t do S1SP WAN time, we can do time to cross the complete S1SP platform (e.g., for instance CGI IE and Vodafone). No handshake to Service User.</a:t>
                      </a:r>
                    </a:p>
                  </a:txBody>
                  <a:tcPr/>
                </a:tc>
                <a:extLst>
                  <a:ext uri="{0D108BD9-81ED-4DB2-BD59-A6C34878D82A}">
                    <a16:rowId xmlns:a16="http://schemas.microsoft.com/office/drawing/2014/main" val="386009504"/>
                  </a:ext>
                </a:extLst>
              </a:tr>
              <a:tr h="283438">
                <a:tc>
                  <a:txBody>
                    <a:bodyPr/>
                    <a:lstStyle/>
                    <a:p>
                      <a:r>
                        <a:rPr lang="en-GB" sz="1600" dirty="0"/>
                        <a:t>ROM Costs (#SPs) </a:t>
                      </a:r>
                      <a:r>
                        <a:rPr lang="en-GB" sz="1600" dirty="0">
                          <a:solidFill>
                            <a:srgbClr val="FF0000"/>
                          </a:solidFill>
                        </a:rPr>
                        <a:t>FIA Prod</a:t>
                      </a:r>
                    </a:p>
                  </a:txBody>
                  <a:tcPr/>
                </a:tc>
                <a:tc>
                  <a:txBody>
                    <a:bodyPr/>
                    <a:lstStyle/>
                    <a:p>
                      <a:r>
                        <a:rPr lang="en-GB" sz="1600" dirty="0"/>
                        <a:t>£300,000-£450,000 (DSP) </a:t>
                      </a:r>
                      <a:r>
                        <a:rPr lang="en-GB" sz="1600" dirty="0">
                          <a:solidFill>
                            <a:srgbClr val="FF0000"/>
                          </a:solidFill>
                        </a:rPr>
                        <a:t>£8,702</a:t>
                      </a:r>
                    </a:p>
                  </a:txBody>
                  <a:tcPr/>
                </a:tc>
                <a:tc>
                  <a:txBody>
                    <a:bodyPr/>
                    <a:lstStyle/>
                    <a:p>
                      <a:r>
                        <a:rPr lang="en-GB" sz="1600" dirty="0"/>
                        <a:t>1418+up to £1,663,098 (CSP N+5 S1SPs) </a:t>
                      </a:r>
                      <a:r>
                        <a:rPr lang="en-GB" sz="1600" dirty="0">
                          <a:solidFill>
                            <a:srgbClr val="FF0000"/>
                          </a:solidFill>
                        </a:rPr>
                        <a:t>£202,579</a:t>
                      </a:r>
                    </a:p>
                  </a:txBody>
                  <a:tcPr/>
                </a:tc>
                <a:tc>
                  <a:txBody>
                    <a:bodyPr/>
                    <a:lstStyle/>
                    <a:p>
                      <a:r>
                        <a:rPr lang="en-GB" sz="1600" dirty="0">
                          <a:solidFill>
                            <a:schemeClr val="tx1"/>
                          </a:solidFill>
                        </a:rPr>
                        <a:t>£100,000</a:t>
                      </a:r>
                    </a:p>
                  </a:txBody>
                  <a:tcPr/>
                </a:tc>
                <a:extLst>
                  <a:ext uri="{0D108BD9-81ED-4DB2-BD59-A6C34878D82A}">
                    <a16:rowId xmlns:a16="http://schemas.microsoft.com/office/drawing/2014/main" val="2348151725"/>
                  </a:ext>
                </a:extLst>
              </a:tr>
            </a:tbl>
          </a:graphicData>
        </a:graphic>
      </p:graphicFrame>
      <p:sp>
        <p:nvSpPr>
          <p:cNvPr id="4" name="TextBox 3">
            <a:extLst>
              <a:ext uri="{FF2B5EF4-FFF2-40B4-BE49-F238E27FC236}">
                <a16:creationId xmlns:a16="http://schemas.microsoft.com/office/drawing/2014/main" id="{EF361E6C-7E20-433F-846C-EA9E3B29BCA9}"/>
              </a:ext>
            </a:extLst>
          </p:cNvPr>
          <p:cNvSpPr txBox="1"/>
          <p:nvPr/>
        </p:nvSpPr>
        <p:spPr>
          <a:xfrm>
            <a:off x="719994" y="654852"/>
            <a:ext cx="1109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TOC currently does not receive any data from CSPs indicating when alert reaches the Comms Hub. Cannot currently identify when an alert enters the Service User's gateway, only when the DSP tried to send it. These CRs will measure Alerts at all points in the Total System from Device generation through Comms Hub receipt and transmission, CSP networks and systems, to receipt at the DSP, sending from DSP system and handshake from Service User system. Also identify any Alerts that fail at any point in this process. Required for OPR. TOC Option needs investigation</a:t>
            </a:r>
          </a:p>
        </p:txBody>
      </p:sp>
    </p:spTree>
    <p:extLst>
      <p:ext uri="{BB962C8B-B14F-4D97-AF65-F5344CB8AC3E}">
        <p14:creationId xmlns:p14="http://schemas.microsoft.com/office/powerpoint/2010/main" val="338949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a:xfrm>
            <a:off x="720000" y="540000"/>
            <a:ext cx="10752000" cy="720000"/>
          </a:xfrm>
        </p:spPr>
        <p:txBody>
          <a:bodyPr/>
          <a:lstStyle/>
          <a:p>
            <a:r>
              <a:rPr lang="en-GB" sz="2800" dirty="0"/>
              <a:t>Incident Reporting (CR1420)</a:t>
            </a:r>
            <a:br>
              <a:rPr lang="en-GB" sz="2800" dirty="0"/>
            </a:br>
            <a:endParaRPr lang="en-US" dirty="0"/>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graphicFrame>
        <p:nvGraphicFramePr>
          <p:cNvPr id="3" name="Table 3">
            <a:extLst>
              <a:ext uri="{FF2B5EF4-FFF2-40B4-BE49-F238E27FC236}">
                <a16:creationId xmlns:a16="http://schemas.microsoft.com/office/drawing/2014/main" id="{46F653D4-D203-4480-B42F-10EDAD9982A8}"/>
              </a:ext>
            </a:extLst>
          </p:cNvPr>
          <p:cNvGraphicFramePr>
            <a:graphicFrameLocks noGrp="1"/>
          </p:cNvGraphicFramePr>
          <p:nvPr/>
        </p:nvGraphicFramePr>
        <p:xfrm>
          <a:off x="720000" y="2737328"/>
          <a:ext cx="10752000" cy="2590800"/>
        </p:xfrm>
        <a:graphic>
          <a:graphicData uri="http://schemas.openxmlformats.org/drawingml/2006/table">
            <a:tbl>
              <a:tblPr firstRow="1" bandRow="1">
                <a:tableStyleId>{5C22544A-7EE6-4342-B048-85BDC9FD1C3A}</a:tableStyleId>
              </a:tblPr>
              <a:tblGrid>
                <a:gridCol w="3181167">
                  <a:extLst>
                    <a:ext uri="{9D8B030D-6E8A-4147-A177-3AD203B41FA5}">
                      <a16:colId xmlns:a16="http://schemas.microsoft.com/office/drawing/2014/main" val="3977769221"/>
                    </a:ext>
                  </a:extLst>
                </a:gridCol>
                <a:gridCol w="3800399">
                  <a:extLst>
                    <a:ext uri="{9D8B030D-6E8A-4147-A177-3AD203B41FA5}">
                      <a16:colId xmlns:a16="http://schemas.microsoft.com/office/drawing/2014/main" val="2001678355"/>
                    </a:ext>
                  </a:extLst>
                </a:gridCol>
                <a:gridCol w="3770434">
                  <a:extLst>
                    <a:ext uri="{9D8B030D-6E8A-4147-A177-3AD203B41FA5}">
                      <a16:colId xmlns:a16="http://schemas.microsoft.com/office/drawing/2014/main" val="2983354361"/>
                    </a:ext>
                  </a:extLst>
                </a:gridCol>
              </a:tblGrid>
              <a:tr h="283438">
                <a:tc>
                  <a:txBody>
                    <a:bodyPr/>
                    <a:lstStyle/>
                    <a:p>
                      <a:endParaRPr lang="en-GB" dirty="0"/>
                    </a:p>
                  </a:txBody>
                  <a:tcPr/>
                </a:tc>
                <a:tc>
                  <a:txBody>
                    <a:bodyPr/>
                    <a:lstStyle/>
                    <a:p>
                      <a:pPr algn="ctr"/>
                      <a:r>
                        <a:rPr lang="en-GB" dirty="0"/>
                        <a:t>CR1420</a:t>
                      </a:r>
                    </a:p>
                  </a:txBody>
                  <a:tcPr/>
                </a:tc>
                <a:tc>
                  <a:txBody>
                    <a:bodyPr/>
                    <a:lstStyle/>
                    <a:p>
                      <a:pPr algn="ctr"/>
                      <a:r>
                        <a:rPr lang="en-GB" dirty="0"/>
                        <a:t>TOC Option</a:t>
                      </a:r>
                    </a:p>
                  </a:txBody>
                  <a:tcPr/>
                </a:tc>
                <a:extLst>
                  <a:ext uri="{0D108BD9-81ED-4DB2-BD59-A6C34878D82A}">
                    <a16:rowId xmlns:a16="http://schemas.microsoft.com/office/drawing/2014/main" val="806609600"/>
                  </a:ext>
                </a:extLst>
              </a:tr>
              <a:tr h="1121182">
                <a:tc>
                  <a:txBody>
                    <a:bodyPr/>
                    <a:lstStyle/>
                    <a:p>
                      <a:r>
                        <a:rPr lang="en-GB" sz="1600" dirty="0"/>
                        <a:t>What we get</a:t>
                      </a:r>
                    </a:p>
                  </a:txBody>
                  <a:tcPr/>
                </a:tc>
                <a:tc>
                  <a:txBody>
                    <a:bodyPr/>
                    <a:lstStyle/>
                    <a:p>
                      <a:r>
                        <a:rPr lang="en-GB" sz="1600" dirty="0"/>
                        <a:t>Incident information provided and verified by Service Providers</a:t>
                      </a:r>
                    </a:p>
                    <a:p>
                      <a:r>
                        <a:rPr lang="en-GB" sz="1600" dirty="0"/>
                        <a:t>Impacts on Service Teams and</a:t>
                      </a:r>
                    </a:p>
                    <a:p>
                      <a:r>
                        <a:rPr lang="en-GB" sz="1600" dirty="0"/>
                        <a:t>Contractual change not included</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DCC can provide this from DCC Remedy systems</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Will meet timelines</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These are KPIs not Service Levels. Will not need contractual negotiation</a:t>
                      </a:r>
                    </a:p>
                  </a:txBody>
                  <a:tcPr/>
                </a:tc>
                <a:extLst>
                  <a:ext uri="{0D108BD9-81ED-4DB2-BD59-A6C34878D82A}">
                    <a16:rowId xmlns:a16="http://schemas.microsoft.com/office/drawing/2014/main" val="133211418"/>
                  </a:ext>
                </a:extLst>
              </a:tr>
              <a:tr h="0">
                <a:tc>
                  <a:txBody>
                    <a:bodyPr/>
                    <a:lstStyle/>
                    <a:p>
                      <a:r>
                        <a:rPr lang="en-GB" sz="1600" dirty="0"/>
                        <a:t>Requirements not met</a:t>
                      </a:r>
                    </a:p>
                  </a:txBody>
                  <a:tcPr/>
                </a:tc>
                <a:tc>
                  <a:txBody>
                    <a:bodyPr/>
                    <a:lstStyle/>
                    <a:p>
                      <a:r>
                        <a:rPr lang="en-GB" sz="1600" dirty="0"/>
                        <a:t>Several instances where SPs cannot provide the data in the required time. </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No reconciliation with, or validation of, SP data</a:t>
                      </a:r>
                    </a:p>
                  </a:txBody>
                  <a:tcPr/>
                </a:tc>
                <a:extLst>
                  <a:ext uri="{0D108BD9-81ED-4DB2-BD59-A6C34878D82A}">
                    <a16:rowId xmlns:a16="http://schemas.microsoft.com/office/drawing/2014/main" val="386009504"/>
                  </a:ext>
                </a:extLst>
              </a:tr>
              <a:tr h="283438">
                <a:tc>
                  <a:txBody>
                    <a:bodyPr/>
                    <a:lstStyle/>
                    <a:p>
                      <a:r>
                        <a:rPr lang="en-GB" sz="1600" dirty="0"/>
                        <a:t>ROM Costs (#SPs) </a:t>
                      </a:r>
                      <a:r>
                        <a:rPr lang="en-GB" sz="1600" dirty="0">
                          <a:solidFill>
                            <a:srgbClr val="FF0000"/>
                          </a:solidFill>
                        </a:rPr>
                        <a:t>FIA Prod</a:t>
                      </a:r>
                    </a:p>
                  </a:txBody>
                  <a:tcPr/>
                </a:tc>
                <a:tc>
                  <a:txBody>
                    <a:bodyPr/>
                    <a:lstStyle/>
                    <a:p>
                      <a:r>
                        <a:rPr lang="en-GB" sz="1600" dirty="0"/>
                        <a:t>~£1.08m (8) </a:t>
                      </a:r>
                      <a:r>
                        <a:rPr lang="en-GB" sz="1600" dirty="0">
                          <a:solidFill>
                            <a:srgbClr val="FF0000"/>
                          </a:solidFill>
                        </a:rPr>
                        <a:t>£132,000</a:t>
                      </a:r>
                    </a:p>
                  </a:txBody>
                  <a:tcPr/>
                </a:tc>
                <a:tc>
                  <a:txBody>
                    <a:bodyPr/>
                    <a:lstStyle/>
                    <a:p>
                      <a:r>
                        <a:rPr lang="en-GB" sz="1600" dirty="0">
                          <a:solidFill>
                            <a:schemeClr val="tx1"/>
                          </a:solidFill>
                        </a:rPr>
                        <a:t>£100,000</a:t>
                      </a:r>
                    </a:p>
                  </a:txBody>
                  <a:tcPr/>
                </a:tc>
                <a:extLst>
                  <a:ext uri="{0D108BD9-81ED-4DB2-BD59-A6C34878D82A}">
                    <a16:rowId xmlns:a16="http://schemas.microsoft.com/office/drawing/2014/main" val="2348151725"/>
                  </a:ext>
                </a:extLst>
              </a:tr>
            </a:tbl>
          </a:graphicData>
        </a:graphic>
      </p:graphicFrame>
      <p:sp>
        <p:nvSpPr>
          <p:cNvPr id="4" name="TextBox 3">
            <a:extLst>
              <a:ext uri="{FF2B5EF4-FFF2-40B4-BE49-F238E27FC236}">
                <a16:creationId xmlns:a16="http://schemas.microsoft.com/office/drawing/2014/main" id="{EF361E6C-7E20-433F-846C-EA9E3B29BCA9}"/>
              </a:ext>
            </a:extLst>
          </p:cNvPr>
          <p:cNvSpPr txBox="1"/>
          <p:nvPr/>
        </p:nvSpPr>
        <p:spPr>
          <a:xfrm>
            <a:off x="720000" y="1260000"/>
            <a:ext cx="1109091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All Incidents in Remedy shall be reported by Category, identifying number of Incidents per Category, the number that met the Target Initial Response Time and the number that met the Target Resolution Time, broken down by Resolver Group where the resolver is DCC, DSP, CSP, S1SP, DCO or other Service Providers. </a:t>
            </a:r>
          </a:p>
        </p:txBody>
      </p:sp>
      <p:sp>
        <p:nvSpPr>
          <p:cNvPr id="7" name="TextBox 6">
            <a:extLst>
              <a:ext uri="{FF2B5EF4-FFF2-40B4-BE49-F238E27FC236}">
                <a16:creationId xmlns:a16="http://schemas.microsoft.com/office/drawing/2014/main" id="{D1314736-15B7-4CDA-B8B1-515CF894CDB6}"/>
              </a:ext>
            </a:extLst>
          </p:cNvPr>
          <p:cNvSpPr txBox="1"/>
          <p:nvPr/>
        </p:nvSpPr>
        <p:spPr>
          <a:xfrm>
            <a:off x="720000" y="5512794"/>
            <a:ext cx="110909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Working Group reviewed and agreed that this Change Request should be replaced with TOC Option</a:t>
            </a:r>
          </a:p>
        </p:txBody>
      </p:sp>
    </p:spTree>
    <p:extLst>
      <p:ext uri="{BB962C8B-B14F-4D97-AF65-F5344CB8AC3E}">
        <p14:creationId xmlns:p14="http://schemas.microsoft.com/office/powerpoint/2010/main" val="339634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a:xfrm>
            <a:off x="720000" y="540000"/>
            <a:ext cx="10752000" cy="720000"/>
          </a:xfrm>
        </p:spPr>
        <p:txBody>
          <a:bodyPr/>
          <a:lstStyle/>
          <a:p>
            <a:r>
              <a:rPr lang="en-GB" sz="2800" dirty="0"/>
              <a:t>Timescales from 25 -&gt; 10WD (CR1430)</a:t>
            </a:r>
            <a:br>
              <a:rPr lang="en-GB" sz="2800" dirty="0"/>
            </a:br>
            <a:endParaRPr lang="en-US" dirty="0"/>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graphicFrame>
        <p:nvGraphicFramePr>
          <p:cNvPr id="3" name="Table 3">
            <a:extLst>
              <a:ext uri="{FF2B5EF4-FFF2-40B4-BE49-F238E27FC236}">
                <a16:creationId xmlns:a16="http://schemas.microsoft.com/office/drawing/2014/main" id="{46F653D4-D203-4480-B42F-10EDAD9982A8}"/>
              </a:ext>
            </a:extLst>
          </p:cNvPr>
          <p:cNvGraphicFramePr>
            <a:graphicFrameLocks noGrp="1"/>
          </p:cNvGraphicFramePr>
          <p:nvPr/>
        </p:nvGraphicFramePr>
        <p:xfrm>
          <a:off x="720000" y="2379074"/>
          <a:ext cx="10752000" cy="2645182"/>
        </p:xfrm>
        <a:graphic>
          <a:graphicData uri="http://schemas.openxmlformats.org/drawingml/2006/table">
            <a:tbl>
              <a:tblPr firstRow="1" bandRow="1">
                <a:tableStyleId>{5C22544A-7EE6-4342-B048-85BDC9FD1C3A}</a:tableStyleId>
              </a:tblPr>
              <a:tblGrid>
                <a:gridCol w="3181167">
                  <a:extLst>
                    <a:ext uri="{9D8B030D-6E8A-4147-A177-3AD203B41FA5}">
                      <a16:colId xmlns:a16="http://schemas.microsoft.com/office/drawing/2014/main" val="3977769221"/>
                    </a:ext>
                  </a:extLst>
                </a:gridCol>
                <a:gridCol w="3697368">
                  <a:extLst>
                    <a:ext uri="{9D8B030D-6E8A-4147-A177-3AD203B41FA5}">
                      <a16:colId xmlns:a16="http://schemas.microsoft.com/office/drawing/2014/main" val="2001678355"/>
                    </a:ext>
                  </a:extLst>
                </a:gridCol>
                <a:gridCol w="3873465">
                  <a:extLst>
                    <a:ext uri="{9D8B030D-6E8A-4147-A177-3AD203B41FA5}">
                      <a16:colId xmlns:a16="http://schemas.microsoft.com/office/drawing/2014/main" val="2983354361"/>
                    </a:ext>
                  </a:extLst>
                </a:gridCol>
              </a:tblGrid>
              <a:tr h="283438">
                <a:tc>
                  <a:txBody>
                    <a:bodyPr/>
                    <a:lstStyle/>
                    <a:p>
                      <a:endParaRPr lang="en-GB" dirty="0"/>
                    </a:p>
                  </a:txBody>
                  <a:tcPr/>
                </a:tc>
                <a:tc>
                  <a:txBody>
                    <a:bodyPr/>
                    <a:lstStyle/>
                    <a:p>
                      <a:pPr algn="ctr"/>
                      <a:r>
                        <a:rPr lang="en-GB" dirty="0"/>
                        <a:t>CR1430</a:t>
                      </a:r>
                    </a:p>
                  </a:txBody>
                  <a:tcPr/>
                </a:tc>
                <a:tc>
                  <a:txBody>
                    <a:bodyPr/>
                    <a:lstStyle/>
                    <a:p>
                      <a:pPr algn="ctr"/>
                      <a:r>
                        <a:rPr lang="en-GB" dirty="0"/>
                        <a:t>TOC Suggestion</a:t>
                      </a:r>
                    </a:p>
                  </a:txBody>
                  <a:tcPr/>
                </a:tc>
                <a:extLst>
                  <a:ext uri="{0D108BD9-81ED-4DB2-BD59-A6C34878D82A}">
                    <a16:rowId xmlns:a16="http://schemas.microsoft.com/office/drawing/2014/main" val="806609600"/>
                  </a:ext>
                </a:extLst>
              </a:tr>
              <a:tr h="1121182">
                <a:tc>
                  <a:txBody>
                    <a:bodyPr/>
                    <a:lstStyle/>
                    <a:p>
                      <a:r>
                        <a:rPr lang="en-GB" sz="1600" dirty="0"/>
                        <a:t>What we get</a:t>
                      </a:r>
                    </a:p>
                  </a:txBody>
                  <a:tcPr/>
                </a:tc>
                <a:tc>
                  <a:txBody>
                    <a:bodyPr/>
                    <a:lstStyle/>
                    <a:p>
                      <a:r>
                        <a:rPr lang="en-GB" sz="1600" dirty="0"/>
                        <a:t>Incident information provided and verified by Service Providers</a:t>
                      </a:r>
                    </a:p>
                    <a:p>
                      <a:r>
                        <a:rPr lang="en-GB" sz="1600" dirty="0"/>
                        <a:t>Impacts on Service Teams and</a:t>
                      </a:r>
                    </a:p>
                    <a:p>
                      <a:r>
                        <a:rPr lang="en-GB" sz="1600" dirty="0"/>
                        <a:t>Contractual change not included</a:t>
                      </a:r>
                    </a:p>
                  </a:txBody>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600" dirty="0"/>
                        <a:t>x</a:t>
                      </a:r>
                    </a:p>
                  </a:txBody>
                  <a:tcPr/>
                </a:tc>
                <a:extLst>
                  <a:ext uri="{0D108BD9-81ED-4DB2-BD59-A6C34878D82A}">
                    <a16:rowId xmlns:a16="http://schemas.microsoft.com/office/drawing/2014/main" val="133211418"/>
                  </a:ext>
                </a:extLst>
              </a:tr>
              <a:tr h="489222">
                <a:tc>
                  <a:txBody>
                    <a:bodyPr/>
                    <a:lstStyle/>
                    <a:p>
                      <a:r>
                        <a:rPr lang="en-GB" sz="1600" dirty="0"/>
                        <a:t>Which requirement is not met</a:t>
                      </a:r>
                    </a:p>
                  </a:txBody>
                  <a:tcPr/>
                </a:tc>
                <a:tc>
                  <a:txBody>
                    <a:bodyPr/>
                    <a:lstStyle/>
                    <a:p>
                      <a:r>
                        <a:rPr lang="en-GB" sz="1600" dirty="0"/>
                        <a:t>Several instances where SPs cannot provide the data in the required time. Difficult to compress timescales for supply</a:t>
                      </a:r>
                    </a:p>
                  </a:txBody>
                  <a:tcPr/>
                </a:tc>
                <a:tc>
                  <a:txBody>
                    <a:bodyPr/>
                    <a:lstStyle/>
                    <a:p>
                      <a:endParaRPr lang="en-GB" sz="1600" dirty="0">
                        <a:solidFill>
                          <a:schemeClr val="tx1"/>
                        </a:solidFill>
                      </a:endParaRPr>
                    </a:p>
                  </a:txBody>
                  <a:tcPr/>
                </a:tc>
                <a:extLst>
                  <a:ext uri="{0D108BD9-81ED-4DB2-BD59-A6C34878D82A}">
                    <a16:rowId xmlns:a16="http://schemas.microsoft.com/office/drawing/2014/main" val="386009504"/>
                  </a:ext>
                </a:extLst>
              </a:tr>
              <a:tr h="283438">
                <a:tc>
                  <a:txBody>
                    <a:bodyPr/>
                    <a:lstStyle/>
                    <a:p>
                      <a:r>
                        <a:rPr lang="en-GB" sz="1600" dirty="0"/>
                        <a:t>ROM Costs (#SPs) </a:t>
                      </a:r>
                      <a:r>
                        <a:rPr lang="en-GB" sz="1600" dirty="0">
                          <a:solidFill>
                            <a:srgbClr val="FF0000"/>
                          </a:solidFill>
                        </a:rPr>
                        <a:t>FIA Prod</a:t>
                      </a:r>
                    </a:p>
                  </a:txBody>
                  <a:tcPr/>
                </a:tc>
                <a:tc>
                  <a:txBody>
                    <a:bodyPr/>
                    <a:lstStyle/>
                    <a:p>
                      <a:r>
                        <a:rPr lang="en-GB" sz="1600" dirty="0"/>
                        <a:t>~£1.16m (9) </a:t>
                      </a:r>
                      <a:r>
                        <a:rPr lang="en-GB" sz="1600" dirty="0">
                          <a:solidFill>
                            <a:srgbClr val="FF0000"/>
                          </a:solidFill>
                        </a:rPr>
                        <a:t>£227,500</a:t>
                      </a:r>
                    </a:p>
                  </a:txBody>
                  <a:tcPr/>
                </a:tc>
                <a:tc>
                  <a:txBody>
                    <a:bodyPr/>
                    <a:lstStyle/>
                    <a:p>
                      <a:endParaRPr lang="en-GB" sz="1600" dirty="0">
                        <a:solidFill>
                          <a:srgbClr val="FF0000"/>
                        </a:solidFill>
                      </a:endParaRPr>
                    </a:p>
                  </a:txBody>
                  <a:tcPr/>
                </a:tc>
                <a:extLst>
                  <a:ext uri="{0D108BD9-81ED-4DB2-BD59-A6C34878D82A}">
                    <a16:rowId xmlns:a16="http://schemas.microsoft.com/office/drawing/2014/main" val="2348151725"/>
                  </a:ext>
                </a:extLst>
              </a:tr>
            </a:tbl>
          </a:graphicData>
        </a:graphic>
      </p:graphicFrame>
      <p:sp>
        <p:nvSpPr>
          <p:cNvPr id="4" name="TextBox 3">
            <a:extLst>
              <a:ext uri="{FF2B5EF4-FFF2-40B4-BE49-F238E27FC236}">
                <a16:creationId xmlns:a16="http://schemas.microsoft.com/office/drawing/2014/main" id="{EF361E6C-7E20-433F-846C-EA9E3B29BCA9}"/>
              </a:ext>
            </a:extLst>
          </p:cNvPr>
          <p:cNvSpPr txBox="1"/>
          <p:nvPr/>
        </p:nvSpPr>
        <p:spPr>
          <a:xfrm>
            <a:off x="720000" y="1260000"/>
            <a:ext cx="11090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Reporting shall be provided to support the revised PMR within 1, 2, 3, 5 Working Days of Month End (rather than current 10 Working Days). Is not an OPR requirement.</a:t>
            </a:r>
          </a:p>
        </p:txBody>
      </p:sp>
      <p:sp>
        <p:nvSpPr>
          <p:cNvPr id="7" name="TextBox 6">
            <a:extLst>
              <a:ext uri="{FF2B5EF4-FFF2-40B4-BE49-F238E27FC236}">
                <a16:creationId xmlns:a16="http://schemas.microsoft.com/office/drawing/2014/main" id="{E48C01C2-BF25-4732-91DF-11E60AF33E5A}"/>
              </a:ext>
            </a:extLst>
          </p:cNvPr>
          <p:cNvSpPr txBox="1"/>
          <p:nvPr/>
        </p:nvSpPr>
        <p:spPr>
          <a:xfrm>
            <a:off x="720000" y="5293669"/>
            <a:ext cx="110909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The DCC is reviewing turnarounds for the provision of data with the Service Providers.</a:t>
            </a:r>
          </a:p>
        </p:txBody>
      </p:sp>
    </p:spTree>
    <p:extLst>
      <p:ext uri="{BB962C8B-B14F-4D97-AF65-F5344CB8AC3E}">
        <p14:creationId xmlns:p14="http://schemas.microsoft.com/office/powerpoint/2010/main" val="3455450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0A93-F687-CD41-B6A9-D93230FB3D5F}"/>
              </a:ext>
            </a:extLst>
          </p:cNvPr>
          <p:cNvSpPr>
            <a:spLocks noGrp="1"/>
          </p:cNvSpPr>
          <p:nvPr>
            <p:ph type="title"/>
          </p:nvPr>
        </p:nvSpPr>
        <p:spPr>
          <a:xfrm>
            <a:off x="720000" y="540000"/>
            <a:ext cx="10752000" cy="720000"/>
          </a:xfrm>
        </p:spPr>
        <p:txBody>
          <a:bodyPr/>
          <a:lstStyle/>
          <a:p>
            <a:r>
              <a:rPr lang="en-US" dirty="0"/>
              <a:t>Status; </a:t>
            </a:r>
            <a:r>
              <a:rPr lang="en-GB" sz="2800" dirty="0"/>
              <a:t>Comms Hub Firmware Image (CRs</a:t>
            </a:r>
            <a:r>
              <a:rPr lang="en-GB" sz="2800" strike="sngStrike" dirty="0"/>
              <a:t>1421</a:t>
            </a:r>
            <a:r>
              <a:rPr lang="en-GB" sz="2800" dirty="0"/>
              <a:t>, 1423, 1440)</a:t>
            </a:r>
            <a:br>
              <a:rPr lang="en-GB" sz="2800" dirty="0"/>
            </a:br>
            <a:endParaRPr lang="en-US" dirty="0"/>
          </a:p>
        </p:txBody>
      </p:sp>
      <p:sp>
        <p:nvSpPr>
          <p:cNvPr id="5" name="Content Placeholder 4">
            <a:extLst>
              <a:ext uri="{FF2B5EF4-FFF2-40B4-BE49-F238E27FC236}">
                <a16:creationId xmlns:a16="http://schemas.microsoft.com/office/drawing/2014/main" id="{0F170DFA-186A-E241-831E-EEADC5CC4EF1}"/>
              </a:ext>
            </a:extLst>
          </p:cNvPr>
          <p:cNvSpPr>
            <a:spLocks noGrp="1"/>
          </p:cNvSpPr>
          <p:nvPr>
            <p:ph sz="half" idx="1"/>
          </p:nvPr>
        </p:nvSpPr>
        <p:spPr/>
        <p:txBody>
          <a:bodyPr/>
          <a:lstStyle/>
          <a:p>
            <a:endParaRPr lang="en-GB" sz="1800" dirty="0"/>
          </a:p>
          <a:p>
            <a:endParaRPr lang="en-GB" dirty="0"/>
          </a:p>
          <a:p>
            <a:endParaRPr lang="en-GB" dirty="0"/>
          </a:p>
          <a:p>
            <a:endParaRPr lang="en-GB" dirty="0"/>
          </a:p>
          <a:p>
            <a:endParaRPr lang="en-GB" dirty="0"/>
          </a:p>
          <a:p>
            <a:endParaRPr lang="en-GB" dirty="0"/>
          </a:p>
          <a:p>
            <a:endParaRPr lang="en-US" b="1" dirty="0"/>
          </a:p>
        </p:txBody>
      </p:sp>
      <p:sp>
        <p:nvSpPr>
          <p:cNvPr id="6" name="Footer Placeholder 3">
            <a:extLst>
              <a:ext uri="{FF2B5EF4-FFF2-40B4-BE49-F238E27FC236}">
                <a16:creationId xmlns:a16="http://schemas.microsoft.com/office/drawing/2014/main" id="{A632923F-EF60-4463-8440-0A4AF8759AD1}"/>
              </a:ext>
            </a:extLst>
          </p:cNvPr>
          <p:cNvSpPr txBox="1">
            <a:spLocks/>
          </p:cNvSpPr>
          <p:nvPr/>
        </p:nvSpPr>
        <p:spPr>
          <a:xfrm>
            <a:off x="913039" y="6452180"/>
            <a:ext cx="10897879" cy="143408"/>
          </a:xfrm>
          <a:prstGeom prst="rect">
            <a:avLst/>
          </a:prstGeom>
        </p:spPr>
        <p:txBody>
          <a:bodyPr vert="horz" lIns="0" tIns="0" rIns="0" bIns="0" rtlCol="0" anchor="t" anchorCtr="0"/>
          <a:lstStyle>
            <a:defPPr>
              <a:defRPr lang="en-US"/>
            </a:defPPr>
            <a:lvl1pPr marL="0" algn="ctr" defTabSz="914400" rtl="0" eaLnBrk="1" latinLnBrk="0" hangingPunct="1">
              <a:defRPr sz="900" kern="1200">
                <a:solidFill>
                  <a:srgbClr val="F5F5F5"/>
                </a:solidFill>
                <a:latin typeface="Lato" panose="020F050202020403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5F5F5"/>
                </a:solidFill>
                <a:effectLst/>
                <a:uLnTx/>
                <a:uFillTx/>
                <a:latin typeface="Lato" panose="020F0502020204030203" pitchFamily="34" charset="77"/>
                <a:ea typeface="+mn-ea"/>
                <a:cs typeface="+mn-cs"/>
              </a:rPr>
              <a:t>DCC Controlled; SECMP0122b Status</a:t>
            </a:r>
          </a:p>
        </p:txBody>
      </p:sp>
      <p:graphicFrame>
        <p:nvGraphicFramePr>
          <p:cNvPr id="3" name="Table 3">
            <a:extLst>
              <a:ext uri="{FF2B5EF4-FFF2-40B4-BE49-F238E27FC236}">
                <a16:creationId xmlns:a16="http://schemas.microsoft.com/office/drawing/2014/main" id="{46F653D4-D203-4480-B42F-10EDAD9982A8}"/>
              </a:ext>
            </a:extLst>
          </p:cNvPr>
          <p:cNvGraphicFramePr>
            <a:graphicFrameLocks noGrp="1"/>
          </p:cNvGraphicFramePr>
          <p:nvPr/>
        </p:nvGraphicFramePr>
        <p:xfrm>
          <a:off x="719999" y="1621109"/>
          <a:ext cx="11281501" cy="4541520"/>
        </p:xfrm>
        <a:graphic>
          <a:graphicData uri="http://schemas.openxmlformats.org/drawingml/2006/table">
            <a:tbl>
              <a:tblPr firstRow="1" bandRow="1">
                <a:tableStyleId>{5C22544A-7EE6-4342-B048-85BDC9FD1C3A}</a:tableStyleId>
              </a:tblPr>
              <a:tblGrid>
                <a:gridCol w="1651726">
                  <a:extLst>
                    <a:ext uri="{9D8B030D-6E8A-4147-A177-3AD203B41FA5}">
                      <a16:colId xmlns:a16="http://schemas.microsoft.com/office/drawing/2014/main" val="3977769221"/>
                    </a:ext>
                  </a:extLst>
                </a:gridCol>
                <a:gridCol w="5603959">
                  <a:extLst>
                    <a:ext uri="{9D8B030D-6E8A-4147-A177-3AD203B41FA5}">
                      <a16:colId xmlns:a16="http://schemas.microsoft.com/office/drawing/2014/main" val="2001678355"/>
                    </a:ext>
                  </a:extLst>
                </a:gridCol>
                <a:gridCol w="1001755">
                  <a:extLst>
                    <a:ext uri="{9D8B030D-6E8A-4147-A177-3AD203B41FA5}">
                      <a16:colId xmlns:a16="http://schemas.microsoft.com/office/drawing/2014/main" val="1184613380"/>
                    </a:ext>
                  </a:extLst>
                </a:gridCol>
                <a:gridCol w="3024061">
                  <a:extLst>
                    <a:ext uri="{9D8B030D-6E8A-4147-A177-3AD203B41FA5}">
                      <a16:colId xmlns:a16="http://schemas.microsoft.com/office/drawing/2014/main" val="2983354361"/>
                    </a:ext>
                  </a:extLst>
                </a:gridCol>
              </a:tblGrid>
              <a:tr h="283438">
                <a:tc>
                  <a:txBody>
                    <a:bodyPr/>
                    <a:lstStyle/>
                    <a:p>
                      <a:endParaRPr lang="en-GB" dirty="0"/>
                    </a:p>
                  </a:txBody>
                  <a:tcPr/>
                </a:tc>
                <a:tc>
                  <a:txBody>
                    <a:bodyPr/>
                    <a:lstStyle/>
                    <a:p>
                      <a:pPr algn="ctr"/>
                      <a:r>
                        <a:rPr lang="en-GB" dirty="0"/>
                        <a:t>CR1423</a:t>
                      </a:r>
                    </a:p>
                  </a:txBody>
                  <a:tcPr/>
                </a:tc>
                <a:tc>
                  <a:txBody>
                    <a:bodyPr/>
                    <a:lstStyle/>
                    <a:p>
                      <a:pPr algn="ctr"/>
                      <a:r>
                        <a:rPr lang="en-GB" dirty="0"/>
                        <a:t>CR1440</a:t>
                      </a:r>
                    </a:p>
                  </a:txBody>
                  <a:tcPr/>
                </a:tc>
                <a:tc>
                  <a:txBody>
                    <a:bodyPr/>
                    <a:lstStyle/>
                    <a:p>
                      <a:pPr algn="ctr"/>
                      <a:r>
                        <a:rPr lang="en-GB" dirty="0"/>
                        <a:t>TOC Option</a:t>
                      </a:r>
                    </a:p>
                  </a:txBody>
                  <a:tcPr/>
                </a:tc>
                <a:extLst>
                  <a:ext uri="{0D108BD9-81ED-4DB2-BD59-A6C34878D82A}">
                    <a16:rowId xmlns:a16="http://schemas.microsoft.com/office/drawing/2014/main" val="806609600"/>
                  </a:ext>
                </a:extLst>
              </a:tr>
              <a:tr h="1121182">
                <a:tc>
                  <a:txBody>
                    <a:bodyPr/>
                    <a:lstStyle/>
                    <a:p>
                      <a:r>
                        <a:rPr lang="en-GB" sz="1600" dirty="0"/>
                        <a:t>What we get</a:t>
                      </a:r>
                    </a:p>
                  </a:txBody>
                  <a:tcPr/>
                </a:tc>
                <a:tc>
                  <a:txBody>
                    <a:bodyPr/>
                    <a:lstStyle/>
                    <a:p>
                      <a:r>
                        <a:rPr lang="en-GB" sz="1600" dirty="0"/>
                        <a:t>SECMP0007 Part 1: Firmware Tracking for </a:t>
                      </a:r>
                      <a:r>
                        <a:rPr lang="en-GB" sz="1600" dirty="0" err="1"/>
                        <a:t>ESME+GSME</a:t>
                      </a:r>
                      <a:r>
                        <a:rPr lang="en-GB" sz="1600" dirty="0"/>
                        <a:t> in Nov21.</a:t>
                      </a:r>
                    </a:p>
                    <a:p>
                      <a:r>
                        <a:rPr lang="en-GB" sz="1600" dirty="0"/>
                        <a:t>SECMP0007 Part 2: delivers PPMID/HCALCS firmware distribution and Tracking in June 22. Part 2 results available after Comms Hub firmware updates. TOC can then report on firmware distribution for PPMID and HCALCS, as well as ESME and GSME. All device types get the extra alert from the Comms Hub for HAN transfer success/failure. </a:t>
                      </a:r>
                    </a:p>
                    <a:p>
                      <a:r>
                        <a:rPr lang="en-GB" sz="1600" dirty="0"/>
                        <a:t>CR1423 covers CSP initiated updates of Comms Hub Firmware (CHF/GPF) enabling TOC reporting on firmware distribution for CHF/GPF, PPMID, HCALCS, ESME and GSME.</a:t>
                      </a:r>
                    </a:p>
                  </a:txBody>
                  <a:tcPr/>
                </a:tc>
                <a:tc>
                  <a:txBody>
                    <a:bodyPr/>
                    <a:lstStyle/>
                    <a:p>
                      <a:r>
                        <a:rPr lang="en-GB" sz="1600" dirty="0"/>
                        <a:t>SMETS1</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b="1" kern="1200" dirty="0">
                          <a:solidFill>
                            <a:schemeClr val="dk1"/>
                          </a:solidFill>
                          <a:latin typeface="+mn-lt"/>
                          <a:ea typeface="+mn-ea"/>
                          <a:cs typeface="+mn-cs"/>
                        </a:rPr>
                        <a:t>NOT ESME/</a:t>
                      </a:r>
                      <a:r>
                        <a:rPr lang="en-GB" sz="1600" b="1" kern="1200" dirty="0" err="1">
                          <a:solidFill>
                            <a:schemeClr val="dk1"/>
                          </a:solidFill>
                          <a:latin typeface="+mn-lt"/>
                          <a:ea typeface="+mn-ea"/>
                          <a:cs typeface="+mn-cs"/>
                        </a:rPr>
                        <a:t>GSME</a:t>
                      </a:r>
                      <a:r>
                        <a:rPr lang="en-GB" sz="1600" b="1" kern="1200" dirty="0">
                          <a:solidFill>
                            <a:schemeClr val="dk1"/>
                          </a:solidFill>
                          <a:latin typeface="+mn-lt"/>
                          <a:ea typeface="+mn-ea"/>
                          <a:cs typeface="+mn-cs"/>
                        </a:rPr>
                        <a:t>/</a:t>
                      </a:r>
                      <a:r>
                        <a:rPr lang="en-GB" sz="1600" b="1" kern="1200" dirty="0" err="1">
                          <a:solidFill>
                            <a:schemeClr val="dk1"/>
                          </a:solidFill>
                          <a:latin typeface="+mn-lt"/>
                          <a:ea typeface="+mn-ea"/>
                          <a:cs typeface="+mn-cs"/>
                        </a:rPr>
                        <a:t>PPMID</a:t>
                      </a:r>
                      <a:r>
                        <a:rPr lang="en-GB" sz="1600" kern="1200" dirty="0">
                          <a:solidFill>
                            <a:schemeClr val="dk1"/>
                          </a:solidFill>
                          <a:latin typeface="+mn-lt"/>
                          <a:ea typeface="+mn-ea"/>
                          <a:cs typeface="+mn-cs"/>
                        </a:rPr>
                        <a:t>.</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latin typeface="+mn-lt"/>
                          <a:ea typeface="+mn-ea"/>
                          <a:cs typeface="+mn-cs"/>
                        </a:rPr>
                        <a:t>DCC would obtain data from CSPs and SMETS1 </a:t>
                      </a:r>
                      <a:r>
                        <a:rPr lang="en-GB" sz="1600" b="1" kern="1200" dirty="0">
                          <a:solidFill>
                            <a:schemeClr val="dk1"/>
                          </a:solidFill>
                          <a:latin typeface="+mn-lt"/>
                          <a:ea typeface="+mn-ea"/>
                          <a:cs typeface="+mn-cs"/>
                        </a:rPr>
                        <a:t>CH</a:t>
                      </a:r>
                      <a:r>
                        <a:rPr lang="en-GB" sz="1600" kern="1200" dirty="0">
                          <a:solidFill>
                            <a:schemeClr val="dk1"/>
                          </a:solidFill>
                          <a:latin typeface="+mn-lt"/>
                          <a:ea typeface="+mn-ea"/>
                          <a:cs typeface="+mn-cs"/>
                        </a:rPr>
                        <a:t> updates, match the firmware updates (11.1s) to the firmware activations (11.3s), and provide a time to activate and a success rate of activations from updates. Can split this by CSP, CH Manufacturer, firmware version before and after update from.</a:t>
                      </a:r>
                    </a:p>
                  </a:txBody>
                  <a:tcPr/>
                </a:tc>
                <a:extLst>
                  <a:ext uri="{0D108BD9-81ED-4DB2-BD59-A6C34878D82A}">
                    <a16:rowId xmlns:a16="http://schemas.microsoft.com/office/drawing/2014/main" val="133211418"/>
                  </a:ext>
                </a:extLst>
              </a:tr>
              <a:tr h="489222">
                <a:tc>
                  <a:txBody>
                    <a:bodyPr/>
                    <a:lstStyle/>
                    <a:p>
                      <a:r>
                        <a:rPr lang="en-GB" sz="1600" dirty="0"/>
                        <a:t>Requirements not met</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Nov 21 Part 1; one step which isn’t tracked until Comms Hubs arrive in June 2022+ is the extra Alert for HAN transfer success/failure</a:t>
                      </a:r>
                    </a:p>
                  </a:txBody>
                  <a:tcPr/>
                </a:tc>
                <a:tc>
                  <a:txBody>
                    <a:bodyPr/>
                    <a:lstStyle/>
                    <a:p>
                      <a:endParaRPr lang="en-GB" sz="1600"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Will not meet </a:t>
                      </a:r>
                      <a:r>
                        <a:rPr lang="en-GB" sz="1600" dirty="0" err="1"/>
                        <a:t>OPR</a:t>
                      </a:r>
                      <a:r>
                        <a:rPr lang="en-GB" sz="1600" dirty="0"/>
                        <a:t> requirements.</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Need to secure SMETS1 data</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600" dirty="0"/>
                        <a:t>Data from SMETS1 SPs may be more difficult to secure and use</a:t>
                      </a:r>
                      <a:endParaRPr lang="en-GB" sz="1600" dirty="0">
                        <a:solidFill>
                          <a:schemeClr val="tx1"/>
                        </a:solidFill>
                      </a:endParaRPr>
                    </a:p>
                  </a:txBody>
                  <a:tcPr/>
                </a:tc>
                <a:extLst>
                  <a:ext uri="{0D108BD9-81ED-4DB2-BD59-A6C34878D82A}">
                    <a16:rowId xmlns:a16="http://schemas.microsoft.com/office/drawing/2014/main" val="386009504"/>
                  </a:ext>
                </a:extLst>
              </a:tr>
              <a:tr h="283438">
                <a:tc>
                  <a:txBody>
                    <a:bodyPr/>
                    <a:lstStyle/>
                    <a:p>
                      <a:r>
                        <a:rPr lang="en-GB" sz="1600" dirty="0"/>
                        <a:t>ROM Costs (#SPs) </a:t>
                      </a:r>
                      <a:r>
                        <a:rPr lang="en-GB" sz="1600" dirty="0">
                          <a:solidFill>
                            <a:srgbClr val="FF0000"/>
                          </a:solidFill>
                        </a:rPr>
                        <a:t>FIA Prod</a:t>
                      </a:r>
                    </a:p>
                  </a:txBody>
                  <a:tcPr/>
                </a:tc>
                <a:tc>
                  <a:txBody>
                    <a:bodyPr/>
                    <a:lstStyle/>
                    <a:p>
                      <a:r>
                        <a:rPr lang="en-GB" sz="1600" dirty="0"/>
                        <a:t>~£1.6m (3) </a:t>
                      </a:r>
                      <a:r>
                        <a:rPr lang="en-GB" sz="1600" dirty="0">
                          <a:solidFill>
                            <a:srgbClr val="FF0000"/>
                          </a:solidFill>
                        </a:rPr>
                        <a:t>£199,059</a:t>
                      </a:r>
                    </a:p>
                  </a:txBody>
                  <a:tcPr/>
                </a:tc>
                <a:tc>
                  <a:txBody>
                    <a:bodyPr/>
                    <a:lstStyle/>
                    <a:p>
                      <a:r>
                        <a:rPr lang="en-GB" sz="1600" dirty="0"/>
                        <a:t>~£1.65m (5) </a:t>
                      </a:r>
                      <a:r>
                        <a:rPr lang="en-GB" sz="1600" dirty="0">
                          <a:solidFill>
                            <a:srgbClr val="FF0000"/>
                          </a:solidFill>
                        </a:rPr>
                        <a:t>£70k</a:t>
                      </a:r>
                    </a:p>
                  </a:txBody>
                  <a:tcPr/>
                </a:tc>
                <a:tc>
                  <a:txBody>
                    <a:bodyPr/>
                    <a:lstStyle/>
                    <a:p>
                      <a:pPr algn="l"/>
                      <a:r>
                        <a:rPr lang="en-GB" sz="1600" dirty="0">
                          <a:solidFill>
                            <a:schemeClr val="tx1"/>
                          </a:solidFill>
                        </a:rPr>
                        <a:t>£100,000 + any costs to secure data</a:t>
                      </a:r>
                    </a:p>
                  </a:txBody>
                  <a:tcPr/>
                </a:tc>
                <a:extLst>
                  <a:ext uri="{0D108BD9-81ED-4DB2-BD59-A6C34878D82A}">
                    <a16:rowId xmlns:a16="http://schemas.microsoft.com/office/drawing/2014/main" val="2348151725"/>
                  </a:ext>
                </a:extLst>
              </a:tr>
            </a:tbl>
          </a:graphicData>
        </a:graphic>
      </p:graphicFrame>
      <p:sp>
        <p:nvSpPr>
          <p:cNvPr id="4" name="TextBox 3">
            <a:extLst>
              <a:ext uri="{FF2B5EF4-FFF2-40B4-BE49-F238E27FC236}">
                <a16:creationId xmlns:a16="http://schemas.microsoft.com/office/drawing/2014/main" id="{EF361E6C-7E20-433F-846C-EA9E3B29BCA9}"/>
              </a:ext>
            </a:extLst>
          </p:cNvPr>
          <p:cNvSpPr txBox="1"/>
          <p:nvPr/>
        </p:nvSpPr>
        <p:spPr>
          <a:xfrm>
            <a:off x="720000" y="974778"/>
            <a:ext cx="11090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SECMP0007 will provide what was included in CR1421 with TOC development required. CR1423 allows performance monitoring of the CSPs, CR1440 provides SMETS1 Service Provider indicators. Is OPR based</a:t>
            </a:r>
          </a:p>
        </p:txBody>
      </p:sp>
    </p:spTree>
    <p:extLst>
      <p:ext uri="{BB962C8B-B14F-4D97-AF65-F5344CB8AC3E}">
        <p14:creationId xmlns:p14="http://schemas.microsoft.com/office/powerpoint/2010/main" val="4047083593"/>
      </p:ext>
    </p:extLst>
  </p:cSld>
  <p:clrMapOvr>
    <a:masterClrMapping/>
  </p:clrMapOvr>
</p:sld>
</file>

<file path=ppt/theme/theme1.xml><?xml version="1.0" encoding="utf-8"?>
<a:theme xmlns:a="http://schemas.openxmlformats.org/drawingml/2006/main" name="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CAS Powerpoint Template (005)  -  Read-Only" id="{85484595-E560-484D-8DB5-B5B948A283F1}" vid="{406A5B05-B60B-4D20-821B-333626B96A0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B71B116ED7104086F36477C5DA6523" ma:contentTypeVersion="10" ma:contentTypeDescription="Create a new document." ma:contentTypeScope="" ma:versionID="c643e254aaa3f98e6ef063ebf0800556">
  <xsd:schema xmlns:xsd="http://www.w3.org/2001/XMLSchema" xmlns:xs="http://www.w3.org/2001/XMLSchema" xmlns:p="http://schemas.microsoft.com/office/2006/metadata/properties" xmlns:ns3="c6bd2712-4f48-4934-93d7-e0c494f23a52" xmlns:ns4="bc801a6a-b395-40b4-b096-f8d17b5c0ef2" targetNamespace="http://schemas.microsoft.com/office/2006/metadata/properties" ma:root="true" ma:fieldsID="7acbaf957ce1f216d1c75c1b8d091192" ns3:_="" ns4:_="">
    <xsd:import namespace="c6bd2712-4f48-4934-93d7-e0c494f23a52"/>
    <xsd:import namespace="bc801a6a-b395-40b4-b096-f8d17b5c0ef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d2712-4f48-4934-93d7-e0c494f23a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801a6a-b395-40b4-b096-f8d17b5c0ef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2041B6-C882-4321-A32C-51AF4F263C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bd2712-4f48-4934-93d7-e0c494f23a52"/>
    <ds:schemaRef ds:uri="bc801a6a-b395-40b4-b096-f8d17b5c0e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1B2B10-FFFE-4A21-B0A8-E39175640131}">
  <ds:schemaRefs>
    <ds:schemaRef ds:uri="bc801a6a-b395-40b4-b096-f8d17b5c0ef2"/>
    <ds:schemaRef ds:uri="http://www.w3.org/XML/1998/namespace"/>
    <ds:schemaRef ds:uri="c6bd2712-4f48-4934-93d7-e0c494f23a52"/>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FE3B40A-157F-4E5D-A905-6966D6EC17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8774</TotalTime>
  <Words>1770</Words>
  <Application>Microsoft Office PowerPoint</Application>
  <PresentationFormat>Widescreen</PresentationFormat>
  <Paragraphs>232</Paragraphs>
  <Slides>13</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Lato</vt:lpstr>
      <vt:lpstr>Smart DCC</vt:lpstr>
      <vt:lpstr>Office Theme</vt:lpstr>
      <vt:lpstr>MP122B ‘Operational Metrics - Part 2’  raised by Gemma Slaney of WPD </vt:lpstr>
      <vt:lpstr>Summary</vt:lpstr>
      <vt:lpstr>Objective</vt:lpstr>
      <vt:lpstr>SECMP0122b Status  </vt:lpstr>
      <vt:lpstr>What is SECMP0122b?</vt:lpstr>
      <vt:lpstr>Throughput of Alerts (CRs 1418, 1438) </vt:lpstr>
      <vt:lpstr>Incident Reporting (CR1420) </vt:lpstr>
      <vt:lpstr>Timescales from 25 -&gt; 10WD (CR1430) </vt:lpstr>
      <vt:lpstr>Status; Comms Hub Firmware Image (CRs1421, 1423, 1440) </vt:lpstr>
      <vt:lpstr>Status; 90 Day No SMWAN Incidents (CR1429) </vt:lpstr>
      <vt:lpstr>Change Request PA costs</vt:lpstr>
      <vt:lpstr>Next steps</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Hann</dc:creator>
  <cp:lastModifiedBy>David Kemp</cp:lastModifiedBy>
  <cp:revision>973</cp:revision>
  <cp:lastPrinted>2020-07-08T10:33:14Z</cp:lastPrinted>
  <dcterms:created xsi:type="dcterms:W3CDTF">2019-01-31T11:09:37Z</dcterms:created>
  <dcterms:modified xsi:type="dcterms:W3CDTF">2021-04-20T09:35:10Z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0x010100B2B71B116ED7104086F36477C5DA6523</vt:lpwstr>
  </property>
</Properties>
</file>