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7" r:id="rId2"/>
    <p:sldId id="1068" r:id="rId3"/>
    <p:sldId id="585" r:id="rId4"/>
    <p:sldId id="1802" r:id="rId5"/>
    <p:sldId id="1803" r:id="rId6"/>
    <p:sldId id="296" r:id="rId7"/>
    <p:sldId id="1806" r:id="rId8"/>
    <p:sldId id="1807" r:id="rId9"/>
    <p:sldId id="1808" r:id="rId10"/>
    <p:sldId id="283" r:id="rId11"/>
    <p:sldId id="287" r:id="rId12"/>
    <p:sldId id="291"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Slide" id="{D1DC58F1-3A71-4F8F-9B55-301370DA088E}">
          <p14:sldIdLst>
            <p14:sldId id="257"/>
          </p14:sldIdLst>
        </p14:section>
        <p14:section name="Context" id="{286D8719-0694-0A4C-B7D7-0B168C514981}">
          <p14:sldIdLst>
            <p14:sldId id="1068"/>
            <p14:sldId id="585"/>
            <p14:sldId id="1802"/>
          </p14:sldIdLst>
        </p14:section>
        <p14:section name="Solution decisions" id="{83F280D5-7B3F-1A45-9033-B9E2DF71EA69}">
          <p14:sldIdLst>
            <p14:sldId id="1803"/>
            <p14:sldId id="296"/>
            <p14:sldId id="1806"/>
            <p14:sldId id="1807"/>
            <p14:sldId id="1808"/>
          </p14:sldIdLst>
        </p14:section>
        <p14:section name="Appendix" id="{C99617B9-2F5B-4468-AA2F-989C4CB951C9}">
          <p14:sldIdLst>
            <p14:sldId id="283"/>
            <p14:sldId id="287"/>
            <p14:sldId id="291"/>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ristian Harris" initials="CH" lastIdx="6" clrIdx="0">
    <p:extLst>
      <p:ext uri="{19B8F6BF-5375-455C-9EA6-DF929625EA0E}">
        <p15:presenceInfo xmlns:p15="http://schemas.microsoft.com/office/powerpoint/2012/main" userId="S::Christian.Harris@gemserv.com::4805b6fd-7b29-48bb-bcb8-e2a1705d8de5" providerId="AD"/>
      </p:ext>
    </p:extLst>
  </p:cmAuthor>
  <p:cmAuthor id="2" name="Toby Thurgood" initials="TT" lastIdx="1" clrIdx="1">
    <p:extLst>
      <p:ext uri="{19B8F6BF-5375-455C-9EA6-DF929625EA0E}">
        <p15:presenceInfo xmlns:p15="http://schemas.microsoft.com/office/powerpoint/2012/main" userId="S::Toby.Thurgood@baringa.com::6ae65fc7-f6f1-479b-8639-0eb80e8cb1af" providerId="AD"/>
      </p:ext>
    </p:extLst>
  </p:cmAuthor>
  <p:cmAuthor id="3" name="Kev Duddy" initials="KD" lastIdx="2" clrIdx="2">
    <p:extLst>
      <p:ext uri="{19B8F6BF-5375-455C-9EA6-DF929625EA0E}">
        <p15:presenceInfo xmlns:p15="http://schemas.microsoft.com/office/powerpoint/2012/main" userId="S::Kev.Duddy@gemserv.com::cde52982-0761-44ae-bbd2-4e521d27f02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9F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116" autoAdjust="0"/>
    <p:restoredTop sz="96341"/>
  </p:normalViewPr>
  <p:slideViewPr>
    <p:cSldViewPr snapToGrid="0">
      <p:cViewPr varScale="1">
        <p:scale>
          <a:sx n="110" d="100"/>
          <a:sy n="110" d="100"/>
        </p:scale>
        <p:origin x="1086" y="96"/>
      </p:cViewPr>
      <p:guideLst/>
    </p:cSldViewPr>
  </p:slideViewPr>
  <p:notesTextViewPr>
    <p:cViewPr>
      <p:scale>
        <a:sx n="1" d="1"/>
        <a:sy n="1" d="1"/>
      </p:scale>
      <p:origin x="0" y="0"/>
    </p:cViewPr>
  </p:notesTextViewPr>
  <p:sorterViewPr>
    <p:cViewPr>
      <p:scale>
        <a:sx n="140" d="100"/>
        <a:sy n="140" d="100"/>
      </p:scale>
      <p:origin x="0" y="-2021"/>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Jones" userId="396c5f3c-b274-48fb-ad8d-216d1014b4d4" providerId="ADAL" clId="{B429AA1B-FD7D-4ADB-B039-445DD096D113}"/>
    <pc:docChg chg="modSld">
      <pc:chgData name="David Jones" userId="396c5f3c-b274-48fb-ad8d-216d1014b4d4" providerId="ADAL" clId="{B429AA1B-FD7D-4ADB-B039-445DD096D113}" dt="2021-07-01T08:13:43.366" v="9" actId="20577"/>
      <pc:docMkLst>
        <pc:docMk/>
      </pc:docMkLst>
      <pc:sldChg chg="modSp mod">
        <pc:chgData name="David Jones" userId="396c5f3c-b274-48fb-ad8d-216d1014b4d4" providerId="ADAL" clId="{B429AA1B-FD7D-4ADB-B039-445DD096D113}" dt="2021-07-01T08:13:43.366" v="9" actId="20577"/>
        <pc:sldMkLst>
          <pc:docMk/>
          <pc:sldMk cId="4003437619" sldId="1802"/>
        </pc:sldMkLst>
        <pc:spChg chg="mod">
          <ac:chgData name="David Jones" userId="396c5f3c-b274-48fb-ad8d-216d1014b4d4" providerId="ADAL" clId="{B429AA1B-FD7D-4ADB-B039-445DD096D113}" dt="2021-07-01T08:13:43.366" v="9" actId="20577"/>
          <ac:spMkLst>
            <pc:docMk/>
            <pc:sldMk cId="4003437619" sldId="1802"/>
            <ac:spMk id="60"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2BE9F5-F82F-425D-8AA3-BCE6B31A2A20}" type="datetimeFigureOut">
              <a:rPr lang="en-GB" smtClean="0"/>
              <a:t>01/07/2021</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54225C-0A99-4822-8F55-F083D9738E9A}" type="slidenum">
              <a:rPr lang="en-GB" smtClean="0"/>
              <a:t>‹#›</a:t>
            </a:fld>
            <a:endParaRPr lang="en-GB" dirty="0"/>
          </a:p>
        </p:txBody>
      </p:sp>
    </p:spTree>
    <p:extLst>
      <p:ext uri="{BB962C8B-B14F-4D97-AF65-F5344CB8AC3E}">
        <p14:creationId xmlns:p14="http://schemas.microsoft.com/office/powerpoint/2010/main" val="17392823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153FA9-3F76-4237-8B9E-EF82C6AA26D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7807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5153FA9-3F76-4237-8B9E-EF82C6AA26DF}" type="slidenum">
              <a:rPr lang="en-GB" smtClean="0"/>
              <a:pPr/>
              <a:t>2</a:t>
            </a:fld>
            <a:endParaRPr lang="en-GB"/>
          </a:p>
        </p:txBody>
      </p:sp>
    </p:spTree>
    <p:extLst>
      <p:ext uri="{BB962C8B-B14F-4D97-AF65-F5344CB8AC3E}">
        <p14:creationId xmlns:p14="http://schemas.microsoft.com/office/powerpoint/2010/main" val="567645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Slide</a:t>
            </a:r>
            <a:r>
              <a:rPr lang="en-GB" baseline="0" dirty="0"/>
              <a:t> speaks for itself</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1A85D7-B3B4-45E7-877A-D11769640575}"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13581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35360" y="332657"/>
            <a:ext cx="10363200" cy="864095"/>
          </a:xfrm>
        </p:spPr>
        <p:txBody>
          <a:bodyPr anchor="ctr">
            <a:normAutofit/>
          </a:bodyPr>
          <a:lstStyle>
            <a:lvl1pPr algn="l">
              <a:defRPr sz="3600" baseline="0">
                <a:solidFill>
                  <a:srgbClr val="009FE3"/>
                </a:solidFill>
              </a:defRPr>
            </a:lvl1pPr>
          </a:lstStyle>
          <a:p>
            <a:r>
              <a:rPr lang="en-US" dirty="0"/>
              <a:t>Cover page Heading</a:t>
            </a:r>
            <a:endParaRPr lang="en-GB" dirty="0"/>
          </a:p>
        </p:txBody>
      </p:sp>
      <p:sp>
        <p:nvSpPr>
          <p:cNvPr id="3" name="Subtitle 2"/>
          <p:cNvSpPr>
            <a:spLocks noGrp="1"/>
          </p:cNvSpPr>
          <p:nvPr>
            <p:ph type="subTitle" idx="1" hasCustomPrompt="1"/>
          </p:nvPr>
        </p:nvSpPr>
        <p:spPr>
          <a:xfrm>
            <a:off x="335360" y="1484784"/>
            <a:ext cx="8534400" cy="720080"/>
          </a:xfrm>
        </p:spPr>
        <p:txBody>
          <a:bodyPr anchor="ctr">
            <a:normAutofit/>
          </a:bodyPr>
          <a:lstStyle>
            <a:lvl1pPr marL="0" indent="0" algn="l">
              <a:buNone/>
              <a:defRPr sz="2000">
                <a:solidFill>
                  <a:srgbClr val="00005C"/>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Cover page Sub Heading</a:t>
            </a:r>
            <a:endParaRPr lang="en-GB" dirty="0"/>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59" y="5458618"/>
            <a:ext cx="3168353" cy="1108922"/>
          </a:xfrm>
          <a:prstGeom prst="rect">
            <a:avLst/>
          </a:prstGeom>
        </p:spPr>
      </p:pic>
      <p:pic>
        <p:nvPicPr>
          <p:cNvPr id="16" name="Picture 1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737166" y="2996952"/>
            <a:ext cx="4067448" cy="3982284"/>
          </a:xfrm>
          <a:prstGeom prst="rect">
            <a:avLst/>
          </a:prstGeom>
        </p:spPr>
      </p:pic>
      <p:pic>
        <p:nvPicPr>
          <p:cNvPr id="24" name="Picture 2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527932" y="2209779"/>
            <a:ext cx="1387612" cy="1358558"/>
          </a:xfrm>
          <a:prstGeom prst="rect">
            <a:avLst/>
          </a:prstGeom>
        </p:spPr>
      </p:pic>
      <p:pic>
        <p:nvPicPr>
          <p:cNvPr id="26" name="Picture 2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6672064" y="4848207"/>
            <a:ext cx="1387612" cy="1359720"/>
          </a:xfrm>
          <a:prstGeom prst="rect">
            <a:avLst/>
          </a:prstGeom>
        </p:spPr>
      </p:pic>
      <p:pic>
        <p:nvPicPr>
          <p:cNvPr id="28" name="Picture 27"/>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6532630" y="3238460"/>
            <a:ext cx="1387612" cy="1359720"/>
          </a:xfrm>
          <a:prstGeom prst="rect">
            <a:avLst/>
          </a:prstGeom>
        </p:spPr>
      </p:pic>
      <p:sp>
        <p:nvSpPr>
          <p:cNvPr id="4" name="No_Classification"/>
          <p:cNvSpPr txBox="1"/>
          <p:nvPr userDrawn="1">
            <p:custDataLst>
              <p:tags r:id="rId1"/>
            </p:custDataLst>
          </p:nvPr>
        </p:nvSpPr>
        <p:spPr>
          <a:xfrm>
            <a:off x="269875" y="6612382"/>
            <a:ext cx="1273683" cy="246221"/>
          </a:xfrm>
          <a:prstGeom prst="rect">
            <a:avLst/>
          </a:prstGeom>
          <a:noFill/>
        </p:spPr>
        <p:txBody>
          <a:bodyPr vert="horz" rtlCol="0">
            <a:spAutoFit/>
          </a:bodyPr>
          <a:lstStyle/>
          <a:p>
            <a:pPr algn="just"/>
            <a:endParaRPr lang="en-GB" sz="1000" dirty="0">
              <a:solidFill>
                <a:srgbClr val="7E7E7E"/>
              </a:solidFill>
              <a:latin typeface="Calibri" panose="020F0502020204030204" pitchFamily="34" charset="0"/>
            </a:endParaRPr>
          </a:p>
        </p:txBody>
      </p:sp>
      <p:sp>
        <p:nvSpPr>
          <p:cNvPr id="10" name="Date Placeholder 3"/>
          <p:cNvSpPr>
            <a:spLocks noGrp="1"/>
          </p:cNvSpPr>
          <p:nvPr>
            <p:ph type="dt" sz="half" idx="2"/>
          </p:nvPr>
        </p:nvSpPr>
        <p:spPr>
          <a:xfrm>
            <a:off x="4673600" y="6356351"/>
            <a:ext cx="2844800" cy="365125"/>
          </a:xfrm>
          <a:prstGeom prst="rect">
            <a:avLst/>
          </a:prstGeom>
        </p:spPr>
        <p:txBody>
          <a:bodyPr vert="horz" lIns="91440" tIns="45720" rIns="91440" bIns="45720" rtlCol="0" anchor="ctr"/>
          <a:lstStyle>
            <a:lvl1pPr>
              <a:defRPr lang="en-GB" sz="900" smtClean="0">
                <a:solidFill>
                  <a:srgbClr val="003869"/>
                </a:solidFill>
                <a:latin typeface="Arial" panose="020B0604020202020204" pitchFamily="34" charset="0"/>
                <a:cs typeface="Arial" panose="020B0604020202020204" pitchFamily="34" charset="0"/>
              </a:defRPr>
            </a:lvl1pPr>
          </a:lstStyle>
          <a:p>
            <a:pPr algn="ctr"/>
            <a:r>
              <a:rPr lang="en-GB" dirty="0">
                <a:solidFill>
                  <a:schemeClr val="accent6"/>
                </a:solidFill>
              </a:rPr>
              <a:t>AMBER – Limited Disclosure</a:t>
            </a:r>
          </a:p>
        </p:txBody>
      </p:sp>
    </p:spTree>
    <p:extLst>
      <p:ext uri="{BB962C8B-B14F-4D97-AF65-F5344CB8AC3E}">
        <p14:creationId xmlns:p14="http://schemas.microsoft.com/office/powerpoint/2010/main" val="12512287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370C48FF-7F99-4323-ADDE-5D3D6E0001B0}" type="datetime1">
              <a:rPr lang="en-GB" smtClean="0"/>
              <a:pPr/>
              <a:t>01/07/2021</a:t>
            </a:fld>
            <a:endParaRPr lang="en-GB" dirty="0"/>
          </a:p>
        </p:txBody>
      </p:sp>
      <p:sp>
        <p:nvSpPr>
          <p:cNvPr id="5" name="Footer Placeholder 4"/>
          <p:cNvSpPr>
            <a:spLocks noGrp="1"/>
          </p:cNvSpPr>
          <p:nvPr>
            <p:ph type="ftr" sz="quarter" idx="11"/>
          </p:nvPr>
        </p:nvSpPr>
        <p:spPr/>
        <p:txBody>
          <a:bodyPr/>
          <a:lstStyle>
            <a:lvl1pPr>
              <a:defRPr/>
            </a:lvl1pPr>
          </a:lstStyle>
          <a:p>
            <a:r>
              <a:rPr lang="en-GB" dirty="0"/>
              <a:t>Alt HAN Co.</a:t>
            </a:r>
          </a:p>
        </p:txBody>
      </p:sp>
      <p:sp>
        <p:nvSpPr>
          <p:cNvPr id="6" name="Slide Number Placeholder 5"/>
          <p:cNvSpPr>
            <a:spLocks noGrp="1"/>
          </p:cNvSpPr>
          <p:nvPr>
            <p:ph type="sldNum" sz="quarter" idx="12"/>
          </p:nvPr>
        </p:nvSpPr>
        <p:spPr/>
        <p:txBody>
          <a:bodyPr/>
          <a:lstStyle/>
          <a:p>
            <a:fld id="{B33F2A01-A562-4CBA-A846-26FCE683EC2C}" type="slidenum">
              <a:rPr lang="en-GB" smtClean="0"/>
              <a:pPr/>
              <a:t>‹#›</a:t>
            </a:fld>
            <a:endParaRPr lang="en-GB" dirty="0"/>
          </a:p>
        </p:txBody>
      </p:sp>
      <p:sp>
        <p:nvSpPr>
          <p:cNvPr id="8" name="Rectangle 7"/>
          <p:cNvSpPr/>
          <p:nvPr userDrawn="1"/>
        </p:nvSpPr>
        <p:spPr>
          <a:xfrm>
            <a:off x="0" y="0"/>
            <a:ext cx="12192000" cy="8367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itle 1"/>
          <p:cNvSpPr txBox="1">
            <a:spLocks/>
          </p:cNvSpPr>
          <p:nvPr userDrawn="1"/>
        </p:nvSpPr>
        <p:spPr>
          <a:xfrm>
            <a:off x="609600" y="-27384"/>
            <a:ext cx="10972800" cy="792088"/>
          </a:xfrm>
          <a:prstGeom prst="rect">
            <a:avLst/>
          </a:prstGeom>
        </p:spPr>
        <p:txBody>
          <a:bodyPr vert="horz" lIns="91440" tIns="45720" rIns="91440" bIns="45720" rtlCol="0" anchor="b">
            <a:normAutofit/>
          </a:bodyPr>
          <a:lstStyle>
            <a:lvl1pPr algn="l" defTabSz="914400" rtl="0" eaLnBrk="1" latinLnBrk="0" hangingPunct="1">
              <a:spcBef>
                <a:spcPct val="0"/>
              </a:spcBef>
              <a:buNone/>
              <a:defRPr sz="3600" kern="1200">
                <a:solidFill>
                  <a:schemeClr val="bg1"/>
                </a:solidFill>
                <a:latin typeface="Arial" panose="020B0604020202020204" pitchFamily="34" charset="0"/>
                <a:ea typeface="+mj-ea"/>
                <a:cs typeface="Arial" panose="020B0604020202020204" pitchFamily="34" charset="0"/>
              </a:defRPr>
            </a:lvl1pPr>
          </a:lstStyle>
          <a:p>
            <a:r>
              <a:rPr lang="en-US" dirty="0"/>
              <a:t>Click to edit Master title style</a:t>
            </a:r>
            <a:endParaRPr lang="en-GB" dirty="0"/>
          </a:p>
        </p:txBody>
      </p:sp>
      <p:sp>
        <p:nvSpPr>
          <p:cNvPr id="2" name="No_Classification"/>
          <p:cNvSpPr txBox="1"/>
          <p:nvPr userDrawn="1">
            <p:custDataLst>
              <p:tags r:id="rId1"/>
            </p:custDataLst>
          </p:nvPr>
        </p:nvSpPr>
        <p:spPr>
          <a:xfrm>
            <a:off x="269875" y="6612382"/>
            <a:ext cx="1273683" cy="246221"/>
          </a:xfrm>
          <a:prstGeom prst="rect">
            <a:avLst/>
          </a:prstGeom>
          <a:noFill/>
        </p:spPr>
        <p:txBody>
          <a:bodyPr vert="horz" rtlCol="0">
            <a:spAutoFit/>
          </a:bodyPr>
          <a:lstStyle/>
          <a:p>
            <a:pPr algn="just"/>
            <a:endParaRPr lang="en-GB" sz="1000" dirty="0">
              <a:solidFill>
                <a:srgbClr val="7E7E7E"/>
              </a:solidFill>
              <a:latin typeface="Calibri" panose="020F0502020204030204" pitchFamily="34" charset="0"/>
            </a:endParaRPr>
          </a:p>
        </p:txBody>
      </p:sp>
    </p:spTree>
    <p:extLst>
      <p:ext uri="{BB962C8B-B14F-4D97-AF65-F5344CB8AC3E}">
        <p14:creationId xmlns:p14="http://schemas.microsoft.com/office/powerpoint/2010/main" val="17471993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1556792"/>
            <a:ext cx="2729408" cy="4569371"/>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09600" y="1556792"/>
            <a:ext cx="7986045" cy="456937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8084F9E-61D3-472E-B584-AEC7ACA1ED21}" type="datetime1">
              <a:rPr lang="en-GB" smtClean="0"/>
              <a:pPr/>
              <a:t>01/07/2021</a:t>
            </a:fld>
            <a:endParaRPr lang="en-GB" dirty="0"/>
          </a:p>
        </p:txBody>
      </p:sp>
      <p:sp>
        <p:nvSpPr>
          <p:cNvPr id="5" name="Footer Placeholder 4"/>
          <p:cNvSpPr>
            <a:spLocks noGrp="1"/>
          </p:cNvSpPr>
          <p:nvPr>
            <p:ph type="ftr" sz="quarter" idx="11"/>
          </p:nvPr>
        </p:nvSpPr>
        <p:spPr/>
        <p:txBody>
          <a:bodyPr/>
          <a:lstStyle>
            <a:lvl1pPr>
              <a:defRPr/>
            </a:lvl1pPr>
          </a:lstStyle>
          <a:p>
            <a:r>
              <a:rPr lang="en-GB" dirty="0"/>
              <a:t>Alt HAN Co.</a:t>
            </a:r>
          </a:p>
        </p:txBody>
      </p:sp>
      <p:sp>
        <p:nvSpPr>
          <p:cNvPr id="6" name="Slide Number Placeholder 5"/>
          <p:cNvSpPr>
            <a:spLocks noGrp="1"/>
          </p:cNvSpPr>
          <p:nvPr>
            <p:ph type="sldNum" sz="quarter" idx="12"/>
          </p:nvPr>
        </p:nvSpPr>
        <p:spPr/>
        <p:txBody>
          <a:bodyPr/>
          <a:lstStyle/>
          <a:p>
            <a:fld id="{B33F2A01-A562-4CBA-A846-26FCE683EC2C}" type="slidenum">
              <a:rPr lang="en-GB" smtClean="0"/>
              <a:pPr/>
              <a:t>‹#›</a:t>
            </a:fld>
            <a:endParaRPr lang="en-GB" dirty="0"/>
          </a:p>
        </p:txBody>
      </p:sp>
      <p:sp>
        <p:nvSpPr>
          <p:cNvPr id="9" name="Rectangle 8"/>
          <p:cNvSpPr/>
          <p:nvPr userDrawn="1"/>
        </p:nvSpPr>
        <p:spPr>
          <a:xfrm>
            <a:off x="0" y="0"/>
            <a:ext cx="12192000" cy="8367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itle 1"/>
          <p:cNvSpPr txBox="1">
            <a:spLocks/>
          </p:cNvSpPr>
          <p:nvPr userDrawn="1"/>
        </p:nvSpPr>
        <p:spPr>
          <a:xfrm>
            <a:off x="609600" y="-27384"/>
            <a:ext cx="10972800" cy="792088"/>
          </a:xfrm>
          <a:prstGeom prst="rect">
            <a:avLst/>
          </a:prstGeom>
        </p:spPr>
        <p:txBody>
          <a:bodyPr vert="horz" lIns="91440" tIns="45720" rIns="91440" bIns="45720" rtlCol="0" anchor="b">
            <a:normAutofit/>
          </a:bodyPr>
          <a:lstStyle>
            <a:lvl1pPr algn="l" defTabSz="914400" rtl="0" eaLnBrk="1" latinLnBrk="0" hangingPunct="1">
              <a:spcBef>
                <a:spcPct val="0"/>
              </a:spcBef>
              <a:buNone/>
              <a:defRPr sz="3600" kern="1200">
                <a:solidFill>
                  <a:schemeClr val="bg1"/>
                </a:solidFill>
                <a:latin typeface="Arial" panose="020B0604020202020204" pitchFamily="34" charset="0"/>
                <a:ea typeface="+mj-ea"/>
                <a:cs typeface="Arial" panose="020B0604020202020204" pitchFamily="34" charset="0"/>
              </a:defRPr>
            </a:lvl1pPr>
          </a:lstStyle>
          <a:p>
            <a:r>
              <a:rPr lang="en-US" dirty="0"/>
              <a:t>Click to edit Master title style</a:t>
            </a:r>
            <a:endParaRPr lang="en-GB" dirty="0"/>
          </a:p>
        </p:txBody>
      </p:sp>
      <p:sp>
        <p:nvSpPr>
          <p:cNvPr id="7" name="No_Classification"/>
          <p:cNvSpPr txBox="1"/>
          <p:nvPr userDrawn="1">
            <p:custDataLst>
              <p:tags r:id="rId1"/>
            </p:custDataLst>
          </p:nvPr>
        </p:nvSpPr>
        <p:spPr>
          <a:xfrm>
            <a:off x="269875" y="6612382"/>
            <a:ext cx="1273683" cy="246221"/>
          </a:xfrm>
          <a:prstGeom prst="rect">
            <a:avLst/>
          </a:prstGeom>
          <a:noFill/>
        </p:spPr>
        <p:txBody>
          <a:bodyPr vert="horz" rtlCol="0">
            <a:spAutoFit/>
          </a:bodyPr>
          <a:lstStyle/>
          <a:p>
            <a:pPr algn="just"/>
            <a:endParaRPr lang="en-GB" sz="1000" dirty="0">
              <a:solidFill>
                <a:srgbClr val="7E7E7E"/>
              </a:solidFill>
              <a:latin typeface="Calibri" panose="020F0502020204030204" pitchFamily="34" charset="0"/>
            </a:endParaRPr>
          </a:p>
        </p:txBody>
      </p:sp>
    </p:spTree>
    <p:extLst>
      <p:ext uri="{BB962C8B-B14F-4D97-AF65-F5344CB8AC3E}">
        <p14:creationId xmlns:p14="http://schemas.microsoft.com/office/powerpoint/2010/main" val="23469908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Rectangle 8"/>
          <p:cNvSpPr/>
          <p:nvPr userDrawn="1"/>
        </p:nvSpPr>
        <p:spPr>
          <a:xfrm>
            <a:off x="0" y="0"/>
            <a:ext cx="12192000" cy="8367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a:xfrm>
            <a:off x="609600" y="44624"/>
            <a:ext cx="10972800" cy="792088"/>
          </a:xfrm>
        </p:spPr>
        <p:txBody>
          <a:bodyPr/>
          <a:lstStyle>
            <a:lvl1pPr>
              <a:defRPr>
                <a:solidFill>
                  <a:schemeClr val="bg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124745"/>
            <a:ext cx="10972800" cy="5001420"/>
          </a:xfrm>
        </p:spPr>
        <p:txBody>
          <a:bodyPr/>
          <a:lstStyle>
            <a:lvl1pPr>
              <a:defRPr sz="2800"/>
            </a:lvl1pPr>
            <a:lvl5pP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p:cNvSpPr>
            <a:spLocks noGrp="1"/>
          </p:cNvSpPr>
          <p:nvPr>
            <p:ph type="ftr" sz="quarter" idx="11"/>
          </p:nvPr>
        </p:nvSpPr>
        <p:spPr/>
        <p:txBody>
          <a:bodyPr/>
          <a:lstStyle>
            <a:lvl1pPr>
              <a:defRPr/>
            </a:lvl1pPr>
          </a:lstStyle>
          <a:p>
            <a:r>
              <a:rPr lang="en-GB" dirty="0"/>
              <a:t>Alt HAN Co.</a:t>
            </a:r>
          </a:p>
        </p:txBody>
      </p:sp>
      <p:sp>
        <p:nvSpPr>
          <p:cNvPr id="6" name="Slide Number Placeholder 5"/>
          <p:cNvSpPr>
            <a:spLocks noGrp="1"/>
          </p:cNvSpPr>
          <p:nvPr>
            <p:ph type="sldNum" sz="quarter" idx="12"/>
          </p:nvPr>
        </p:nvSpPr>
        <p:spPr/>
        <p:txBody>
          <a:bodyPr/>
          <a:lstStyle/>
          <a:p>
            <a:fld id="{B33F2A01-A562-4CBA-A846-26FCE683EC2C}" type="slidenum">
              <a:rPr lang="en-GB" smtClean="0"/>
              <a:pPr/>
              <a:t>‹#›</a:t>
            </a:fld>
            <a:endParaRPr lang="en-GB" dirty="0"/>
          </a:p>
        </p:txBody>
      </p:sp>
      <p:sp>
        <p:nvSpPr>
          <p:cNvPr id="7" name="No_Classification"/>
          <p:cNvSpPr txBox="1"/>
          <p:nvPr userDrawn="1">
            <p:custDataLst>
              <p:tags r:id="rId1"/>
            </p:custDataLst>
          </p:nvPr>
        </p:nvSpPr>
        <p:spPr>
          <a:xfrm>
            <a:off x="269875" y="6612382"/>
            <a:ext cx="1273683" cy="246221"/>
          </a:xfrm>
          <a:prstGeom prst="rect">
            <a:avLst/>
          </a:prstGeom>
          <a:noFill/>
        </p:spPr>
        <p:txBody>
          <a:bodyPr vert="horz" rtlCol="0">
            <a:spAutoFit/>
          </a:bodyPr>
          <a:lstStyle/>
          <a:p>
            <a:pPr algn="just"/>
            <a:endParaRPr lang="en-GB" sz="1000" dirty="0">
              <a:solidFill>
                <a:srgbClr val="7E7E7E"/>
              </a:solidFill>
              <a:latin typeface="Calibri" panose="020F0502020204030204" pitchFamily="34" charset="0"/>
            </a:endParaRPr>
          </a:p>
        </p:txBody>
      </p:sp>
      <p:sp>
        <p:nvSpPr>
          <p:cNvPr id="10" name="Date Placeholder 3"/>
          <p:cNvSpPr>
            <a:spLocks noGrp="1"/>
          </p:cNvSpPr>
          <p:nvPr>
            <p:ph type="dt" sz="half" idx="2"/>
          </p:nvPr>
        </p:nvSpPr>
        <p:spPr>
          <a:xfrm>
            <a:off x="4673600" y="6356351"/>
            <a:ext cx="2844800" cy="365125"/>
          </a:xfrm>
          <a:prstGeom prst="rect">
            <a:avLst/>
          </a:prstGeom>
        </p:spPr>
        <p:txBody>
          <a:bodyPr vert="horz" lIns="91440" tIns="45720" rIns="91440" bIns="45720" rtlCol="0" anchor="ctr"/>
          <a:lstStyle>
            <a:lvl1pPr>
              <a:defRPr lang="en-GB" sz="900" smtClean="0">
                <a:solidFill>
                  <a:srgbClr val="003869"/>
                </a:solidFill>
                <a:latin typeface="Arial" panose="020B0604020202020204" pitchFamily="34" charset="0"/>
                <a:cs typeface="Arial" panose="020B0604020202020204" pitchFamily="34" charset="0"/>
              </a:defRPr>
            </a:lvl1pPr>
          </a:lstStyle>
          <a:p>
            <a:pPr algn="ctr"/>
            <a:r>
              <a:rPr lang="en-GB" dirty="0">
                <a:solidFill>
                  <a:schemeClr val="accent6"/>
                </a:solidFill>
              </a:rPr>
              <a:t>AMBER – Limited Disclosure</a:t>
            </a:r>
          </a:p>
        </p:txBody>
      </p:sp>
    </p:spTree>
    <p:extLst>
      <p:ext uri="{BB962C8B-B14F-4D97-AF65-F5344CB8AC3E}">
        <p14:creationId xmlns:p14="http://schemas.microsoft.com/office/powerpoint/2010/main" val="27120455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63084" y="4406901"/>
            <a:ext cx="10363200" cy="1362075"/>
          </a:xfrm>
        </p:spPr>
        <p:txBody>
          <a:bodyPr anchor="t">
            <a:normAutofit/>
          </a:bodyPr>
          <a:lstStyle>
            <a:lvl1pPr algn="l">
              <a:defRPr sz="2000" b="0" cap="none">
                <a:solidFill>
                  <a:srgbClr val="66768C"/>
                </a:solidFill>
              </a:defRPr>
            </a:lvl1pPr>
          </a:lstStyle>
          <a:p>
            <a:r>
              <a:rPr lang="en-US" dirty="0"/>
              <a:t>Click to edit master title style</a:t>
            </a:r>
            <a:endParaRPr lang="en-GB" dirty="0"/>
          </a:p>
        </p:txBody>
      </p:sp>
      <p:sp>
        <p:nvSpPr>
          <p:cNvPr id="3" name="Text Placeholder 2"/>
          <p:cNvSpPr>
            <a:spLocks noGrp="1"/>
          </p:cNvSpPr>
          <p:nvPr>
            <p:ph type="body" idx="1" hasCustomPrompt="1"/>
          </p:nvPr>
        </p:nvSpPr>
        <p:spPr>
          <a:xfrm>
            <a:off x="963084" y="2906713"/>
            <a:ext cx="10363200" cy="1500187"/>
          </a:xfrm>
        </p:spPr>
        <p:txBody>
          <a:bodyPr anchor="b">
            <a:normAutofit/>
          </a:bodyPr>
          <a:lstStyle>
            <a:lvl1pPr marL="0" indent="0">
              <a:buNone/>
              <a:defRPr sz="4000" b="1">
                <a:solidFill>
                  <a:srgbClr val="009FE3"/>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Footer Placeholder 4"/>
          <p:cNvSpPr>
            <a:spLocks noGrp="1"/>
          </p:cNvSpPr>
          <p:nvPr>
            <p:ph type="ftr" sz="quarter" idx="11"/>
          </p:nvPr>
        </p:nvSpPr>
        <p:spPr/>
        <p:txBody>
          <a:bodyPr/>
          <a:lstStyle>
            <a:lvl1pPr>
              <a:defRPr/>
            </a:lvl1pPr>
          </a:lstStyle>
          <a:p>
            <a:r>
              <a:rPr lang="en-GB" dirty="0"/>
              <a:t>Alt HAN Co.</a:t>
            </a:r>
          </a:p>
        </p:txBody>
      </p:sp>
      <p:sp>
        <p:nvSpPr>
          <p:cNvPr id="6" name="Slide Number Placeholder 5"/>
          <p:cNvSpPr>
            <a:spLocks noGrp="1"/>
          </p:cNvSpPr>
          <p:nvPr>
            <p:ph type="sldNum" sz="quarter" idx="12"/>
          </p:nvPr>
        </p:nvSpPr>
        <p:spPr/>
        <p:txBody>
          <a:bodyPr/>
          <a:lstStyle/>
          <a:p>
            <a:fld id="{B33F2A01-A562-4CBA-A846-26FCE683EC2C}" type="slidenum">
              <a:rPr lang="en-GB" smtClean="0"/>
              <a:pPr/>
              <a:t>‹#›</a:t>
            </a:fld>
            <a:endParaRPr lang="en-GB" dirty="0"/>
          </a:p>
        </p:txBody>
      </p:sp>
      <p:sp>
        <p:nvSpPr>
          <p:cNvPr id="7" name="No_Classification"/>
          <p:cNvSpPr txBox="1"/>
          <p:nvPr userDrawn="1">
            <p:custDataLst>
              <p:tags r:id="rId1"/>
            </p:custDataLst>
          </p:nvPr>
        </p:nvSpPr>
        <p:spPr>
          <a:xfrm>
            <a:off x="269875" y="6612382"/>
            <a:ext cx="1273683" cy="246221"/>
          </a:xfrm>
          <a:prstGeom prst="rect">
            <a:avLst/>
          </a:prstGeom>
          <a:noFill/>
        </p:spPr>
        <p:txBody>
          <a:bodyPr vert="horz" rtlCol="0">
            <a:spAutoFit/>
          </a:bodyPr>
          <a:lstStyle/>
          <a:p>
            <a:pPr algn="just"/>
            <a:endParaRPr lang="en-GB" sz="1000" dirty="0">
              <a:solidFill>
                <a:srgbClr val="7E7E7E"/>
              </a:solidFill>
              <a:latin typeface="Calibri" panose="020F0502020204030204" pitchFamily="34" charset="0"/>
            </a:endParaRPr>
          </a:p>
        </p:txBody>
      </p:sp>
      <p:sp>
        <p:nvSpPr>
          <p:cNvPr id="8" name="Date Placeholder 3"/>
          <p:cNvSpPr>
            <a:spLocks noGrp="1"/>
          </p:cNvSpPr>
          <p:nvPr>
            <p:ph type="dt" sz="half" idx="2"/>
          </p:nvPr>
        </p:nvSpPr>
        <p:spPr>
          <a:xfrm>
            <a:off x="4673600" y="6356351"/>
            <a:ext cx="2844800" cy="365125"/>
          </a:xfrm>
          <a:prstGeom prst="rect">
            <a:avLst/>
          </a:prstGeom>
        </p:spPr>
        <p:txBody>
          <a:bodyPr vert="horz" lIns="91440" tIns="45720" rIns="91440" bIns="45720" rtlCol="0" anchor="ctr"/>
          <a:lstStyle>
            <a:lvl1pPr>
              <a:defRPr lang="en-GB" sz="900" smtClean="0">
                <a:solidFill>
                  <a:srgbClr val="003869"/>
                </a:solidFill>
                <a:latin typeface="Arial" panose="020B0604020202020204" pitchFamily="34" charset="0"/>
                <a:cs typeface="Arial" panose="020B0604020202020204" pitchFamily="34" charset="0"/>
              </a:defRPr>
            </a:lvl1pPr>
          </a:lstStyle>
          <a:p>
            <a:pPr algn="ctr"/>
            <a:r>
              <a:rPr lang="en-GB" dirty="0">
                <a:solidFill>
                  <a:schemeClr val="accent6"/>
                </a:solidFill>
              </a:rPr>
              <a:t>AMBER – Limited Disclosure</a:t>
            </a:r>
          </a:p>
        </p:txBody>
      </p:sp>
    </p:spTree>
    <p:extLst>
      <p:ext uri="{BB962C8B-B14F-4D97-AF65-F5344CB8AC3E}">
        <p14:creationId xmlns:p14="http://schemas.microsoft.com/office/powerpoint/2010/main" val="41942561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2">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0038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p:cNvSpPr>
            <a:spLocks noGrp="1"/>
          </p:cNvSpPr>
          <p:nvPr>
            <p:ph type="title" hasCustomPrompt="1"/>
          </p:nvPr>
        </p:nvSpPr>
        <p:spPr>
          <a:xfrm>
            <a:off x="4079776" y="1556793"/>
            <a:ext cx="7762851" cy="792708"/>
          </a:xfrm>
        </p:spPr>
        <p:txBody>
          <a:bodyPr anchor="t">
            <a:normAutofit/>
          </a:bodyPr>
          <a:lstStyle>
            <a:lvl1pPr algn="r">
              <a:defRPr sz="2000" b="0" cap="none"/>
            </a:lvl1pPr>
          </a:lstStyle>
          <a:p>
            <a:r>
              <a:rPr lang="en-US" dirty="0"/>
              <a:t>Section Subheading</a:t>
            </a:r>
            <a:endParaRPr lang="en-GB" dirty="0"/>
          </a:p>
        </p:txBody>
      </p:sp>
      <p:sp>
        <p:nvSpPr>
          <p:cNvPr id="3" name="Text Placeholder 2"/>
          <p:cNvSpPr>
            <a:spLocks noGrp="1"/>
          </p:cNvSpPr>
          <p:nvPr>
            <p:ph type="body" idx="1" hasCustomPrompt="1"/>
          </p:nvPr>
        </p:nvSpPr>
        <p:spPr>
          <a:xfrm>
            <a:off x="4079776" y="548681"/>
            <a:ext cx="7762851" cy="1008658"/>
          </a:xfrm>
        </p:spPr>
        <p:txBody>
          <a:bodyPr anchor="b">
            <a:normAutofit/>
          </a:bodyPr>
          <a:lstStyle>
            <a:lvl1pPr marL="0" indent="0" algn="r">
              <a:buNone/>
              <a:defRPr sz="4000" b="1">
                <a:solidFill>
                  <a:srgbClr val="66768C"/>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Section Heading</a:t>
            </a:r>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5360" y="5063472"/>
            <a:ext cx="4320480" cy="1512168"/>
          </a:xfrm>
          <a:prstGeom prst="rect">
            <a:avLst/>
          </a:prstGeom>
        </p:spPr>
      </p:pic>
      <p:sp>
        <p:nvSpPr>
          <p:cNvPr id="5" name="No_Classification"/>
          <p:cNvSpPr txBox="1"/>
          <p:nvPr userDrawn="1">
            <p:custDataLst>
              <p:tags r:id="rId1"/>
            </p:custDataLst>
          </p:nvPr>
        </p:nvSpPr>
        <p:spPr>
          <a:xfrm>
            <a:off x="269875" y="6612382"/>
            <a:ext cx="1273683" cy="246221"/>
          </a:xfrm>
          <a:prstGeom prst="rect">
            <a:avLst/>
          </a:prstGeom>
          <a:noFill/>
        </p:spPr>
        <p:txBody>
          <a:bodyPr vert="horz" rtlCol="0">
            <a:spAutoFit/>
          </a:bodyPr>
          <a:lstStyle/>
          <a:p>
            <a:pPr algn="just"/>
            <a:endParaRPr lang="en-GB" sz="1000" dirty="0">
              <a:solidFill>
                <a:srgbClr val="7E7E7E"/>
              </a:solidFill>
              <a:latin typeface="Calibri" panose="020F0502020204030204" pitchFamily="34" charset="0"/>
            </a:endParaRPr>
          </a:p>
        </p:txBody>
      </p:sp>
    </p:spTree>
    <p:extLst>
      <p:ext uri="{BB962C8B-B14F-4D97-AF65-F5344CB8AC3E}">
        <p14:creationId xmlns:p14="http://schemas.microsoft.com/office/powerpoint/2010/main" val="41953022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124745"/>
            <a:ext cx="5384800" cy="50014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0" y="1124745"/>
            <a:ext cx="5384800" cy="50014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11"/>
          </p:nvPr>
        </p:nvSpPr>
        <p:spPr/>
        <p:txBody>
          <a:bodyPr/>
          <a:lstStyle>
            <a:lvl1pPr>
              <a:defRPr/>
            </a:lvl1pPr>
          </a:lstStyle>
          <a:p>
            <a:r>
              <a:rPr lang="en-GB" dirty="0"/>
              <a:t>Alt HAN Co.</a:t>
            </a:r>
          </a:p>
        </p:txBody>
      </p:sp>
      <p:sp>
        <p:nvSpPr>
          <p:cNvPr id="7" name="Slide Number Placeholder 6"/>
          <p:cNvSpPr>
            <a:spLocks noGrp="1"/>
          </p:cNvSpPr>
          <p:nvPr>
            <p:ph type="sldNum" sz="quarter" idx="12"/>
          </p:nvPr>
        </p:nvSpPr>
        <p:spPr/>
        <p:txBody>
          <a:bodyPr/>
          <a:lstStyle/>
          <a:p>
            <a:fld id="{B33F2A01-A562-4CBA-A846-26FCE683EC2C}" type="slidenum">
              <a:rPr lang="en-GB" smtClean="0"/>
              <a:pPr/>
              <a:t>‹#›</a:t>
            </a:fld>
            <a:endParaRPr lang="en-GB" dirty="0"/>
          </a:p>
        </p:txBody>
      </p:sp>
      <p:sp>
        <p:nvSpPr>
          <p:cNvPr id="11" name="Rectangle 10"/>
          <p:cNvSpPr/>
          <p:nvPr userDrawn="1"/>
        </p:nvSpPr>
        <p:spPr>
          <a:xfrm>
            <a:off x="0" y="0"/>
            <a:ext cx="12192000" cy="8367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itle 1"/>
          <p:cNvSpPr txBox="1">
            <a:spLocks/>
          </p:cNvSpPr>
          <p:nvPr userDrawn="1"/>
        </p:nvSpPr>
        <p:spPr>
          <a:xfrm>
            <a:off x="609600" y="-27384"/>
            <a:ext cx="10972800" cy="792088"/>
          </a:xfrm>
          <a:prstGeom prst="rect">
            <a:avLst/>
          </a:prstGeom>
        </p:spPr>
        <p:txBody>
          <a:bodyPr vert="horz" lIns="91440" tIns="45720" rIns="91440" bIns="45720" rtlCol="0" anchor="b">
            <a:normAutofit/>
          </a:bodyPr>
          <a:lstStyle>
            <a:lvl1pPr algn="l" defTabSz="914400" rtl="0" eaLnBrk="1" latinLnBrk="0" hangingPunct="1">
              <a:spcBef>
                <a:spcPct val="0"/>
              </a:spcBef>
              <a:buNone/>
              <a:defRPr sz="3600" kern="1200">
                <a:solidFill>
                  <a:schemeClr val="bg1"/>
                </a:solidFill>
                <a:latin typeface="Arial" panose="020B0604020202020204" pitchFamily="34" charset="0"/>
                <a:ea typeface="+mj-ea"/>
                <a:cs typeface="Arial" panose="020B0604020202020204" pitchFamily="34" charset="0"/>
              </a:defRPr>
            </a:lvl1pPr>
          </a:lstStyle>
          <a:p>
            <a:r>
              <a:rPr lang="en-US" dirty="0"/>
              <a:t>Click to edit Master title style</a:t>
            </a:r>
            <a:endParaRPr lang="en-GB" dirty="0"/>
          </a:p>
        </p:txBody>
      </p:sp>
      <p:sp>
        <p:nvSpPr>
          <p:cNvPr id="2" name="No_Classification"/>
          <p:cNvSpPr txBox="1"/>
          <p:nvPr userDrawn="1">
            <p:custDataLst>
              <p:tags r:id="rId1"/>
            </p:custDataLst>
          </p:nvPr>
        </p:nvSpPr>
        <p:spPr>
          <a:xfrm>
            <a:off x="269875" y="6612382"/>
            <a:ext cx="1273683" cy="246221"/>
          </a:xfrm>
          <a:prstGeom prst="rect">
            <a:avLst/>
          </a:prstGeom>
          <a:noFill/>
        </p:spPr>
        <p:txBody>
          <a:bodyPr vert="horz" rtlCol="0">
            <a:spAutoFit/>
          </a:bodyPr>
          <a:lstStyle/>
          <a:p>
            <a:pPr algn="just"/>
            <a:endParaRPr lang="en-GB" sz="1000" dirty="0">
              <a:solidFill>
                <a:srgbClr val="7E7E7E"/>
              </a:solidFill>
              <a:latin typeface="Calibri" panose="020F0502020204030204" pitchFamily="34" charset="0"/>
            </a:endParaRPr>
          </a:p>
        </p:txBody>
      </p:sp>
      <p:sp>
        <p:nvSpPr>
          <p:cNvPr id="10" name="Date Placeholder 3"/>
          <p:cNvSpPr>
            <a:spLocks noGrp="1"/>
          </p:cNvSpPr>
          <p:nvPr>
            <p:ph type="dt" sz="half" idx="13"/>
          </p:nvPr>
        </p:nvSpPr>
        <p:spPr>
          <a:xfrm>
            <a:off x="4673600" y="6356351"/>
            <a:ext cx="2844800" cy="365125"/>
          </a:xfrm>
          <a:prstGeom prst="rect">
            <a:avLst/>
          </a:prstGeom>
        </p:spPr>
        <p:txBody>
          <a:bodyPr vert="horz" lIns="91440" tIns="45720" rIns="91440" bIns="45720" rtlCol="0" anchor="ctr"/>
          <a:lstStyle>
            <a:lvl1pPr>
              <a:defRPr lang="en-GB" sz="900" smtClean="0">
                <a:solidFill>
                  <a:srgbClr val="003869"/>
                </a:solidFill>
                <a:latin typeface="Arial" panose="020B0604020202020204" pitchFamily="34" charset="0"/>
                <a:cs typeface="Arial" panose="020B0604020202020204" pitchFamily="34" charset="0"/>
              </a:defRPr>
            </a:lvl1pPr>
          </a:lstStyle>
          <a:p>
            <a:pPr algn="ctr"/>
            <a:r>
              <a:rPr lang="en-GB" dirty="0">
                <a:solidFill>
                  <a:schemeClr val="accent6"/>
                </a:solidFill>
              </a:rPr>
              <a:t>AMBER – Limited Disclosure</a:t>
            </a:r>
          </a:p>
        </p:txBody>
      </p:sp>
    </p:spTree>
    <p:extLst>
      <p:ext uri="{BB962C8B-B14F-4D97-AF65-F5344CB8AC3E}">
        <p14:creationId xmlns:p14="http://schemas.microsoft.com/office/powerpoint/2010/main" val="27569954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205990"/>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09600" y="1916832"/>
            <a:ext cx="5386917" cy="420933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205990"/>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93368" y="1916832"/>
            <a:ext cx="5389033" cy="420933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Footer Placeholder 7"/>
          <p:cNvSpPr>
            <a:spLocks noGrp="1"/>
          </p:cNvSpPr>
          <p:nvPr>
            <p:ph type="ftr" sz="quarter" idx="11"/>
          </p:nvPr>
        </p:nvSpPr>
        <p:spPr/>
        <p:txBody>
          <a:bodyPr/>
          <a:lstStyle>
            <a:lvl1pPr>
              <a:defRPr/>
            </a:lvl1pPr>
          </a:lstStyle>
          <a:p>
            <a:r>
              <a:rPr lang="en-GB" dirty="0"/>
              <a:t>Alt HAN Co.</a:t>
            </a:r>
          </a:p>
        </p:txBody>
      </p:sp>
      <p:sp>
        <p:nvSpPr>
          <p:cNvPr id="9" name="Slide Number Placeholder 8"/>
          <p:cNvSpPr>
            <a:spLocks noGrp="1"/>
          </p:cNvSpPr>
          <p:nvPr>
            <p:ph type="sldNum" sz="quarter" idx="12"/>
          </p:nvPr>
        </p:nvSpPr>
        <p:spPr/>
        <p:txBody>
          <a:bodyPr/>
          <a:lstStyle/>
          <a:p>
            <a:fld id="{B33F2A01-A562-4CBA-A846-26FCE683EC2C}" type="slidenum">
              <a:rPr lang="en-GB" smtClean="0"/>
              <a:pPr/>
              <a:t>‹#›</a:t>
            </a:fld>
            <a:endParaRPr lang="en-GB" dirty="0"/>
          </a:p>
        </p:txBody>
      </p:sp>
      <p:sp>
        <p:nvSpPr>
          <p:cNvPr id="13" name="Rectangle 12"/>
          <p:cNvSpPr/>
          <p:nvPr userDrawn="1"/>
        </p:nvSpPr>
        <p:spPr>
          <a:xfrm>
            <a:off x="0" y="0"/>
            <a:ext cx="12192000" cy="8367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Title 1"/>
          <p:cNvSpPr txBox="1">
            <a:spLocks/>
          </p:cNvSpPr>
          <p:nvPr userDrawn="1"/>
        </p:nvSpPr>
        <p:spPr>
          <a:xfrm>
            <a:off x="609600" y="-27384"/>
            <a:ext cx="10972800" cy="792088"/>
          </a:xfrm>
          <a:prstGeom prst="rect">
            <a:avLst/>
          </a:prstGeom>
        </p:spPr>
        <p:txBody>
          <a:bodyPr vert="horz" lIns="91440" tIns="45720" rIns="91440" bIns="45720" rtlCol="0" anchor="b">
            <a:normAutofit/>
          </a:bodyPr>
          <a:lstStyle>
            <a:lvl1pPr algn="l" defTabSz="914400" rtl="0" eaLnBrk="1" latinLnBrk="0" hangingPunct="1">
              <a:spcBef>
                <a:spcPct val="0"/>
              </a:spcBef>
              <a:buNone/>
              <a:defRPr sz="3600" kern="1200">
                <a:solidFill>
                  <a:schemeClr val="bg1"/>
                </a:solidFill>
                <a:latin typeface="Arial" panose="020B0604020202020204" pitchFamily="34" charset="0"/>
                <a:ea typeface="+mj-ea"/>
                <a:cs typeface="Arial" panose="020B0604020202020204" pitchFamily="34" charset="0"/>
              </a:defRPr>
            </a:lvl1pPr>
          </a:lstStyle>
          <a:p>
            <a:r>
              <a:rPr lang="en-US" dirty="0"/>
              <a:t>Click to edit Master title style</a:t>
            </a:r>
            <a:endParaRPr lang="en-GB" dirty="0"/>
          </a:p>
        </p:txBody>
      </p:sp>
      <p:sp>
        <p:nvSpPr>
          <p:cNvPr id="2" name="No_Classification"/>
          <p:cNvSpPr txBox="1"/>
          <p:nvPr userDrawn="1">
            <p:custDataLst>
              <p:tags r:id="rId1"/>
            </p:custDataLst>
          </p:nvPr>
        </p:nvSpPr>
        <p:spPr>
          <a:xfrm>
            <a:off x="269875" y="6612382"/>
            <a:ext cx="1273683" cy="246221"/>
          </a:xfrm>
          <a:prstGeom prst="rect">
            <a:avLst/>
          </a:prstGeom>
          <a:noFill/>
        </p:spPr>
        <p:txBody>
          <a:bodyPr vert="horz" rtlCol="0">
            <a:spAutoFit/>
          </a:bodyPr>
          <a:lstStyle/>
          <a:p>
            <a:pPr algn="just"/>
            <a:endParaRPr lang="en-GB" sz="1000" dirty="0">
              <a:solidFill>
                <a:srgbClr val="7E7E7E"/>
              </a:solidFill>
              <a:latin typeface="Calibri" panose="020F0502020204030204" pitchFamily="34" charset="0"/>
            </a:endParaRPr>
          </a:p>
        </p:txBody>
      </p:sp>
      <p:sp>
        <p:nvSpPr>
          <p:cNvPr id="12" name="Date Placeholder 3"/>
          <p:cNvSpPr>
            <a:spLocks noGrp="1"/>
          </p:cNvSpPr>
          <p:nvPr>
            <p:ph type="dt" sz="half" idx="13"/>
          </p:nvPr>
        </p:nvSpPr>
        <p:spPr>
          <a:xfrm>
            <a:off x="4673600" y="6356351"/>
            <a:ext cx="2844800" cy="365125"/>
          </a:xfrm>
          <a:prstGeom prst="rect">
            <a:avLst/>
          </a:prstGeom>
        </p:spPr>
        <p:txBody>
          <a:bodyPr vert="horz" lIns="91440" tIns="45720" rIns="91440" bIns="45720" rtlCol="0" anchor="ctr"/>
          <a:lstStyle>
            <a:lvl1pPr>
              <a:defRPr lang="en-GB" sz="900" smtClean="0">
                <a:solidFill>
                  <a:srgbClr val="003869"/>
                </a:solidFill>
                <a:latin typeface="Arial" panose="020B0604020202020204" pitchFamily="34" charset="0"/>
                <a:cs typeface="Arial" panose="020B0604020202020204" pitchFamily="34" charset="0"/>
              </a:defRPr>
            </a:lvl1pPr>
          </a:lstStyle>
          <a:p>
            <a:pPr algn="ctr"/>
            <a:r>
              <a:rPr lang="en-GB" dirty="0">
                <a:solidFill>
                  <a:schemeClr val="accent6"/>
                </a:solidFill>
              </a:rPr>
              <a:t>AMBER – Limited Disclosure</a:t>
            </a:r>
          </a:p>
        </p:txBody>
      </p:sp>
    </p:spTree>
    <p:extLst>
      <p:ext uri="{BB962C8B-B14F-4D97-AF65-F5344CB8AC3E}">
        <p14:creationId xmlns:p14="http://schemas.microsoft.com/office/powerpoint/2010/main" val="29485162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lvl1pPr>
              <a:defRPr/>
            </a:lvl1pPr>
          </a:lstStyle>
          <a:p>
            <a:r>
              <a:rPr lang="en-GB" dirty="0"/>
              <a:t>Alt HAN Co.</a:t>
            </a:r>
          </a:p>
        </p:txBody>
      </p:sp>
      <p:sp>
        <p:nvSpPr>
          <p:cNvPr id="5" name="Slide Number Placeholder 4"/>
          <p:cNvSpPr>
            <a:spLocks noGrp="1"/>
          </p:cNvSpPr>
          <p:nvPr>
            <p:ph type="sldNum" sz="quarter" idx="12"/>
          </p:nvPr>
        </p:nvSpPr>
        <p:spPr/>
        <p:txBody>
          <a:bodyPr/>
          <a:lstStyle/>
          <a:p>
            <a:fld id="{B33F2A01-A562-4CBA-A846-26FCE683EC2C}" type="slidenum">
              <a:rPr lang="en-GB" smtClean="0"/>
              <a:pPr/>
              <a:t>‹#›</a:t>
            </a:fld>
            <a:endParaRPr lang="en-GB" dirty="0"/>
          </a:p>
        </p:txBody>
      </p:sp>
      <p:sp>
        <p:nvSpPr>
          <p:cNvPr id="9" name="Rectangle 8"/>
          <p:cNvSpPr/>
          <p:nvPr userDrawn="1"/>
        </p:nvSpPr>
        <p:spPr>
          <a:xfrm>
            <a:off x="0" y="0"/>
            <a:ext cx="12192000" cy="8367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itle 1"/>
          <p:cNvSpPr txBox="1">
            <a:spLocks/>
          </p:cNvSpPr>
          <p:nvPr userDrawn="1"/>
        </p:nvSpPr>
        <p:spPr>
          <a:xfrm>
            <a:off x="609600" y="-27384"/>
            <a:ext cx="10972800" cy="792088"/>
          </a:xfrm>
          <a:prstGeom prst="rect">
            <a:avLst/>
          </a:prstGeom>
        </p:spPr>
        <p:txBody>
          <a:bodyPr vert="horz" lIns="91440" tIns="45720" rIns="91440" bIns="45720" rtlCol="0" anchor="b">
            <a:normAutofit/>
          </a:bodyPr>
          <a:lstStyle>
            <a:lvl1pPr algn="l" defTabSz="914400" rtl="0" eaLnBrk="1" latinLnBrk="0" hangingPunct="1">
              <a:spcBef>
                <a:spcPct val="0"/>
              </a:spcBef>
              <a:buNone/>
              <a:defRPr sz="3600" kern="1200">
                <a:solidFill>
                  <a:schemeClr val="bg1"/>
                </a:solidFill>
                <a:latin typeface="Arial" panose="020B0604020202020204" pitchFamily="34" charset="0"/>
                <a:ea typeface="+mj-ea"/>
                <a:cs typeface="Arial" panose="020B0604020202020204" pitchFamily="34" charset="0"/>
              </a:defRPr>
            </a:lvl1pPr>
          </a:lstStyle>
          <a:p>
            <a:r>
              <a:rPr lang="en-US" dirty="0"/>
              <a:t>Click to edit Master title style</a:t>
            </a:r>
            <a:endParaRPr lang="en-GB" dirty="0"/>
          </a:p>
        </p:txBody>
      </p:sp>
      <p:sp>
        <p:nvSpPr>
          <p:cNvPr id="2" name="No_Classification"/>
          <p:cNvSpPr txBox="1"/>
          <p:nvPr userDrawn="1">
            <p:custDataLst>
              <p:tags r:id="rId1"/>
            </p:custDataLst>
          </p:nvPr>
        </p:nvSpPr>
        <p:spPr>
          <a:xfrm>
            <a:off x="269875" y="6612382"/>
            <a:ext cx="1273683" cy="246221"/>
          </a:xfrm>
          <a:prstGeom prst="rect">
            <a:avLst/>
          </a:prstGeom>
          <a:noFill/>
        </p:spPr>
        <p:txBody>
          <a:bodyPr vert="horz" rtlCol="0">
            <a:spAutoFit/>
          </a:bodyPr>
          <a:lstStyle/>
          <a:p>
            <a:pPr algn="just"/>
            <a:endParaRPr lang="en-GB" sz="1000" dirty="0">
              <a:solidFill>
                <a:srgbClr val="7E7E7E"/>
              </a:solidFill>
              <a:latin typeface="Calibri" panose="020F0502020204030204" pitchFamily="34" charset="0"/>
            </a:endParaRPr>
          </a:p>
        </p:txBody>
      </p:sp>
      <p:sp>
        <p:nvSpPr>
          <p:cNvPr id="8" name="Date Placeholder 3"/>
          <p:cNvSpPr>
            <a:spLocks noGrp="1"/>
          </p:cNvSpPr>
          <p:nvPr>
            <p:ph type="dt" sz="half" idx="2"/>
          </p:nvPr>
        </p:nvSpPr>
        <p:spPr>
          <a:xfrm>
            <a:off x="4673600" y="6356351"/>
            <a:ext cx="2844800" cy="365125"/>
          </a:xfrm>
          <a:prstGeom prst="rect">
            <a:avLst/>
          </a:prstGeom>
        </p:spPr>
        <p:txBody>
          <a:bodyPr vert="horz" lIns="91440" tIns="45720" rIns="91440" bIns="45720" rtlCol="0" anchor="ctr"/>
          <a:lstStyle>
            <a:lvl1pPr>
              <a:defRPr lang="en-GB" sz="900" smtClean="0">
                <a:solidFill>
                  <a:srgbClr val="003869"/>
                </a:solidFill>
                <a:latin typeface="Arial" panose="020B0604020202020204" pitchFamily="34" charset="0"/>
                <a:cs typeface="Arial" panose="020B0604020202020204" pitchFamily="34" charset="0"/>
              </a:defRPr>
            </a:lvl1pPr>
          </a:lstStyle>
          <a:p>
            <a:pPr algn="ctr"/>
            <a:r>
              <a:rPr lang="en-GB" dirty="0">
                <a:solidFill>
                  <a:schemeClr val="accent6"/>
                </a:solidFill>
              </a:rPr>
              <a:t>AMBER – Limited Disclosure</a:t>
            </a:r>
          </a:p>
        </p:txBody>
      </p:sp>
    </p:spTree>
    <p:extLst>
      <p:ext uri="{BB962C8B-B14F-4D97-AF65-F5344CB8AC3E}">
        <p14:creationId xmlns:p14="http://schemas.microsoft.com/office/powerpoint/2010/main" val="40536686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7617" y="1556791"/>
            <a:ext cx="3997292" cy="790527"/>
          </a:xfrm>
        </p:spPr>
        <p:txBody>
          <a:bodyPr anchor="b"/>
          <a:lstStyle>
            <a:lvl1pPr algn="l">
              <a:defRPr sz="2000" b="1"/>
            </a:lvl1pPr>
          </a:lstStyle>
          <a:p>
            <a:r>
              <a:rPr lang="en-US" dirty="0"/>
              <a:t>Click to edit Master title style</a:t>
            </a:r>
            <a:endParaRPr lang="en-GB" dirty="0"/>
          </a:p>
        </p:txBody>
      </p:sp>
      <p:sp>
        <p:nvSpPr>
          <p:cNvPr id="3" name="Content Placeholder 2"/>
          <p:cNvSpPr>
            <a:spLocks noGrp="1"/>
          </p:cNvSpPr>
          <p:nvPr>
            <p:ph idx="1"/>
          </p:nvPr>
        </p:nvSpPr>
        <p:spPr>
          <a:xfrm>
            <a:off x="4766733" y="1556791"/>
            <a:ext cx="6801875" cy="456937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Text Placeholder 3"/>
          <p:cNvSpPr>
            <a:spLocks noGrp="1"/>
          </p:cNvSpPr>
          <p:nvPr>
            <p:ph type="body" sz="half" idx="2"/>
          </p:nvPr>
        </p:nvSpPr>
        <p:spPr>
          <a:xfrm>
            <a:off x="609601" y="2466356"/>
            <a:ext cx="4011084" cy="365980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6" name="Footer Placeholder 5"/>
          <p:cNvSpPr>
            <a:spLocks noGrp="1"/>
          </p:cNvSpPr>
          <p:nvPr>
            <p:ph type="ftr" sz="quarter" idx="11"/>
          </p:nvPr>
        </p:nvSpPr>
        <p:spPr/>
        <p:txBody>
          <a:bodyPr/>
          <a:lstStyle>
            <a:lvl1pPr>
              <a:defRPr/>
            </a:lvl1pPr>
          </a:lstStyle>
          <a:p>
            <a:r>
              <a:rPr lang="en-GB" dirty="0"/>
              <a:t>Alt HAN Co.</a:t>
            </a:r>
          </a:p>
        </p:txBody>
      </p:sp>
      <p:sp>
        <p:nvSpPr>
          <p:cNvPr id="7" name="Slide Number Placeholder 6"/>
          <p:cNvSpPr>
            <a:spLocks noGrp="1"/>
          </p:cNvSpPr>
          <p:nvPr>
            <p:ph type="sldNum" sz="quarter" idx="12"/>
          </p:nvPr>
        </p:nvSpPr>
        <p:spPr/>
        <p:txBody>
          <a:bodyPr/>
          <a:lstStyle/>
          <a:p>
            <a:fld id="{B33F2A01-A562-4CBA-A846-26FCE683EC2C}" type="slidenum">
              <a:rPr lang="en-GB" smtClean="0"/>
              <a:pPr/>
              <a:t>‹#›</a:t>
            </a:fld>
            <a:endParaRPr lang="en-GB" dirty="0"/>
          </a:p>
        </p:txBody>
      </p:sp>
      <p:sp>
        <p:nvSpPr>
          <p:cNvPr id="14" name="Rectangle 13"/>
          <p:cNvSpPr/>
          <p:nvPr userDrawn="1"/>
        </p:nvSpPr>
        <p:spPr>
          <a:xfrm>
            <a:off x="0" y="0"/>
            <a:ext cx="12192000" cy="8367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Title 1"/>
          <p:cNvSpPr txBox="1">
            <a:spLocks/>
          </p:cNvSpPr>
          <p:nvPr userDrawn="1"/>
        </p:nvSpPr>
        <p:spPr>
          <a:xfrm>
            <a:off x="609600" y="-27384"/>
            <a:ext cx="10972800" cy="792088"/>
          </a:xfrm>
          <a:prstGeom prst="rect">
            <a:avLst/>
          </a:prstGeom>
        </p:spPr>
        <p:txBody>
          <a:bodyPr vert="horz" lIns="91440" tIns="45720" rIns="91440" bIns="45720" rtlCol="0" anchor="b">
            <a:normAutofit/>
          </a:bodyPr>
          <a:lstStyle>
            <a:lvl1pPr algn="l" defTabSz="914400" rtl="0" eaLnBrk="1" latinLnBrk="0" hangingPunct="1">
              <a:spcBef>
                <a:spcPct val="0"/>
              </a:spcBef>
              <a:buNone/>
              <a:defRPr sz="3600" kern="1200">
                <a:solidFill>
                  <a:schemeClr val="bg1"/>
                </a:solidFill>
                <a:latin typeface="Arial" panose="020B0604020202020204" pitchFamily="34" charset="0"/>
                <a:ea typeface="+mj-ea"/>
                <a:cs typeface="Arial" panose="020B0604020202020204" pitchFamily="34" charset="0"/>
              </a:defRPr>
            </a:lvl1pPr>
          </a:lstStyle>
          <a:p>
            <a:r>
              <a:rPr lang="en-US" dirty="0"/>
              <a:t>Click to edit Master title style</a:t>
            </a:r>
            <a:endParaRPr lang="en-GB" dirty="0"/>
          </a:p>
        </p:txBody>
      </p:sp>
      <p:sp>
        <p:nvSpPr>
          <p:cNvPr id="8" name="No_Classification"/>
          <p:cNvSpPr txBox="1"/>
          <p:nvPr userDrawn="1">
            <p:custDataLst>
              <p:tags r:id="rId1"/>
            </p:custDataLst>
          </p:nvPr>
        </p:nvSpPr>
        <p:spPr>
          <a:xfrm>
            <a:off x="269875" y="6612382"/>
            <a:ext cx="1273683" cy="246221"/>
          </a:xfrm>
          <a:prstGeom prst="rect">
            <a:avLst/>
          </a:prstGeom>
          <a:noFill/>
        </p:spPr>
        <p:txBody>
          <a:bodyPr vert="horz" rtlCol="0">
            <a:spAutoFit/>
          </a:bodyPr>
          <a:lstStyle/>
          <a:p>
            <a:pPr algn="just"/>
            <a:endParaRPr lang="en-GB" sz="1000" dirty="0">
              <a:solidFill>
                <a:srgbClr val="7E7E7E"/>
              </a:solidFill>
              <a:latin typeface="Calibri" panose="020F0502020204030204" pitchFamily="34" charset="0"/>
            </a:endParaRPr>
          </a:p>
        </p:txBody>
      </p:sp>
      <p:sp>
        <p:nvSpPr>
          <p:cNvPr id="11" name="Date Placeholder 3"/>
          <p:cNvSpPr>
            <a:spLocks noGrp="1"/>
          </p:cNvSpPr>
          <p:nvPr>
            <p:ph type="dt" sz="half" idx="13"/>
          </p:nvPr>
        </p:nvSpPr>
        <p:spPr>
          <a:xfrm>
            <a:off x="4673600" y="6356351"/>
            <a:ext cx="2844800" cy="365125"/>
          </a:xfrm>
          <a:prstGeom prst="rect">
            <a:avLst/>
          </a:prstGeom>
        </p:spPr>
        <p:txBody>
          <a:bodyPr vert="horz" lIns="91440" tIns="45720" rIns="91440" bIns="45720" rtlCol="0" anchor="ctr"/>
          <a:lstStyle>
            <a:lvl1pPr>
              <a:defRPr lang="en-GB" sz="900" smtClean="0">
                <a:solidFill>
                  <a:srgbClr val="003869"/>
                </a:solidFill>
                <a:latin typeface="Arial" panose="020B0604020202020204" pitchFamily="34" charset="0"/>
                <a:cs typeface="Arial" panose="020B0604020202020204" pitchFamily="34" charset="0"/>
              </a:defRPr>
            </a:lvl1pPr>
          </a:lstStyle>
          <a:p>
            <a:pPr algn="ctr"/>
            <a:r>
              <a:rPr lang="en-GB" dirty="0">
                <a:solidFill>
                  <a:schemeClr val="accent6"/>
                </a:solidFill>
              </a:rPr>
              <a:t>AMBER – Limited Disclosure</a:t>
            </a:r>
          </a:p>
        </p:txBody>
      </p:sp>
    </p:spTree>
    <p:extLst>
      <p:ext uri="{BB962C8B-B14F-4D97-AF65-F5344CB8AC3E}">
        <p14:creationId xmlns:p14="http://schemas.microsoft.com/office/powerpoint/2010/main" val="1621921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1489051"/>
            <a:ext cx="7315200" cy="323852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lang="en-GB"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6" name="Footer Placeholder 5"/>
          <p:cNvSpPr>
            <a:spLocks noGrp="1"/>
          </p:cNvSpPr>
          <p:nvPr>
            <p:ph type="ftr" sz="quarter" idx="11"/>
          </p:nvPr>
        </p:nvSpPr>
        <p:spPr/>
        <p:txBody>
          <a:bodyPr/>
          <a:lstStyle>
            <a:lvl1pPr>
              <a:defRPr/>
            </a:lvl1pPr>
          </a:lstStyle>
          <a:p>
            <a:r>
              <a:rPr lang="en-GB" dirty="0"/>
              <a:t>Alt HAN Co.</a:t>
            </a:r>
          </a:p>
        </p:txBody>
      </p:sp>
      <p:sp>
        <p:nvSpPr>
          <p:cNvPr id="7" name="Slide Number Placeholder 6"/>
          <p:cNvSpPr>
            <a:spLocks noGrp="1"/>
          </p:cNvSpPr>
          <p:nvPr>
            <p:ph type="sldNum" sz="quarter" idx="12"/>
          </p:nvPr>
        </p:nvSpPr>
        <p:spPr/>
        <p:txBody>
          <a:bodyPr/>
          <a:lstStyle/>
          <a:p>
            <a:fld id="{B33F2A01-A562-4CBA-A846-26FCE683EC2C}" type="slidenum">
              <a:rPr lang="en-GB" smtClean="0"/>
              <a:pPr/>
              <a:t>‹#›</a:t>
            </a:fld>
            <a:endParaRPr lang="en-GB" dirty="0"/>
          </a:p>
        </p:txBody>
      </p:sp>
      <p:sp>
        <p:nvSpPr>
          <p:cNvPr id="10" name="Rectangle 9"/>
          <p:cNvSpPr/>
          <p:nvPr userDrawn="1"/>
        </p:nvSpPr>
        <p:spPr>
          <a:xfrm>
            <a:off x="0" y="0"/>
            <a:ext cx="12192000" cy="8367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itle 1"/>
          <p:cNvSpPr txBox="1">
            <a:spLocks/>
          </p:cNvSpPr>
          <p:nvPr userDrawn="1"/>
        </p:nvSpPr>
        <p:spPr>
          <a:xfrm>
            <a:off x="609600" y="-27384"/>
            <a:ext cx="10972800" cy="792088"/>
          </a:xfrm>
          <a:prstGeom prst="rect">
            <a:avLst/>
          </a:prstGeom>
        </p:spPr>
        <p:txBody>
          <a:bodyPr vert="horz" lIns="91440" tIns="45720" rIns="91440" bIns="45720" rtlCol="0" anchor="b">
            <a:normAutofit/>
          </a:bodyPr>
          <a:lstStyle>
            <a:lvl1pPr algn="l" defTabSz="914400" rtl="0" eaLnBrk="1" latinLnBrk="0" hangingPunct="1">
              <a:spcBef>
                <a:spcPct val="0"/>
              </a:spcBef>
              <a:buNone/>
              <a:defRPr sz="3600" kern="1200">
                <a:solidFill>
                  <a:schemeClr val="bg1"/>
                </a:solidFill>
                <a:latin typeface="Arial" panose="020B0604020202020204" pitchFamily="34" charset="0"/>
                <a:ea typeface="+mj-ea"/>
                <a:cs typeface="Arial" panose="020B0604020202020204" pitchFamily="34" charset="0"/>
              </a:defRPr>
            </a:lvl1pPr>
          </a:lstStyle>
          <a:p>
            <a:r>
              <a:rPr lang="en-US" dirty="0"/>
              <a:t>Click to edit Master title style</a:t>
            </a:r>
            <a:endParaRPr lang="en-GB" dirty="0"/>
          </a:p>
        </p:txBody>
      </p:sp>
      <p:sp>
        <p:nvSpPr>
          <p:cNvPr id="8" name="No_Classification"/>
          <p:cNvSpPr txBox="1"/>
          <p:nvPr userDrawn="1">
            <p:custDataLst>
              <p:tags r:id="rId1"/>
            </p:custDataLst>
          </p:nvPr>
        </p:nvSpPr>
        <p:spPr>
          <a:xfrm>
            <a:off x="269875" y="6612382"/>
            <a:ext cx="1273683" cy="246221"/>
          </a:xfrm>
          <a:prstGeom prst="rect">
            <a:avLst/>
          </a:prstGeom>
          <a:noFill/>
        </p:spPr>
        <p:txBody>
          <a:bodyPr vert="horz" rtlCol="0">
            <a:spAutoFit/>
          </a:bodyPr>
          <a:lstStyle/>
          <a:p>
            <a:pPr algn="just"/>
            <a:endParaRPr lang="en-GB" sz="1000" dirty="0">
              <a:solidFill>
                <a:srgbClr val="7E7E7E"/>
              </a:solidFill>
              <a:latin typeface="Calibri" panose="020F0502020204030204" pitchFamily="34" charset="0"/>
            </a:endParaRPr>
          </a:p>
        </p:txBody>
      </p:sp>
      <p:sp>
        <p:nvSpPr>
          <p:cNvPr id="11" name="Date Placeholder 3"/>
          <p:cNvSpPr>
            <a:spLocks noGrp="1"/>
          </p:cNvSpPr>
          <p:nvPr>
            <p:ph type="dt" sz="half" idx="13"/>
          </p:nvPr>
        </p:nvSpPr>
        <p:spPr>
          <a:xfrm>
            <a:off x="4673600" y="6356351"/>
            <a:ext cx="2844800" cy="365125"/>
          </a:xfrm>
          <a:prstGeom prst="rect">
            <a:avLst/>
          </a:prstGeom>
        </p:spPr>
        <p:txBody>
          <a:bodyPr vert="horz" lIns="91440" tIns="45720" rIns="91440" bIns="45720" rtlCol="0" anchor="ctr"/>
          <a:lstStyle>
            <a:lvl1pPr>
              <a:defRPr lang="en-GB" sz="900" smtClean="0">
                <a:solidFill>
                  <a:srgbClr val="003869"/>
                </a:solidFill>
                <a:latin typeface="Arial" panose="020B0604020202020204" pitchFamily="34" charset="0"/>
                <a:cs typeface="Arial" panose="020B0604020202020204" pitchFamily="34" charset="0"/>
              </a:defRPr>
            </a:lvl1pPr>
          </a:lstStyle>
          <a:p>
            <a:pPr algn="ctr"/>
            <a:r>
              <a:rPr lang="en-GB" dirty="0">
                <a:solidFill>
                  <a:schemeClr val="accent6"/>
                </a:solidFill>
              </a:rPr>
              <a:t>AMBER – Limited Disclosure</a:t>
            </a:r>
          </a:p>
        </p:txBody>
      </p:sp>
    </p:spTree>
    <p:extLst>
      <p:ext uri="{BB962C8B-B14F-4D97-AF65-F5344CB8AC3E}">
        <p14:creationId xmlns:p14="http://schemas.microsoft.com/office/powerpoint/2010/main" val="13598395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620688"/>
            <a:ext cx="10972800" cy="792088"/>
          </a:xfrm>
          <a:prstGeom prst="rect">
            <a:avLst/>
          </a:prstGeom>
        </p:spPr>
        <p:txBody>
          <a:bodyPr vert="horz" lIns="91440" tIns="45720" rIns="91440" bIns="45720" rtlCol="0" anchor="b">
            <a:normAutofit/>
          </a:bodyPr>
          <a:lstStyle/>
          <a:p>
            <a:r>
              <a:rPr lang="en-US" dirty="0"/>
              <a:t>Click to edit Master title style</a:t>
            </a:r>
            <a:endParaRPr lang="en-GB" dirty="0"/>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4673600" y="6356351"/>
            <a:ext cx="2844800" cy="365125"/>
          </a:xfrm>
          <a:prstGeom prst="rect">
            <a:avLst/>
          </a:prstGeom>
        </p:spPr>
        <p:txBody>
          <a:bodyPr vert="horz" lIns="91440" tIns="45720" rIns="91440" bIns="45720" rtlCol="0" anchor="ctr"/>
          <a:lstStyle>
            <a:lvl1pPr>
              <a:defRPr lang="en-GB" sz="900" smtClean="0">
                <a:solidFill>
                  <a:srgbClr val="003869"/>
                </a:solidFill>
                <a:latin typeface="Arial" panose="020B0604020202020204" pitchFamily="34" charset="0"/>
                <a:cs typeface="Arial" panose="020B0604020202020204" pitchFamily="34" charset="0"/>
              </a:defRPr>
            </a:lvl1pPr>
          </a:lstStyle>
          <a:p>
            <a:pPr algn="ctr"/>
            <a:r>
              <a:rPr lang="en-GB" dirty="0">
                <a:solidFill>
                  <a:schemeClr val="accent6"/>
                </a:solidFill>
              </a:rPr>
              <a:t>AMBER – Limited Disclosure</a:t>
            </a:r>
          </a:p>
        </p:txBody>
      </p:sp>
      <p:sp>
        <p:nvSpPr>
          <p:cNvPr id="5" name="Footer Placeholder 4"/>
          <p:cNvSpPr>
            <a:spLocks noGrp="1"/>
          </p:cNvSpPr>
          <p:nvPr>
            <p:ph type="ftr" sz="quarter" idx="3"/>
          </p:nvPr>
        </p:nvSpPr>
        <p:spPr>
          <a:xfrm>
            <a:off x="623392" y="6356351"/>
            <a:ext cx="3860800" cy="365125"/>
          </a:xfrm>
          <a:prstGeom prst="rect">
            <a:avLst/>
          </a:prstGeom>
        </p:spPr>
        <p:txBody>
          <a:bodyPr vert="horz" lIns="91440" tIns="45720" rIns="91440" bIns="45720" rtlCol="0" anchor="ctr"/>
          <a:lstStyle>
            <a:lvl1pPr algn="l">
              <a:defRPr sz="900">
                <a:solidFill>
                  <a:srgbClr val="003869"/>
                </a:solidFill>
                <a:latin typeface="Arial" panose="020B0604020202020204" pitchFamily="34" charset="0"/>
                <a:cs typeface="Arial" panose="020B0604020202020204" pitchFamily="34" charset="0"/>
              </a:defRPr>
            </a:lvl1pPr>
          </a:lstStyle>
          <a:p>
            <a:r>
              <a:rPr lang="en-GB" dirty="0"/>
              <a:t>Alt HAN Co.</a:t>
            </a: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lang="en-GB" sz="900" smtClean="0">
                <a:solidFill>
                  <a:srgbClr val="003869"/>
                </a:solidFill>
                <a:latin typeface="Arial" panose="020B0604020202020204" pitchFamily="34" charset="0"/>
                <a:cs typeface="Arial" panose="020B0604020202020204" pitchFamily="34" charset="0"/>
              </a:defRPr>
            </a:lvl1pPr>
          </a:lstStyle>
          <a:p>
            <a:r>
              <a:rPr lang="en-GB" dirty="0"/>
              <a:t>Page </a:t>
            </a:r>
            <a:fld id="{B33F2A01-A562-4CBA-A846-26FCE683EC2C}" type="slidenum">
              <a:rPr smtClean="0"/>
              <a:pPr/>
              <a:t>‹#›</a:t>
            </a:fld>
            <a:endParaRPr dirty="0"/>
          </a:p>
        </p:txBody>
      </p:sp>
    </p:spTree>
    <p:extLst>
      <p:ext uri="{BB962C8B-B14F-4D97-AF65-F5344CB8AC3E}">
        <p14:creationId xmlns:p14="http://schemas.microsoft.com/office/powerpoint/2010/main" val="20891736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l" defTabSz="914400" rtl="0" eaLnBrk="1" latinLnBrk="0" hangingPunct="1">
        <a:spcBef>
          <a:spcPct val="0"/>
        </a:spcBef>
        <a:buNone/>
        <a:defRPr sz="3600" kern="1200">
          <a:solidFill>
            <a:srgbClr val="009FE3"/>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Wingdings" panose="05000000000000000000" pitchFamily="2" charset="2"/>
        <a:buChar char="§"/>
        <a:defRPr sz="3200" kern="1200">
          <a:solidFill>
            <a:srgbClr val="404040"/>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Wingdings" panose="05000000000000000000" pitchFamily="2" charset="2"/>
        <a:buChar char="§"/>
        <a:defRPr sz="2800" kern="1200">
          <a:solidFill>
            <a:srgbClr val="404040"/>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Wingdings" panose="05000000000000000000" pitchFamily="2" charset="2"/>
        <a:buChar char="§"/>
        <a:defRPr sz="2400" kern="1200">
          <a:solidFill>
            <a:srgbClr val="404040"/>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Wingdings" panose="05000000000000000000" pitchFamily="2" charset="2"/>
        <a:buChar char="§"/>
        <a:defRPr sz="2000" kern="1200">
          <a:solidFill>
            <a:srgbClr val="404040"/>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Wingdings" panose="05000000000000000000" pitchFamily="2" charset="2"/>
        <a:buChar char="§"/>
        <a:defRPr sz="2000" kern="1200">
          <a:solidFill>
            <a:srgbClr val="404040"/>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smartenergycodecompany.co.uk/modifications/firmware-updates-to-ihds-and-ppmids/" TargetMode="External"/><Relationship Id="rId2" Type="http://schemas.openxmlformats.org/officeDocument/2006/relationships/hyperlink" Target="https://www.smartdcc.co.uk/customer-hub/consultations/smki-registration-authority-policies-and-procedures-rapp/" TargetMode="External"/><Relationship Id="rId1" Type="http://schemas.openxmlformats.org/officeDocument/2006/relationships/slideLayout" Target="../slideLayouts/slideLayout2.xml"/><Relationship Id="rId4" Type="http://schemas.openxmlformats.org/officeDocument/2006/relationships/hyperlink" Target="https://smartenergycodecompany.co.uk/download/18695"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9376" y="689273"/>
            <a:ext cx="11089232" cy="2226647"/>
          </a:xfrm>
        </p:spPr>
        <p:txBody>
          <a:bodyPr anchor="t">
            <a:noAutofit/>
          </a:bodyPr>
          <a:lstStyle/>
          <a:p>
            <a:r>
              <a:rPr lang="en-GB" dirty="0"/>
              <a:t>AHC OTA – DP170 Firmware updates to Point to Point Alt HAN Devices</a:t>
            </a:r>
            <a:br>
              <a:rPr lang="en-GB" sz="2400" dirty="0"/>
            </a:br>
            <a:br>
              <a:rPr lang="en-GB" sz="2400" dirty="0"/>
            </a:br>
            <a:endParaRPr lang="en-GB" sz="1800" dirty="0"/>
          </a:p>
        </p:txBody>
      </p:sp>
      <p:sp>
        <p:nvSpPr>
          <p:cNvPr id="6" name="Rectangle 1"/>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112" tIns="914112" rIns="914112" bIns="914112"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Segoe UI" panose="020B0502040204020203" pitchFamily="34" charset="0"/>
                <a:cs typeface="Segoe UI" panose="020B0502040204020203" pitchFamily="34" charset="0"/>
              </a:rPr>
              <a:t>Conflict between SLA 8.1.2 and Requirement 159 </a:t>
            </a:r>
            <a:r>
              <a:rPr kumimoji="0" lang="en-GB" altLang="en-US" sz="1000" b="0" i="0" u="none" strike="noStrike" cap="none" normalizeH="0" baseline="0" dirty="0">
                <a:ln>
                  <a:noFill/>
                </a:ln>
                <a:solidFill>
                  <a:srgbClr val="000000"/>
                </a:solidFill>
                <a:effectLst/>
                <a:latin typeface="Segoe UI" panose="020B0502040204020203" pitchFamily="34" charset="0"/>
                <a:cs typeface="Segoe UI" panose="020B0502040204020203" pitchFamily="34" charset="0"/>
              </a:rPr>
              <a:t> </a:t>
            </a: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8"/>
          <p:cNvSpPr/>
          <p:nvPr/>
        </p:nvSpPr>
        <p:spPr>
          <a:xfrm>
            <a:off x="479376" y="3358896"/>
            <a:ext cx="3926369" cy="7863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accent2">
                    <a:lumMod val="75000"/>
                  </a:schemeClr>
                </a:solidFill>
              </a:rPr>
              <a:t>Date: June 2021</a:t>
            </a:r>
          </a:p>
        </p:txBody>
      </p:sp>
    </p:spTree>
    <p:extLst>
      <p:ext uri="{BB962C8B-B14F-4D97-AF65-F5344CB8AC3E}">
        <p14:creationId xmlns:p14="http://schemas.microsoft.com/office/powerpoint/2010/main" val="15123305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C2A01-FF00-E14B-8FDA-035B84CA3B51}"/>
              </a:ext>
            </a:extLst>
          </p:cNvPr>
          <p:cNvSpPr>
            <a:spLocks noGrp="1"/>
          </p:cNvSpPr>
          <p:nvPr>
            <p:ph type="title"/>
          </p:nvPr>
        </p:nvSpPr>
        <p:spPr/>
        <p:txBody>
          <a:bodyPr/>
          <a:lstStyle/>
          <a:p>
            <a:r>
              <a:rPr lang="en-GB" dirty="0"/>
              <a:t>DCC SECMOD7 process flow</a:t>
            </a:r>
          </a:p>
        </p:txBody>
      </p:sp>
      <p:pic>
        <p:nvPicPr>
          <p:cNvPr id="7" name="Content Placeholder 6" descr="Diagram, schematic&#10;&#10;Description automatically generated">
            <a:extLst>
              <a:ext uri="{FF2B5EF4-FFF2-40B4-BE49-F238E27FC236}">
                <a16:creationId xmlns:a16="http://schemas.microsoft.com/office/drawing/2014/main" id="{F86976D9-ECEF-F340-A2DA-040FC336264D}"/>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28004" y="1096219"/>
            <a:ext cx="6657114" cy="5000625"/>
          </a:xfrm>
        </p:spPr>
      </p:pic>
      <p:sp>
        <p:nvSpPr>
          <p:cNvPr id="4" name="Footer Placeholder 3">
            <a:extLst>
              <a:ext uri="{FF2B5EF4-FFF2-40B4-BE49-F238E27FC236}">
                <a16:creationId xmlns:a16="http://schemas.microsoft.com/office/drawing/2014/main" id="{72098D05-3B48-8145-8D0A-97B7642405D5}"/>
              </a:ext>
            </a:extLst>
          </p:cNvPr>
          <p:cNvSpPr>
            <a:spLocks noGrp="1"/>
          </p:cNvSpPr>
          <p:nvPr>
            <p:ph type="ftr" sz="quarter" idx="11"/>
          </p:nvPr>
        </p:nvSpPr>
        <p:spPr/>
        <p:txBody>
          <a:bodyPr/>
          <a:lstStyle/>
          <a:p>
            <a:r>
              <a:rPr lang="en-GB" dirty="0"/>
              <a:t>Alt HAN Co.</a:t>
            </a:r>
          </a:p>
        </p:txBody>
      </p:sp>
      <p:sp>
        <p:nvSpPr>
          <p:cNvPr id="5" name="Slide Number Placeholder 4">
            <a:extLst>
              <a:ext uri="{FF2B5EF4-FFF2-40B4-BE49-F238E27FC236}">
                <a16:creationId xmlns:a16="http://schemas.microsoft.com/office/drawing/2014/main" id="{123C4033-79D8-F34C-B440-12F5093A4AC5}"/>
              </a:ext>
            </a:extLst>
          </p:cNvPr>
          <p:cNvSpPr>
            <a:spLocks noGrp="1"/>
          </p:cNvSpPr>
          <p:nvPr>
            <p:ph type="sldNum" sz="quarter" idx="12"/>
          </p:nvPr>
        </p:nvSpPr>
        <p:spPr/>
        <p:txBody>
          <a:bodyPr/>
          <a:lstStyle/>
          <a:p>
            <a:fld id="{B33F2A01-A562-4CBA-A846-26FCE683EC2C}" type="slidenum">
              <a:rPr lang="en-GB" smtClean="0"/>
              <a:pPr/>
              <a:t>10</a:t>
            </a:fld>
            <a:endParaRPr lang="en-GB" dirty="0"/>
          </a:p>
        </p:txBody>
      </p:sp>
      <p:sp>
        <p:nvSpPr>
          <p:cNvPr id="10" name="Content Placeholder 2">
            <a:extLst>
              <a:ext uri="{FF2B5EF4-FFF2-40B4-BE49-F238E27FC236}">
                <a16:creationId xmlns:a16="http://schemas.microsoft.com/office/drawing/2014/main" id="{96653C35-B219-2B4A-9624-09257836D22D}"/>
              </a:ext>
            </a:extLst>
          </p:cNvPr>
          <p:cNvSpPr txBox="1">
            <a:spLocks/>
          </p:cNvSpPr>
          <p:nvPr/>
        </p:nvSpPr>
        <p:spPr>
          <a:xfrm>
            <a:off x="7184570" y="1124745"/>
            <a:ext cx="4397829" cy="500142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Wingdings" panose="05000000000000000000" pitchFamily="2" charset="2"/>
              <a:buChar char="§"/>
              <a:defRPr sz="2800" kern="1200">
                <a:solidFill>
                  <a:srgbClr val="404040"/>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Wingdings" panose="05000000000000000000" pitchFamily="2" charset="2"/>
              <a:buChar char="§"/>
              <a:defRPr sz="2800" kern="1200">
                <a:solidFill>
                  <a:srgbClr val="404040"/>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Wingdings" panose="05000000000000000000" pitchFamily="2" charset="2"/>
              <a:buChar char="§"/>
              <a:defRPr sz="2400" kern="1200">
                <a:solidFill>
                  <a:srgbClr val="404040"/>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Wingdings" panose="05000000000000000000" pitchFamily="2" charset="2"/>
              <a:buChar char="§"/>
              <a:defRPr sz="2000" kern="1200">
                <a:solidFill>
                  <a:srgbClr val="404040"/>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Wingdings" panose="05000000000000000000" pitchFamily="2" charset="2"/>
              <a:buChar char="§"/>
              <a:defRPr sz="1600" kern="1200">
                <a:solidFill>
                  <a:srgbClr val="404040"/>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anose="05000000000000000000" pitchFamily="2" charset="2"/>
              <a:buNone/>
            </a:pPr>
            <a:r>
              <a:rPr lang="en-GB" sz="1800" dirty="0">
                <a:latin typeface="Calibri Light" panose="020F0302020204030204" pitchFamily="34" charset="0"/>
                <a:cs typeface="Calibri Light" panose="020F0302020204030204" pitchFamily="34" charset="0"/>
              </a:rPr>
              <a:t>The shaded area highlights the interactions where either:</a:t>
            </a:r>
          </a:p>
          <a:p>
            <a:pPr marL="0" indent="0">
              <a:buFont typeface="Wingdings" panose="05000000000000000000" pitchFamily="2" charset="2"/>
              <a:buNone/>
            </a:pPr>
            <a:endParaRPr lang="en-GB" sz="1800" dirty="0">
              <a:latin typeface="Calibri Light" panose="020F0302020204030204" pitchFamily="34" charset="0"/>
              <a:cs typeface="Calibri Light" panose="020F0302020204030204" pitchFamily="34" charset="0"/>
            </a:endParaRPr>
          </a:p>
          <a:p>
            <a:r>
              <a:rPr lang="en-GB" sz="1800" dirty="0">
                <a:latin typeface="Calibri Light" panose="020F0302020204030204" pitchFamily="34" charset="0"/>
                <a:cs typeface="Calibri Light" panose="020F0302020204030204" pitchFamily="34" charset="0"/>
              </a:rPr>
              <a:t>The HAN Device confirms successful Firmware upgrade</a:t>
            </a:r>
          </a:p>
          <a:p>
            <a:r>
              <a:rPr lang="en-GB" sz="1800" dirty="0">
                <a:latin typeface="Calibri Light" panose="020F0302020204030204" pitchFamily="34" charset="0"/>
                <a:cs typeface="Calibri Light" panose="020F0302020204030204" pitchFamily="34" charset="0"/>
              </a:rPr>
              <a:t>The Service User  requests the current Firmware version from the HAN Device</a:t>
            </a:r>
          </a:p>
          <a:p>
            <a:endParaRPr lang="en-GB" sz="1800" dirty="0">
              <a:latin typeface="Calibri Light" panose="020F0302020204030204" pitchFamily="34" charset="0"/>
              <a:cs typeface="Calibri Light" panose="020F0302020204030204" pitchFamily="34" charset="0"/>
            </a:endParaRPr>
          </a:p>
          <a:p>
            <a:pPr marL="0" indent="0">
              <a:buNone/>
            </a:pPr>
            <a:r>
              <a:rPr lang="en-GB" sz="1800" dirty="0">
                <a:latin typeface="Calibri Light" panose="020F0302020204030204" pitchFamily="34" charset="0"/>
                <a:cs typeface="Calibri Light" panose="020F0302020204030204" pitchFamily="34" charset="0"/>
              </a:rPr>
              <a:t>Both interactions require SMKI device and organisation credentials to be present on the HAN Smart Energy Equipment and recorded in the DSP</a:t>
            </a:r>
          </a:p>
          <a:p>
            <a:endParaRPr lang="en-GB" dirty="0"/>
          </a:p>
        </p:txBody>
      </p:sp>
      <p:sp>
        <p:nvSpPr>
          <p:cNvPr id="12" name="Rectangle 11">
            <a:extLst>
              <a:ext uri="{FF2B5EF4-FFF2-40B4-BE49-F238E27FC236}">
                <a16:creationId xmlns:a16="http://schemas.microsoft.com/office/drawing/2014/main" id="{A9A1C9E2-3B90-3340-84DC-F255607B4B7D}"/>
              </a:ext>
            </a:extLst>
          </p:cNvPr>
          <p:cNvSpPr/>
          <p:nvPr/>
        </p:nvSpPr>
        <p:spPr>
          <a:xfrm>
            <a:off x="4962418" y="2547991"/>
            <a:ext cx="1133582" cy="1839074"/>
          </a:xfrm>
          <a:prstGeom prst="rect">
            <a:avLst/>
          </a:prstGeom>
          <a:solidFill>
            <a:srgbClr val="009FE3">
              <a:alpha val="2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ectangle 12">
            <a:extLst>
              <a:ext uri="{FF2B5EF4-FFF2-40B4-BE49-F238E27FC236}">
                <a16:creationId xmlns:a16="http://schemas.microsoft.com/office/drawing/2014/main" id="{BA0C8984-22D2-1947-B3F9-BC4124B6D63C}"/>
              </a:ext>
            </a:extLst>
          </p:cNvPr>
          <p:cNvSpPr/>
          <p:nvPr/>
        </p:nvSpPr>
        <p:spPr>
          <a:xfrm>
            <a:off x="5529209" y="4387065"/>
            <a:ext cx="1133582" cy="1592495"/>
          </a:xfrm>
          <a:prstGeom prst="rect">
            <a:avLst/>
          </a:prstGeom>
          <a:solidFill>
            <a:srgbClr val="009FE3">
              <a:alpha val="2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Rectangle 13">
            <a:extLst>
              <a:ext uri="{FF2B5EF4-FFF2-40B4-BE49-F238E27FC236}">
                <a16:creationId xmlns:a16="http://schemas.microsoft.com/office/drawing/2014/main" id="{99BD7FCB-0245-1A47-8209-95F8108F37FD}"/>
              </a:ext>
            </a:extLst>
          </p:cNvPr>
          <p:cNvSpPr/>
          <p:nvPr/>
        </p:nvSpPr>
        <p:spPr>
          <a:xfrm>
            <a:off x="4962417" y="5265505"/>
            <a:ext cx="566791" cy="714055"/>
          </a:xfrm>
          <a:prstGeom prst="rect">
            <a:avLst/>
          </a:prstGeom>
          <a:solidFill>
            <a:srgbClr val="009FE3">
              <a:alpha val="2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0322742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A7536-94A7-574F-9F17-3B7A22EC8EEC}"/>
              </a:ext>
            </a:extLst>
          </p:cNvPr>
          <p:cNvSpPr>
            <a:spLocks noGrp="1"/>
          </p:cNvSpPr>
          <p:nvPr>
            <p:ph type="title"/>
          </p:nvPr>
        </p:nvSpPr>
        <p:spPr/>
        <p:txBody>
          <a:bodyPr/>
          <a:lstStyle/>
          <a:p>
            <a:r>
              <a:rPr lang="en-GB" dirty="0"/>
              <a:t>Further details</a:t>
            </a:r>
          </a:p>
        </p:txBody>
      </p:sp>
      <p:sp>
        <p:nvSpPr>
          <p:cNvPr id="3" name="Content Placeholder 2">
            <a:extLst>
              <a:ext uri="{FF2B5EF4-FFF2-40B4-BE49-F238E27FC236}">
                <a16:creationId xmlns:a16="http://schemas.microsoft.com/office/drawing/2014/main" id="{7C809CA3-424B-E542-A0C1-06C76C0B02FE}"/>
              </a:ext>
            </a:extLst>
          </p:cNvPr>
          <p:cNvSpPr>
            <a:spLocks noGrp="1"/>
          </p:cNvSpPr>
          <p:nvPr>
            <p:ph idx="1"/>
          </p:nvPr>
        </p:nvSpPr>
        <p:spPr/>
        <p:txBody>
          <a:bodyPr>
            <a:normAutofit/>
          </a:bodyPr>
          <a:lstStyle/>
          <a:p>
            <a:r>
              <a:rPr lang="en-GB" sz="1800" dirty="0">
                <a:latin typeface="Calibri" panose="020F0502020204030204" pitchFamily="34" charset="0"/>
                <a:cs typeface="Calibri" panose="020F0502020204030204" pitchFamily="34" charset="0"/>
              </a:rPr>
              <a:t>SMKI Registration Authority Policies and Procedures - </a:t>
            </a:r>
            <a:r>
              <a:rPr lang="en-GB" sz="1800" dirty="0">
                <a:latin typeface="Calibri" panose="020F0502020204030204" pitchFamily="34" charset="0"/>
                <a:cs typeface="Calibri" panose="020F0502020204030204" pitchFamily="34" charset="0"/>
                <a:hlinkClick r:id="rId2"/>
              </a:rPr>
              <a:t>https://www.smartdcc.co.uk/customer-hub/consultations/smki-registration-authority-policies-and-procedures-rapp/</a:t>
            </a:r>
            <a:r>
              <a:rPr lang="en-GB" sz="1800" dirty="0">
                <a:latin typeface="Calibri" panose="020F0502020204030204" pitchFamily="34" charset="0"/>
                <a:cs typeface="Calibri" panose="020F0502020204030204" pitchFamily="34" charset="0"/>
              </a:rPr>
              <a:t> </a:t>
            </a:r>
          </a:p>
          <a:p>
            <a:r>
              <a:rPr lang="en-GB" sz="1800" dirty="0">
                <a:latin typeface="Calibri" panose="020F0502020204030204" pitchFamily="34" charset="0"/>
                <a:cs typeface="Calibri" panose="020F0502020204030204" pitchFamily="34" charset="0"/>
              </a:rPr>
              <a:t>SECAS SECMOD7 material - </a:t>
            </a:r>
            <a:r>
              <a:rPr lang="en-GB" sz="1800" dirty="0">
                <a:latin typeface="Calibri" panose="020F0502020204030204" pitchFamily="34" charset="0"/>
                <a:cs typeface="Calibri" panose="020F0502020204030204" pitchFamily="34" charset="0"/>
                <a:hlinkClick r:id="rId3"/>
              </a:rPr>
              <a:t>https://smartenergycodecompany.co.uk/modifications/Firmware-updates-to-ihds-and-ppmids/</a:t>
            </a:r>
            <a:r>
              <a:rPr lang="en-GB" sz="1800" dirty="0">
                <a:latin typeface="Calibri" panose="020F0502020204030204" pitchFamily="34" charset="0"/>
                <a:cs typeface="Calibri" panose="020F0502020204030204" pitchFamily="34" charset="0"/>
              </a:rPr>
              <a:t> </a:t>
            </a:r>
          </a:p>
          <a:p>
            <a:r>
              <a:rPr lang="en-GB" sz="1800" dirty="0">
                <a:latin typeface="Calibri" panose="020F0502020204030204" pitchFamily="34" charset="0"/>
                <a:cs typeface="Calibri" panose="020F0502020204030204" pitchFamily="34" charset="0"/>
              </a:rPr>
              <a:t>SECAS SECMOD7 modification report - </a:t>
            </a:r>
            <a:r>
              <a:rPr lang="en-GB" sz="1800" dirty="0">
                <a:latin typeface="Calibri" panose="020F0502020204030204" pitchFamily="34" charset="0"/>
                <a:cs typeface="Calibri" panose="020F0502020204030204" pitchFamily="34" charset="0"/>
                <a:hlinkClick r:id="rId4"/>
              </a:rPr>
              <a:t>https://smartenergycodecompany.co.uk/download/18695</a:t>
            </a:r>
            <a:r>
              <a:rPr lang="en-GB" sz="1800" dirty="0">
                <a:latin typeface="Calibri" panose="020F0502020204030204" pitchFamily="34" charset="0"/>
                <a:cs typeface="Calibri" panose="020F0502020204030204" pitchFamily="34" charset="0"/>
              </a:rPr>
              <a:t> </a:t>
            </a:r>
          </a:p>
          <a:p>
            <a:pPr lvl="1"/>
            <a:r>
              <a:rPr lang="en-GB" sz="1800" dirty="0">
                <a:latin typeface="Calibri" panose="020F0502020204030204" pitchFamily="34" charset="0"/>
                <a:cs typeface="Calibri" panose="020F0502020204030204" pitchFamily="34" charset="0"/>
              </a:rPr>
              <a:t>Device post upgrade Firmware alerts introduction – proposal (p18) and introduction (p27)</a:t>
            </a:r>
          </a:p>
          <a:p>
            <a:pPr lvl="1"/>
            <a:r>
              <a:rPr lang="en-GB" sz="1800" dirty="0">
                <a:latin typeface="Calibri" panose="020F0502020204030204" pitchFamily="34" charset="0"/>
                <a:cs typeface="Calibri" panose="020F0502020204030204" pitchFamily="34" charset="0"/>
              </a:rPr>
              <a:t>PPMID CPA certification non-requirement (p16) </a:t>
            </a:r>
          </a:p>
        </p:txBody>
      </p:sp>
      <p:sp>
        <p:nvSpPr>
          <p:cNvPr id="4" name="Footer Placeholder 3">
            <a:extLst>
              <a:ext uri="{FF2B5EF4-FFF2-40B4-BE49-F238E27FC236}">
                <a16:creationId xmlns:a16="http://schemas.microsoft.com/office/drawing/2014/main" id="{C1582D84-3205-F849-B8BF-9785BE3DDA49}"/>
              </a:ext>
            </a:extLst>
          </p:cNvPr>
          <p:cNvSpPr>
            <a:spLocks noGrp="1"/>
          </p:cNvSpPr>
          <p:nvPr>
            <p:ph type="ftr" sz="quarter" idx="11"/>
          </p:nvPr>
        </p:nvSpPr>
        <p:spPr/>
        <p:txBody>
          <a:bodyPr/>
          <a:lstStyle/>
          <a:p>
            <a:r>
              <a:rPr lang="en-GB" dirty="0"/>
              <a:t>Alt HAN Co.</a:t>
            </a:r>
          </a:p>
        </p:txBody>
      </p:sp>
      <p:sp>
        <p:nvSpPr>
          <p:cNvPr id="5" name="Slide Number Placeholder 4">
            <a:extLst>
              <a:ext uri="{FF2B5EF4-FFF2-40B4-BE49-F238E27FC236}">
                <a16:creationId xmlns:a16="http://schemas.microsoft.com/office/drawing/2014/main" id="{6FF4460D-E4AD-9E47-8BF9-D9E601035D1C}"/>
              </a:ext>
            </a:extLst>
          </p:cNvPr>
          <p:cNvSpPr>
            <a:spLocks noGrp="1"/>
          </p:cNvSpPr>
          <p:nvPr>
            <p:ph type="sldNum" sz="quarter" idx="12"/>
          </p:nvPr>
        </p:nvSpPr>
        <p:spPr/>
        <p:txBody>
          <a:bodyPr/>
          <a:lstStyle/>
          <a:p>
            <a:fld id="{B33F2A01-A562-4CBA-A846-26FCE683EC2C}" type="slidenum">
              <a:rPr lang="en-GB" smtClean="0"/>
              <a:pPr/>
              <a:t>11</a:t>
            </a:fld>
            <a:endParaRPr lang="en-GB" dirty="0"/>
          </a:p>
        </p:txBody>
      </p:sp>
    </p:spTree>
    <p:extLst>
      <p:ext uri="{BB962C8B-B14F-4D97-AF65-F5344CB8AC3E}">
        <p14:creationId xmlns:p14="http://schemas.microsoft.com/office/powerpoint/2010/main" val="12845030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A7536-94A7-574F-9F17-3B7A22EC8EEC}"/>
              </a:ext>
            </a:extLst>
          </p:cNvPr>
          <p:cNvSpPr>
            <a:spLocks noGrp="1"/>
          </p:cNvSpPr>
          <p:nvPr>
            <p:ph type="title"/>
          </p:nvPr>
        </p:nvSpPr>
        <p:spPr/>
        <p:txBody>
          <a:bodyPr/>
          <a:lstStyle/>
          <a:p>
            <a:r>
              <a:rPr lang="en-GB" dirty="0"/>
              <a:t>Further details</a:t>
            </a:r>
          </a:p>
        </p:txBody>
      </p:sp>
      <p:sp>
        <p:nvSpPr>
          <p:cNvPr id="3" name="Content Placeholder 2">
            <a:extLst>
              <a:ext uri="{FF2B5EF4-FFF2-40B4-BE49-F238E27FC236}">
                <a16:creationId xmlns:a16="http://schemas.microsoft.com/office/drawing/2014/main" id="{7C809CA3-424B-E542-A0C1-06C76C0B02FE}"/>
              </a:ext>
            </a:extLst>
          </p:cNvPr>
          <p:cNvSpPr>
            <a:spLocks noGrp="1"/>
          </p:cNvSpPr>
          <p:nvPr>
            <p:ph idx="1"/>
          </p:nvPr>
        </p:nvSpPr>
        <p:spPr/>
        <p:txBody>
          <a:bodyPr>
            <a:noAutofit/>
          </a:bodyPr>
          <a:lstStyle/>
          <a:p>
            <a:pPr marL="0" indent="0">
              <a:buNone/>
            </a:pPr>
            <a:r>
              <a:rPr lang="en-GB" sz="1800" dirty="0">
                <a:latin typeface="Calibri" panose="020F0502020204030204" pitchFamily="34" charset="0"/>
                <a:cs typeface="Calibri" panose="020F0502020204030204" pitchFamily="34" charset="0"/>
              </a:rPr>
              <a:t>SECAS SECMOD7 modification report – Alerts sent to Responsible Suppliers </a:t>
            </a:r>
          </a:p>
          <a:p>
            <a:pPr marL="0" indent="0">
              <a:buNone/>
            </a:pPr>
            <a:endParaRPr lang="en-GB" sz="1800" dirty="0">
              <a:latin typeface="Calibri" panose="020F0502020204030204" pitchFamily="34" charset="0"/>
              <a:cs typeface="Calibri" panose="020F0502020204030204" pitchFamily="34" charset="0"/>
            </a:endParaRPr>
          </a:p>
          <a:p>
            <a:pPr marL="514350" indent="-514350" fontAlgn="ctr">
              <a:buFont typeface="+mj-lt"/>
              <a:buAutoNum type="arabicPeriod"/>
            </a:pPr>
            <a:r>
              <a:rPr lang="en-GB" sz="1800" dirty="0">
                <a:latin typeface="Calibri" panose="020F0502020204030204" pitchFamily="34" charset="0"/>
                <a:cs typeface="Calibri" panose="020F0502020204030204" pitchFamily="34" charset="0"/>
              </a:rPr>
              <a:t>“The first Alert would be sent to all Responsible Suppliers (except for the sender as the sender would receive a Service Response) once the DCC has processed the Service Request to distribute the Image. The Alert would include a list of specific Device IDs that were referenced in the original Service Request. </a:t>
            </a:r>
          </a:p>
          <a:p>
            <a:pPr marL="514350" indent="-514350" fontAlgn="ctr">
              <a:buFont typeface="+mj-lt"/>
              <a:buAutoNum type="arabicPeriod"/>
            </a:pPr>
            <a:r>
              <a:rPr lang="en-GB" sz="1800" dirty="0">
                <a:latin typeface="Calibri" panose="020F0502020204030204" pitchFamily="34" charset="0"/>
                <a:cs typeface="Calibri" panose="020F0502020204030204" pitchFamily="34" charset="0"/>
              </a:rPr>
              <a:t>The second Alert would be generated by the Communications Hub and sent to all Responsible Suppliers with confirmation of success/failure of distribution to the Product. This would confirm one of the following:</a:t>
            </a:r>
          </a:p>
          <a:p>
            <a:pPr marL="914400" lvl="1" indent="-514350" fontAlgn="ctr">
              <a:buFont typeface="+mj-lt"/>
              <a:buAutoNum type="alphaLcParenR"/>
            </a:pPr>
            <a:r>
              <a:rPr lang="en-GB" sz="1800" dirty="0">
                <a:latin typeface="Calibri" panose="020F0502020204030204" pitchFamily="34" charset="0"/>
                <a:cs typeface="Calibri" panose="020F0502020204030204" pitchFamily="34" charset="0"/>
              </a:rPr>
              <a:t>Image Discarded</a:t>
            </a:r>
          </a:p>
          <a:p>
            <a:pPr marL="914400" lvl="1" indent="-514350" fontAlgn="ctr">
              <a:buFont typeface="+mj-lt"/>
              <a:buAutoNum type="alphaLcParenR"/>
            </a:pPr>
            <a:r>
              <a:rPr lang="en-GB" sz="1800" dirty="0">
                <a:latin typeface="Calibri" panose="020F0502020204030204" pitchFamily="34" charset="0"/>
                <a:cs typeface="Calibri" panose="020F0502020204030204" pitchFamily="34" charset="0"/>
              </a:rPr>
              <a:t>Hardware Version Mismatch </a:t>
            </a:r>
          </a:p>
          <a:p>
            <a:pPr marL="914400" lvl="1" indent="-514350">
              <a:buFont typeface="+mj-lt"/>
              <a:buAutoNum type="alphaLcParenR"/>
            </a:pPr>
            <a:r>
              <a:rPr lang="en-GB" sz="1800" dirty="0">
                <a:latin typeface="Calibri" panose="020F0502020204030204" pitchFamily="34" charset="0"/>
                <a:cs typeface="Calibri" panose="020F0502020204030204" pitchFamily="34" charset="0"/>
              </a:rPr>
              <a:t>File Transfer Failure</a:t>
            </a:r>
          </a:p>
          <a:p>
            <a:pPr marL="914400" lvl="1" indent="-514350">
              <a:buFont typeface="+mj-lt"/>
              <a:buAutoNum type="alphaLcParenR"/>
            </a:pPr>
            <a:r>
              <a:rPr lang="en-GB" sz="1800" dirty="0">
                <a:latin typeface="Calibri" panose="020F0502020204030204" pitchFamily="34" charset="0"/>
                <a:cs typeface="Calibri" panose="020F0502020204030204" pitchFamily="34" charset="0"/>
              </a:rPr>
              <a:t>File Transfer Success </a:t>
            </a:r>
          </a:p>
          <a:p>
            <a:pPr marL="514350" indent="-514350" fontAlgn="ctr">
              <a:buFont typeface="+mj-lt"/>
              <a:buAutoNum type="arabicPeriod"/>
            </a:pPr>
            <a:r>
              <a:rPr lang="en-GB" sz="1800" dirty="0">
                <a:latin typeface="Calibri" panose="020F0502020204030204" pitchFamily="34" charset="0"/>
                <a:cs typeface="Calibri" panose="020F0502020204030204" pitchFamily="34" charset="0"/>
              </a:rPr>
              <a:t>The third Alert will be a Device Alert sent to all Responsible Suppliers confirming the Firmware version on the Device. The discussions around the mechanism for this Alert can be found in section ‘Firmware activation Alert mechanism’ sub-section below."</a:t>
            </a:r>
          </a:p>
          <a:p>
            <a:pPr marL="0" indent="0">
              <a:buNone/>
            </a:pPr>
            <a:endParaRPr lang="en-GB" sz="1800" dirty="0">
              <a:latin typeface="Calibri" panose="020F0502020204030204" pitchFamily="34" charset="0"/>
              <a:cs typeface="Calibri" panose="020F0502020204030204" pitchFamily="34" charset="0"/>
            </a:endParaRPr>
          </a:p>
        </p:txBody>
      </p:sp>
      <p:sp>
        <p:nvSpPr>
          <p:cNvPr id="4" name="Footer Placeholder 3">
            <a:extLst>
              <a:ext uri="{FF2B5EF4-FFF2-40B4-BE49-F238E27FC236}">
                <a16:creationId xmlns:a16="http://schemas.microsoft.com/office/drawing/2014/main" id="{C1582D84-3205-F849-B8BF-9785BE3DDA49}"/>
              </a:ext>
            </a:extLst>
          </p:cNvPr>
          <p:cNvSpPr>
            <a:spLocks noGrp="1"/>
          </p:cNvSpPr>
          <p:nvPr>
            <p:ph type="ftr" sz="quarter" idx="11"/>
          </p:nvPr>
        </p:nvSpPr>
        <p:spPr/>
        <p:txBody>
          <a:bodyPr/>
          <a:lstStyle/>
          <a:p>
            <a:r>
              <a:rPr lang="en-GB" dirty="0"/>
              <a:t>Alt HAN Co.</a:t>
            </a:r>
          </a:p>
        </p:txBody>
      </p:sp>
      <p:sp>
        <p:nvSpPr>
          <p:cNvPr id="5" name="Slide Number Placeholder 4">
            <a:extLst>
              <a:ext uri="{FF2B5EF4-FFF2-40B4-BE49-F238E27FC236}">
                <a16:creationId xmlns:a16="http://schemas.microsoft.com/office/drawing/2014/main" id="{6FF4460D-E4AD-9E47-8BF9-D9E601035D1C}"/>
              </a:ext>
            </a:extLst>
          </p:cNvPr>
          <p:cNvSpPr>
            <a:spLocks noGrp="1"/>
          </p:cNvSpPr>
          <p:nvPr>
            <p:ph type="sldNum" sz="quarter" idx="12"/>
          </p:nvPr>
        </p:nvSpPr>
        <p:spPr/>
        <p:txBody>
          <a:bodyPr/>
          <a:lstStyle/>
          <a:p>
            <a:fld id="{B33F2A01-A562-4CBA-A846-26FCE683EC2C}" type="slidenum">
              <a:rPr lang="en-GB" smtClean="0"/>
              <a:pPr/>
              <a:t>12</a:t>
            </a:fld>
            <a:endParaRPr lang="en-GB" dirty="0"/>
          </a:p>
        </p:txBody>
      </p:sp>
    </p:spTree>
    <p:extLst>
      <p:ext uri="{BB962C8B-B14F-4D97-AF65-F5344CB8AC3E}">
        <p14:creationId xmlns:p14="http://schemas.microsoft.com/office/powerpoint/2010/main" val="11213970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06CD0CF-8893-43C3-B4FA-DCD6B4760D75}"/>
              </a:ext>
            </a:extLst>
          </p:cNvPr>
          <p:cNvPicPr>
            <a:picLocks noChangeAspect="1"/>
          </p:cNvPicPr>
          <p:nvPr/>
        </p:nvPicPr>
        <p:blipFill>
          <a:blip r:embed="rId3"/>
          <a:stretch>
            <a:fillRect/>
          </a:stretch>
        </p:blipFill>
        <p:spPr>
          <a:xfrm>
            <a:off x="635043" y="2458616"/>
            <a:ext cx="9107335" cy="4315395"/>
          </a:xfrm>
          <a:prstGeom prst="rect">
            <a:avLst/>
          </a:prstGeom>
        </p:spPr>
      </p:pic>
      <p:sp>
        <p:nvSpPr>
          <p:cNvPr id="6" name="Title 5">
            <a:extLst>
              <a:ext uri="{FF2B5EF4-FFF2-40B4-BE49-F238E27FC236}">
                <a16:creationId xmlns:a16="http://schemas.microsoft.com/office/drawing/2014/main" id="{B4AA5759-C16B-49AC-8386-48518C19AE4F}"/>
              </a:ext>
            </a:extLst>
          </p:cNvPr>
          <p:cNvSpPr>
            <a:spLocks noGrp="1"/>
          </p:cNvSpPr>
          <p:nvPr>
            <p:ph type="title"/>
          </p:nvPr>
        </p:nvSpPr>
        <p:spPr/>
        <p:txBody>
          <a:bodyPr>
            <a:normAutofit/>
          </a:bodyPr>
          <a:lstStyle/>
          <a:p>
            <a:r>
              <a:rPr lang="en-GB" sz="3200" dirty="0"/>
              <a:t>Wider Smart metering architecture </a:t>
            </a:r>
          </a:p>
        </p:txBody>
      </p:sp>
      <p:sp>
        <p:nvSpPr>
          <p:cNvPr id="15" name="Chevron 14"/>
          <p:cNvSpPr/>
          <p:nvPr/>
        </p:nvSpPr>
        <p:spPr>
          <a:xfrm>
            <a:off x="407368" y="2051234"/>
            <a:ext cx="8712968" cy="4402103"/>
          </a:xfrm>
          <a:prstGeom prst="chevron">
            <a:avLst>
              <a:gd name="adj" fmla="val 0"/>
            </a:avLst>
          </a:prstGeom>
          <a:noFill/>
          <a:ln w="12700"/>
        </p:spPr>
        <p:style>
          <a:lnRef idx="2">
            <a:schemeClr val="accent1"/>
          </a:lnRef>
          <a:fillRef idx="1">
            <a:schemeClr val="lt1"/>
          </a:fillRef>
          <a:effectRef idx="0">
            <a:schemeClr val="accent1"/>
          </a:effectRef>
          <a:fontRef idx="minor">
            <a:schemeClr val="dk1"/>
          </a:fontRef>
        </p:style>
        <p:txBody>
          <a:bodyPr lIns="72000" tIns="36000" rIns="36000" numCol="1" rtlCol="0" anchor="t"/>
          <a:lstStyle/>
          <a:p>
            <a:pPr defTabSz="914332">
              <a:lnSpc>
                <a:spcPct val="90000"/>
              </a:lnSpc>
              <a:spcBef>
                <a:spcPts val="1000"/>
              </a:spcBef>
              <a:spcAft>
                <a:spcPts val="540"/>
              </a:spcAft>
              <a:buClr>
                <a:srgbClr val="00B0F0"/>
              </a:buClr>
            </a:pPr>
            <a:endParaRPr lang="en-GB" altLang="en-US" sz="1200" dirty="0">
              <a:solidFill>
                <a:schemeClr val="tx2"/>
              </a:solidFill>
              <a:latin typeface="Calibri" panose="020F0502020204030204" pitchFamily="34" charset="0"/>
              <a:cs typeface="Calibri" panose="020F0502020204030204" pitchFamily="34" charset="0"/>
            </a:endParaRPr>
          </a:p>
        </p:txBody>
      </p:sp>
      <p:sp>
        <p:nvSpPr>
          <p:cNvPr id="18" name="Chevron 17"/>
          <p:cNvSpPr/>
          <p:nvPr/>
        </p:nvSpPr>
        <p:spPr>
          <a:xfrm>
            <a:off x="6384032" y="970206"/>
            <a:ext cx="5400600" cy="845423"/>
          </a:xfrm>
          <a:prstGeom prst="chevron">
            <a:avLst>
              <a:gd name="adj" fmla="val 20595"/>
            </a:avLst>
          </a:prstGeom>
          <a:solidFill>
            <a:schemeClr val="accent1"/>
          </a:solidFill>
          <a:ln w="3175" cap="flat" cmpd="sng" algn="ctr">
            <a:noFill/>
            <a:prstDash val="solid"/>
            <a:miter lim="800000"/>
          </a:ln>
          <a:effectLst/>
        </p:spPr>
        <p:txBody>
          <a:bodyPr lIns="72000" tIns="36000" rIns="36000" numCol="2" rtlCol="0" anchor="t"/>
          <a:lstStyle/>
          <a:p>
            <a:r>
              <a:rPr lang="en-GB" sz="1000" b="1" kern="0" dirty="0">
                <a:solidFill>
                  <a:srgbClr val="FFFFFF"/>
                </a:solidFill>
                <a:latin typeface="Calibri" panose="020F0502020204030204" pitchFamily="34" charset="0"/>
                <a:cs typeface="Calibri" panose="020F0502020204030204" pitchFamily="34" charset="0"/>
              </a:rPr>
              <a:t>The Standard HAN setup: </a:t>
            </a:r>
          </a:p>
          <a:p>
            <a:r>
              <a:rPr lang="en-GB" sz="1000" dirty="0">
                <a:latin typeface="Calibri" panose="020F0502020204030204" pitchFamily="34" charset="0"/>
                <a:cs typeface="Calibri" panose="020F0502020204030204" pitchFamily="34" charset="0"/>
              </a:rPr>
              <a:t>In most cases, a standard smart metering installation will include gas and electricity smart meters an In-Home Display (IHD)</a:t>
            </a:r>
          </a:p>
          <a:p>
            <a:r>
              <a:rPr lang="en-GB" sz="1000" dirty="0">
                <a:latin typeface="Calibri" panose="020F0502020204030204" pitchFamily="34" charset="0"/>
                <a:cs typeface="Calibri" panose="020F0502020204030204" pitchFamily="34" charset="0"/>
              </a:rPr>
              <a:t>and a Communications Hub (CH). </a:t>
            </a:r>
          </a:p>
          <a:p>
            <a:endParaRPr lang="en-GB" sz="1000" dirty="0">
              <a:latin typeface="Calibri" panose="020F0502020204030204" pitchFamily="34" charset="0"/>
              <a:cs typeface="Calibri" panose="020F0502020204030204" pitchFamily="34" charset="0"/>
            </a:endParaRPr>
          </a:p>
          <a:p>
            <a:endParaRPr lang="en-GB" sz="1000" dirty="0">
              <a:latin typeface="Calibri" panose="020F0502020204030204" pitchFamily="34" charset="0"/>
              <a:cs typeface="Calibri" panose="020F0502020204030204" pitchFamily="34" charset="0"/>
            </a:endParaRPr>
          </a:p>
          <a:p>
            <a:r>
              <a:rPr lang="en-GB" sz="1000" dirty="0">
                <a:latin typeface="Calibri" panose="020F0502020204030204" pitchFamily="34" charset="0"/>
                <a:cs typeface="Calibri" panose="020F0502020204030204" pitchFamily="34" charset="0"/>
              </a:rPr>
              <a:t>All smart devices are within the expected propagation distance (2.4GHz and 868MHz) of the Communications Hub for the  Standard HAN to be able to connect them.</a:t>
            </a:r>
          </a:p>
          <a:p>
            <a:r>
              <a:rPr lang="en-GB" sz="1000" dirty="0">
                <a:solidFill>
                  <a:schemeClr val="tx2"/>
                </a:solidFill>
                <a:latin typeface="Calibri" panose="020F0502020204030204" pitchFamily="34" charset="0"/>
                <a:cs typeface="Calibri" panose="020F0502020204030204" pitchFamily="34" charset="0"/>
              </a:rPr>
              <a:t> </a:t>
            </a:r>
          </a:p>
          <a:p>
            <a:endParaRPr lang="en-GB" sz="1000" b="1" kern="0" dirty="0">
              <a:solidFill>
                <a:srgbClr val="FFFFFF"/>
              </a:solidFill>
              <a:latin typeface="Calibri" panose="020F0502020204030204" pitchFamily="34" charset="0"/>
              <a:cs typeface="Calibri" panose="020F0502020204030204" pitchFamily="34" charset="0"/>
            </a:endParaRPr>
          </a:p>
        </p:txBody>
      </p:sp>
      <p:sp>
        <p:nvSpPr>
          <p:cNvPr id="19" name="Rounded Rectangle 18"/>
          <p:cNvSpPr/>
          <p:nvPr/>
        </p:nvSpPr>
        <p:spPr>
          <a:xfrm>
            <a:off x="407368" y="971724"/>
            <a:ext cx="5832648" cy="843905"/>
          </a:xfrm>
          <a:prstGeom prst="roundRect">
            <a:avLst>
              <a:gd name="adj" fmla="val 19303"/>
            </a:avLst>
          </a:prstGeom>
          <a:ln/>
        </p:spPr>
        <p:style>
          <a:lnRef idx="2">
            <a:schemeClr val="accent1"/>
          </a:lnRef>
          <a:fillRef idx="1">
            <a:schemeClr val="lt1"/>
          </a:fillRef>
          <a:effectRef idx="0">
            <a:schemeClr val="accent1"/>
          </a:effectRef>
          <a:fontRef idx="minor">
            <a:schemeClr val="dk1"/>
          </a:fontRef>
        </p:style>
        <p:txBody>
          <a:bodyPr lIns="36000" rIns="36000" numCol="2" rtlCol="0" anchor="t"/>
          <a:lstStyle/>
          <a:p>
            <a:pPr defTabSz="1320580" fontAlgn="t">
              <a:spcAft>
                <a:spcPts val="600"/>
              </a:spcAft>
            </a:pPr>
            <a:r>
              <a:rPr lang="en-GB" sz="1100" b="1" kern="0" dirty="0">
                <a:solidFill>
                  <a:schemeClr val="accent1"/>
                </a:solidFill>
                <a:latin typeface="Calibri" panose="020F0502020204030204" pitchFamily="34" charset="0"/>
                <a:cs typeface="Calibri" panose="020F0502020204030204" pitchFamily="34" charset="0"/>
              </a:rPr>
              <a:t>Smart Metering Implementation Programme:</a:t>
            </a:r>
          </a:p>
          <a:p>
            <a:pPr>
              <a:buClr>
                <a:srgbClr val="00B0F0"/>
              </a:buClr>
            </a:pPr>
            <a:r>
              <a:rPr lang="en-GB" sz="1100" dirty="0">
                <a:solidFill>
                  <a:schemeClr val="tx2"/>
                </a:solidFill>
                <a:latin typeface="Calibri" panose="020F0502020204030204" pitchFamily="34" charset="0"/>
                <a:cs typeface="Calibri" panose="020F0502020204030204" pitchFamily="34" charset="0"/>
              </a:rPr>
              <a:t>Energy Suppliers are required to roll out smart metres </a:t>
            </a:r>
            <a:r>
              <a:rPr lang="en-GB" altLang="en-US" sz="1100" dirty="0">
                <a:solidFill>
                  <a:schemeClr val="tx2"/>
                </a:solidFill>
                <a:latin typeface="Calibri" panose="020F0502020204030204" pitchFamily="34" charset="0"/>
                <a:cs typeface="Calibri" panose="020F0502020204030204" pitchFamily="34" charset="0"/>
              </a:rPr>
              <a:t>to all their domestic and small</a:t>
            </a:r>
          </a:p>
          <a:p>
            <a:pPr>
              <a:buClr>
                <a:srgbClr val="00B0F0"/>
              </a:buClr>
            </a:pPr>
            <a:endParaRPr lang="en-GB" altLang="en-US" sz="1100" dirty="0">
              <a:solidFill>
                <a:schemeClr val="tx2"/>
              </a:solidFill>
              <a:latin typeface="Calibri" panose="020F0502020204030204" pitchFamily="34" charset="0"/>
              <a:cs typeface="Calibri" panose="020F0502020204030204" pitchFamily="34" charset="0"/>
            </a:endParaRPr>
          </a:p>
          <a:p>
            <a:pPr>
              <a:buClr>
                <a:srgbClr val="00B0F0"/>
              </a:buClr>
            </a:pPr>
            <a:endParaRPr lang="en-GB" altLang="en-US" sz="1100" dirty="0">
              <a:solidFill>
                <a:schemeClr val="tx2"/>
              </a:solidFill>
              <a:latin typeface="Calibri" panose="020F0502020204030204" pitchFamily="34" charset="0"/>
              <a:cs typeface="Calibri" panose="020F0502020204030204" pitchFamily="34" charset="0"/>
            </a:endParaRPr>
          </a:p>
          <a:p>
            <a:pPr>
              <a:buClr>
                <a:srgbClr val="00B0F0"/>
              </a:buClr>
            </a:pPr>
            <a:endParaRPr lang="en-GB" altLang="en-US" sz="1100" dirty="0">
              <a:solidFill>
                <a:schemeClr val="tx2"/>
              </a:solidFill>
              <a:latin typeface="Calibri" panose="020F0502020204030204" pitchFamily="34" charset="0"/>
              <a:cs typeface="Calibri" panose="020F0502020204030204" pitchFamily="34" charset="0"/>
            </a:endParaRPr>
          </a:p>
          <a:p>
            <a:pPr>
              <a:buClr>
                <a:srgbClr val="00B0F0"/>
              </a:buClr>
            </a:pPr>
            <a:r>
              <a:rPr lang="en-GB" altLang="en-US" sz="1100" dirty="0">
                <a:solidFill>
                  <a:schemeClr val="tx2"/>
                </a:solidFill>
                <a:latin typeface="Calibri" panose="020F0502020204030204" pitchFamily="34" charset="0"/>
                <a:cs typeface="Calibri" panose="020F0502020204030204" pitchFamily="34" charset="0"/>
              </a:rPr>
              <a:t>business customers. The total expected cost of the Smart Metering Implementation Programme is currently estimated at £11 billion.  </a:t>
            </a:r>
          </a:p>
          <a:p>
            <a:pPr>
              <a:buClr>
                <a:srgbClr val="00B0F0"/>
              </a:buClr>
            </a:pPr>
            <a:endParaRPr lang="en-GB" altLang="en-US" sz="1100" dirty="0">
              <a:solidFill>
                <a:schemeClr val="tx2"/>
              </a:solidFill>
              <a:latin typeface="Calibri" panose="020F0502020204030204" pitchFamily="34" charset="0"/>
              <a:cs typeface="Calibri" panose="020F0502020204030204" pitchFamily="34" charset="0"/>
            </a:endParaRPr>
          </a:p>
          <a:p>
            <a:pPr>
              <a:buClr>
                <a:srgbClr val="00B0F0"/>
              </a:buClr>
            </a:pPr>
            <a:r>
              <a:rPr lang="en-GB" altLang="en-US" sz="1400" kern="0" dirty="0">
                <a:solidFill>
                  <a:srgbClr val="000000"/>
                </a:solidFill>
                <a:latin typeface="Calibri" panose="020F0502020204030204" pitchFamily="34" charset="0"/>
                <a:cs typeface="Calibri" panose="020F0502020204030204" pitchFamily="34" charset="0"/>
              </a:rPr>
              <a:t> </a:t>
            </a:r>
          </a:p>
          <a:p>
            <a:pPr defTabSz="1320580" fontAlgn="t">
              <a:spcAft>
                <a:spcPts val="600"/>
              </a:spcAft>
            </a:pPr>
            <a:endParaRPr lang="en-GB" sz="1100" kern="0" dirty="0">
              <a:solidFill>
                <a:srgbClr val="000000"/>
              </a:solidFill>
              <a:latin typeface="Calibri" panose="020F0502020204030204" pitchFamily="34" charset="0"/>
              <a:cs typeface="Calibri" panose="020F0502020204030204" pitchFamily="34" charset="0"/>
            </a:endParaRPr>
          </a:p>
        </p:txBody>
      </p:sp>
      <p:grpSp>
        <p:nvGrpSpPr>
          <p:cNvPr id="5" name="Group 4"/>
          <p:cNvGrpSpPr/>
          <p:nvPr/>
        </p:nvGrpSpPr>
        <p:grpSpPr>
          <a:xfrm>
            <a:off x="9192344" y="2492898"/>
            <a:ext cx="2880320" cy="3384375"/>
            <a:chOff x="9975390" y="1916450"/>
            <a:chExt cx="1881250" cy="2287224"/>
          </a:xfrm>
        </p:grpSpPr>
        <p:sp>
          <p:nvSpPr>
            <p:cNvPr id="20" name="Rectangle 19"/>
            <p:cNvSpPr/>
            <p:nvPr/>
          </p:nvSpPr>
          <p:spPr>
            <a:xfrm>
              <a:off x="9975390" y="1916450"/>
              <a:ext cx="1881250" cy="3604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51" b="1" dirty="0">
                  <a:latin typeface="Calibri" panose="020F0502020204030204" pitchFamily="34" charset="0"/>
                  <a:cs typeface="Calibri" panose="020F0502020204030204" pitchFamily="34" charset="0"/>
                </a:rPr>
                <a:t>Key Smart Metering Terminology:</a:t>
              </a:r>
            </a:p>
          </p:txBody>
        </p:sp>
        <p:sp>
          <p:nvSpPr>
            <p:cNvPr id="21" name="Chevron 20"/>
            <p:cNvSpPr/>
            <p:nvPr/>
          </p:nvSpPr>
          <p:spPr>
            <a:xfrm>
              <a:off x="9975390" y="2367087"/>
              <a:ext cx="1881250" cy="1836587"/>
            </a:xfrm>
            <a:prstGeom prst="chevron">
              <a:avLst>
                <a:gd name="adj" fmla="val 0"/>
              </a:avLst>
            </a:prstGeom>
            <a:solidFill>
              <a:schemeClr val="bg1">
                <a:lumMod val="95000"/>
              </a:schemeClr>
            </a:solidFill>
            <a:ln w="3175" cap="flat" cmpd="sng" algn="ctr">
              <a:noFill/>
              <a:prstDash val="solid"/>
              <a:miter lim="800000"/>
            </a:ln>
            <a:effectLst/>
          </p:spPr>
          <p:txBody>
            <a:bodyPr lIns="72000" tIns="36000" rIns="36000" numCol="1" rtlCol="0" anchor="t"/>
            <a:lstStyle/>
            <a:p>
              <a:r>
                <a:rPr lang="en-GB" sz="1200" b="1" kern="0" dirty="0">
                  <a:solidFill>
                    <a:schemeClr val="accent1"/>
                  </a:solidFill>
                  <a:latin typeface="Calibri" panose="020F0502020204030204" pitchFamily="34" charset="0"/>
                  <a:cs typeface="Calibri" panose="020F0502020204030204" pitchFamily="34" charset="0"/>
                </a:rPr>
                <a:t>DCC</a:t>
              </a:r>
              <a:r>
                <a:rPr lang="en-GB" sz="1200" kern="0" dirty="0">
                  <a:solidFill>
                    <a:srgbClr val="000000"/>
                  </a:solidFill>
                  <a:latin typeface="Calibri" panose="020F0502020204030204" pitchFamily="34" charset="0"/>
                  <a:cs typeface="Calibri" panose="020F0502020204030204" pitchFamily="34" charset="0"/>
                </a:rPr>
                <a:t> – </a:t>
              </a:r>
              <a:r>
                <a:rPr lang="en-GB" sz="1100" dirty="0">
                  <a:solidFill>
                    <a:schemeClr val="tx2"/>
                  </a:solidFill>
                  <a:latin typeface="Calibri" panose="020F0502020204030204" pitchFamily="34" charset="0"/>
                  <a:cs typeface="Calibri" panose="020F0502020204030204" pitchFamily="34" charset="0"/>
                </a:rPr>
                <a:t>Data Communication Company</a:t>
              </a:r>
            </a:p>
            <a:p>
              <a:endParaRPr lang="en-GB" sz="1200" kern="0" dirty="0">
                <a:solidFill>
                  <a:srgbClr val="000000"/>
                </a:solidFill>
                <a:latin typeface="Calibri" panose="020F0502020204030204" pitchFamily="34" charset="0"/>
                <a:cs typeface="Calibri" panose="020F0502020204030204" pitchFamily="34" charset="0"/>
              </a:endParaRPr>
            </a:p>
            <a:p>
              <a:r>
                <a:rPr lang="en-GB" sz="1200" b="1" kern="0" dirty="0">
                  <a:solidFill>
                    <a:schemeClr val="accent1"/>
                  </a:solidFill>
                  <a:latin typeface="Calibri" panose="020F0502020204030204" pitchFamily="34" charset="0"/>
                  <a:cs typeface="Calibri" panose="020F0502020204030204" pitchFamily="34" charset="0"/>
                </a:rPr>
                <a:t>WAN</a:t>
              </a:r>
              <a:r>
                <a:rPr lang="en-GB" sz="1200" kern="0" dirty="0">
                  <a:solidFill>
                    <a:srgbClr val="000000"/>
                  </a:solidFill>
                  <a:latin typeface="Calibri" panose="020F0502020204030204" pitchFamily="34" charset="0"/>
                  <a:cs typeface="Calibri" panose="020F0502020204030204" pitchFamily="34" charset="0"/>
                </a:rPr>
                <a:t> – </a:t>
              </a:r>
              <a:r>
                <a:rPr lang="en-GB" sz="1100" dirty="0">
                  <a:solidFill>
                    <a:schemeClr val="tx2"/>
                  </a:solidFill>
                  <a:latin typeface="Calibri" panose="020F0502020204030204" pitchFamily="34" charset="0"/>
                  <a:cs typeface="Calibri" panose="020F0502020204030204" pitchFamily="34" charset="0"/>
                </a:rPr>
                <a:t>Wide Area Network</a:t>
              </a:r>
            </a:p>
            <a:p>
              <a:endParaRPr lang="en-GB" sz="1200" kern="0" dirty="0">
                <a:solidFill>
                  <a:srgbClr val="000000"/>
                </a:solidFill>
                <a:latin typeface="Calibri" panose="020F0502020204030204" pitchFamily="34" charset="0"/>
                <a:cs typeface="Calibri" panose="020F0502020204030204" pitchFamily="34" charset="0"/>
              </a:endParaRPr>
            </a:p>
            <a:p>
              <a:r>
                <a:rPr lang="en-GB" sz="1200" b="1" kern="0" dirty="0">
                  <a:solidFill>
                    <a:schemeClr val="accent1"/>
                  </a:solidFill>
                  <a:latin typeface="Calibri" panose="020F0502020204030204" pitchFamily="34" charset="0"/>
                  <a:cs typeface="Calibri" panose="020F0502020204030204" pitchFamily="34" charset="0"/>
                </a:rPr>
                <a:t>IHD</a:t>
              </a:r>
              <a:r>
                <a:rPr lang="en-GB" sz="1200" kern="0" dirty="0">
                  <a:solidFill>
                    <a:srgbClr val="000000"/>
                  </a:solidFill>
                  <a:latin typeface="Calibri" panose="020F0502020204030204" pitchFamily="34" charset="0"/>
                  <a:cs typeface="Calibri" panose="020F0502020204030204" pitchFamily="34" charset="0"/>
                </a:rPr>
                <a:t> – </a:t>
              </a:r>
              <a:r>
                <a:rPr lang="en-GB" sz="1100" dirty="0">
                  <a:solidFill>
                    <a:schemeClr val="tx2"/>
                  </a:solidFill>
                  <a:latin typeface="Calibri" panose="020F0502020204030204" pitchFamily="34" charset="0"/>
                  <a:cs typeface="Calibri" panose="020F0502020204030204" pitchFamily="34" charset="0"/>
                </a:rPr>
                <a:t>In-Home Display</a:t>
              </a:r>
            </a:p>
            <a:p>
              <a:endParaRPr lang="en-GB" sz="1200" kern="0" dirty="0">
                <a:solidFill>
                  <a:srgbClr val="000000"/>
                </a:solidFill>
                <a:latin typeface="Calibri" panose="020F0502020204030204" pitchFamily="34" charset="0"/>
                <a:cs typeface="Calibri" panose="020F0502020204030204" pitchFamily="34" charset="0"/>
              </a:endParaRPr>
            </a:p>
            <a:p>
              <a:r>
                <a:rPr lang="en-GB" sz="1200" b="1" kern="0" dirty="0">
                  <a:solidFill>
                    <a:schemeClr val="accent1"/>
                  </a:solidFill>
                  <a:latin typeface="Calibri" panose="020F0502020204030204" pitchFamily="34" charset="0"/>
                  <a:cs typeface="Calibri" panose="020F0502020204030204" pitchFamily="34" charset="0"/>
                </a:rPr>
                <a:t>CH</a:t>
              </a:r>
              <a:r>
                <a:rPr lang="en-GB" sz="1200" kern="0" dirty="0">
                  <a:solidFill>
                    <a:srgbClr val="000000"/>
                  </a:solidFill>
                  <a:latin typeface="Calibri" panose="020F0502020204030204" pitchFamily="34" charset="0"/>
                  <a:cs typeface="Calibri" panose="020F0502020204030204" pitchFamily="34" charset="0"/>
                </a:rPr>
                <a:t> – </a:t>
              </a:r>
              <a:r>
                <a:rPr lang="en-GB" sz="1100" dirty="0">
                  <a:solidFill>
                    <a:schemeClr val="tx2"/>
                  </a:solidFill>
                  <a:latin typeface="Calibri" panose="020F0502020204030204" pitchFamily="34" charset="0"/>
                  <a:cs typeface="Calibri" panose="020F0502020204030204" pitchFamily="34" charset="0"/>
                </a:rPr>
                <a:t>Communications Hub</a:t>
              </a:r>
            </a:p>
            <a:p>
              <a:endParaRPr lang="en-GB" sz="1200" kern="0" dirty="0">
                <a:solidFill>
                  <a:srgbClr val="000000"/>
                </a:solidFill>
                <a:latin typeface="Calibri" panose="020F0502020204030204" pitchFamily="34" charset="0"/>
                <a:cs typeface="Calibri" panose="020F0502020204030204" pitchFamily="34" charset="0"/>
              </a:endParaRPr>
            </a:p>
            <a:p>
              <a:r>
                <a:rPr lang="en-GB" sz="1200" b="1" kern="0" dirty="0">
                  <a:solidFill>
                    <a:schemeClr val="accent1"/>
                  </a:solidFill>
                  <a:latin typeface="Calibri" panose="020F0502020204030204" pitchFamily="34" charset="0"/>
                  <a:cs typeface="Calibri" panose="020F0502020204030204" pitchFamily="34" charset="0"/>
                </a:rPr>
                <a:t>HAN</a:t>
              </a:r>
              <a:r>
                <a:rPr lang="en-GB" sz="1200" kern="0" dirty="0">
                  <a:solidFill>
                    <a:srgbClr val="000000"/>
                  </a:solidFill>
                  <a:latin typeface="Calibri" panose="020F0502020204030204" pitchFamily="34" charset="0"/>
                  <a:cs typeface="Calibri" panose="020F0502020204030204" pitchFamily="34" charset="0"/>
                </a:rPr>
                <a:t> – </a:t>
              </a:r>
              <a:r>
                <a:rPr lang="en-GB" sz="1100" dirty="0">
                  <a:solidFill>
                    <a:schemeClr val="tx2"/>
                  </a:solidFill>
                  <a:latin typeface="Calibri" panose="020F0502020204030204" pitchFamily="34" charset="0"/>
                  <a:cs typeface="Calibri" panose="020F0502020204030204" pitchFamily="34" charset="0"/>
                </a:rPr>
                <a:t>Home Area Network</a:t>
              </a:r>
            </a:p>
            <a:p>
              <a:endParaRPr lang="en-GB" sz="1200" kern="0" dirty="0">
                <a:solidFill>
                  <a:srgbClr val="000000"/>
                </a:solidFill>
                <a:latin typeface="Calibri" panose="020F0502020204030204" pitchFamily="34" charset="0"/>
                <a:cs typeface="Calibri" panose="020F0502020204030204" pitchFamily="34" charset="0"/>
              </a:endParaRPr>
            </a:p>
            <a:p>
              <a:r>
                <a:rPr lang="en-GB" sz="1200" b="1" kern="0" dirty="0">
                  <a:solidFill>
                    <a:schemeClr val="accent1"/>
                  </a:solidFill>
                  <a:latin typeface="Calibri" panose="020F0502020204030204" pitchFamily="34" charset="0"/>
                  <a:cs typeface="Calibri" panose="020F0502020204030204" pitchFamily="34" charset="0"/>
                </a:rPr>
                <a:t>SMKI</a:t>
              </a:r>
              <a:r>
                <a:rPr lang="en-GB" sz="1200" kern="0" dirty="0">
                  <a:solidFill>
                    <a:srgbClr val="000000"/>
                  </a:solidFill>
                  <a:latin typeface="Calibri" panose="020F0502020204030204" pitchFamily="34" charset="0"/>
                  <a:cs typeface="Calibri" panose="020F0502020204030204" pitchFamily="34" charset="0"/>
                </a:rPr>
                <a:t> – </a:t>
              </a:r>
              <a:r>
                <a:rPr lang="en-GB" sz="1100" dirty="0">
                  <a:solidFill>
                    <a:schemeClr val="tx2"/>
                  </a:solidFill>
                  <a:latin typeface="Calibri" panose="020F0502020204030204" pitchFamily="34" charset="0"/>
                  <a:cs typeface="Calibri" panose="020F0502020204030204" pitchFamily="34" charset="0"/>
                </a:rPr>
                <a:t>Smart Metering Key Infrastructure</a:t>
              </a:r>
            </a:p>
            <a:p>
              <a:endParaRPr lang="en-GB" sz="1200" kern="0" dirty="0">
                <a:solidFill>
                  <a:srgbClr val="000000"/>
                </a:solidFill>
                <a:latin typeface="Calibri" panose="020F0502020204030204" pitchFamily="34" charset="0"/>
                <a:cs typeface="Calibri" panose="020F0502020204030204" pitchFamily="34" charset="0"/>
              </a:endParaRPr>
            </a:p>
            <a:p>
              <a:r>
                <a:rPr lang="en-GB" sz="1200" b="1" kern="0" dirty="0">
                  <a:solidFill>
                    <a:schemeClr val="accent1"/>
                  </a:solidFill>
                  <a:latin typeface="Calibri" panose="020F0502020204030204" pitchFamily="34" charset="0"/>
                  <a:cs typeface="Calibri" panose="020F0502020204030204" pitchFamily="34" charset="0"/>
                </a:rPr>
                <a:t>SEC</a:t>
              </a:r>
              <a:r>
                <a:rPr lang="en-GB" sz="1200" kern="0" dirty="0">
                  <a:solidFill>
                    <a:srgbClr val="000000"/>
                  </a:solidFill>
                  <a:latin typeface="Calibri" panose="020F0502020204030204" pitchFamily="34" charset="0"/>
                  <a:cs typeface="Calibri" panose="020F0502020204030204" pitchFamily="34" charset="0"/>
                </a:rPr>
                <a:t>– </a:t>
              </a:r>
              <a:r>
                <a:rPr lang="en-GB" sz="1100" dirty="0">
                  <a:solidFill>
                    <a:schemeClr val="tx2"/>
                  </a:solidFill>
                  <a:latin typeface="Calibri" panose="020F0502020204030204" pitchFamily="34" charset="0"/>
                  <a:cs typeface="Calibri" panose="020F0502020204030204" pitchFamily="34" charset="0"/>
                </a:rPr>
                <a:t>Smart Energy Code</a:t>
              </a:r>
            </a:p>
            <a:p>
              <a:endParaRPr lang="en-GB" sz="1100" b="1" kern="0" dirty="0">
                <a:solidFill>
                  <a:schemeClr val="accent1"/>
                </a:solidFill>
                <a:latin typeface="Calibri" panose="020F0502020204030204" pitchFamily="34" charset="0"/>
                <a:cs typeface="Calibri" panose="020F0502020204030204" pitchFamily="34" charset="0"/>
              </a:endParaRPr>
            </a:p>
          </p:txBody>
        </p:sp>
      </p:grpSp>
      <p:sp>
        <p:nvSpPr>
          <p:cNvPr id="13" name="Slide Number Placeholder 4"/>
          <p:cNvSpPr txBox="1">
            <a:spLocks/>
          </p:cNvSpPr>
          <p:nvPr/>
        </p:nvSpPr>
        <p:spPr>
          <a:xfrm>
            <a:off x="9336360" y="6520260"/>
            <a:ext cx="2844800" cy="365125"/>
          </a:xfrm>
          <a:prstGeom prst="rect">
            <a:avLst/>
          </a:prstGeom>
        </p:spPr>
        <p:txBody>
          <a:bodyPr vert="horz" lIns="91440" tIns="45720" rIns="91440" bIns="45720" rtlCol="0" anchor="ctr"/>
          <a:lstStyle>
            <a:defPPr>
              <a:defRPr lang="en-US"/>
            </a:defPPr>
            <a:lvl1pPr marL="0" algn="r" defTabSz="914400" rtl="0" eaLnBrk="1" latinLnBrk="0" hangingPunct="1">
              <a:defRPr lang="en-GB" sz="900" kern="1200" smtClean="0">
                <a:solidFill>
                  <a:srgbClr val="003869"/>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33F2A01-A562-4CBA-A846-26FCE683EC2C}" type="slidenum">
              <a:rPr lang="en-GB"/>
              <a:pPr/>
              <a:t>2</a:t>
            </a:fld>
            <a:endParaRPr lang="en-GB"/>
          </a:p>
        </p:txBody>
      </p:sp>
      <p:sp>
        <p:nvSpPr>
          <p:cNvPr id="14" name="Footer Placeholder 3"/>
          <p:cNvSpPr>
            <a:spLocks noGrp="1"/>
          </p:cNvSpPr>
          <p:nvPr>
            <p:ph type="ftr" sz="quarter" idx="11"/>
          </p:nvPr>
        </p:nvSpPr>
        <p:spPr>
          <a:xfrm>
            <a:off x="623392" y="6356352"/>
            <a:ext cx="3860800" cy="365125"/>
          </a:xfrm>
        </p:spPr>
        <p:txBody>
          <a:bodyPr/>
          <a:lstStyle/>
          <a:p>
            <a:r>
              <a:rPr lang="en-GB"/>
              <a:t>Alt HAN Co.</a:t>
            </a:r>
            <a:endParaRPr lang="en-GB" dirty="0"/>
          </a:p>
        </p:txBody>
      </p:sp>
    </p:spTree>
    <p:extLst>
      <p:ext uri="{BB962C8B-B14F-4D97-AF65-F5344CB8AC3E}">
        <p14:creationId xmlns:p14="http://schemas.microsoft.com/office/powerpoint/2010/main" val="13877702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eaLnBrk="1" hangingPunct="1">
              <a:defRPr/>
            </a:pPr>
            <a:r>
              <a:rPr lang="en-US" altLang="en-US" sz="3200" dirty="0">
                <a:ea typeface="Calibri" pitchFamily="34" charset="0"/>
                <a:cs typeface="Calibri" pitchFamily="34" charset="0"/>
              </a:rPr>
              <a:t>Alt HAN Building Use Cases  </a:t>
            </a:r>
            <a:endParaRPr lang="en-US" sz="3200" dirty="0"/>
          </a:p>
        </p:txBody>
      </p:sp>
      <p:sp>
        <p:nvSpPr>
          <p:cNvPr id="9" name="Footer Placeholder 1">
            <a:extLst>
              <a:ext uri="{FF2B5EF4-FFF2-40B4-BE49-F238E27FC236}">
                <a16:creationId xmlns:a16="http://schemas.microsoft.com/office/drawing/2014/main" id="{7A63F513-25DC-4249-B812-5A45AD1AFF73}"/>
              </a:ext>
            </a:extLst>
          </p:cNvPr>
          <p:cNvSpPr>
            <a:spLocks noGrp="1"/>
          </p:cNvSpPr>
          <p:nvPr>
            <p:ph type="ftr" sz="quarter" idx="11"/>
          </p:nvPr>
        </p:nvSpPr>
        <p:spPr/>
        <p:txBody>
          <a:bodyPr/>
          <a:lstStyle/>
          <a:p>
            <a:r>
              <a:rPr lang="en-GB" dirty="0"/>
              <a:t>Alt HAN Co.</a:t>
            </a:r>
          </a:p>
        </p:txBody>
      </p:sp>
      <p:sp>
        <p:nvSpPr>
          <p:cNvPr id="27652" name="Slide Number Placeholder 1"/>
          <p:cNvSpPr>
            <a:spLocks noGrp="1"/>
          </p:cNvSpPr>
          <p:nvPr>
            <p:ph type="sldNum" sz="quarter" idx="12"/>
          </p:nvPr>
        </p:nvSpPr>
        <p:spPr bwMode="auto">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lIns="121920" tIns="60960" rIns="121920" bIns="60960" rtlCol="0" anchor="ctr"/>
          <a:lstStyle/>
          <a:p>
            <a:fld id="{67A7C98D-2661-42C2-8127-F6239F73513D}" type="slidenum">
              <a:rPr lang="en-US" altLang="en-US"/>
              <a:pPr/>
              <a:t>3</a:t>
            </a:fld>
            <a:endParaRPr lang="en-US" altLang="en-US" dirty="0"/>
          </a:p>
        </p:txBody>
      </p:sp>
      <p:sp>
        <p:nvSpPr>
          <p:cNvPr id="2" name="Rectangle 1">
            <a:extLst>
              <a:ext uri="{FF2B5EF4-FFF2-40B4-BE49-F238E27FC236}">
                <a16:creationId xmlns:a16="http://schemas.microsoft.com/office/drawing/2014/main" id="{A5AF0B17-AEA9-4125-A772-EB95FBC8766C}"/>
              </a:ext>
            </a:extLst>
          </p:cNvPr>
          <p:cNvSpPr/>
          <p:nvPr/>
        </p:nvSpPr>
        <p:spPr>
          <a:xfrm>
            <a:off x="480484" y="3813043"/>
            <a:ext cx="9985109" cy="18242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en-GB" sz="2400">
              <a:solidFill>
                <a:srgbClr val="FFFFFF"/>
              </a:solidFill>
              <a:latin typeface="Calibri"/>
            </a:endParaRPr>
          </a:p>
        </p:txBody>
      </p:sp>
      <p:pic>
        <p:nvPicPr>
          <p:cNvPr id="6" name="Picture 5">
            <a:extLst>
              <a:ext uri="{FF2B5EF4-FFF2-40B4-BE49-F238E27FC236}">
                <a16:creationId xmlns:a16="http://schemas.microsoft.com/office/drawing/2014/main" id="{75FE1B47-3195-4670-94A9-2A95BDE61CA9}"/>
              </a:ext>
            </a:extLst>
          </p:cNvPr>
          <p:cNvPicPr>
            <a:picLocks noChangeAspect="1"/>
          </p:cNvPicPr>
          <p:nvPr/>
        </p:nvPicPr>
        <p:blipFill>
          <a:blip r:embed="rId3"/>
          <a:stretch>
            <a:fillRect/>
          </a:stretch>
        </p:blipFill>
        <p:spPr>
          <a:xfrm>
            <a:off x="47328" y="3644817"/>
            <a:ext cx="4862563" cy="2812219"/>
          </a:xfrm>
          <a:prstGeom prst="rect">
            <a:avLst/>
          </a:prstGeom>
        </p:spPr>
      </p:pic>
      <p:pic>
        <p:nvPicPr>
          <p:cNvPr id="7" name="Picture 6">
            <a:extLst>
              <a:ext uri="{FF2B5EF4-FFF2-40B4-BE49-F238E27FC236}">
                <a16:creationId xmlns:a16="http://schemas.microsoft.com/office/drawing/2014/main" id="{7D1C82E7-1B20-4752-BF44-EDAFD7EC44F9}"/>
              </a:ext>
            </a:extLst>
          </p:cNvPr>
          <p:cNvPicPr>
            <a:picLocks noChangeAspect="1"/>
          </p:cNvPicPr>
          <p:nvPr/>
        </p:nvPicPr>
        <p:blipFill>
          <a:blip r:embed="rId4"/>
          <a:stretch>
            <a:fillRect/>
          </a:stretch>
        </p:blipFill>
        <p:spPr>
          <a:xfrm>
            <a:off x="6162144" y="1085428"/>
            <a:ext cx="5928740" cy="3336577"/>
          </a:xfrm>
          <a:prstGeom prst="rect">
            <a:avLst/>
          </a:prstGeom>
        </p:spPr>
      </p:pic>
      <p:sp>
        <p:nvSpPr>
          <p:cNvPr id="30" name="Content Placeholder 2">
            <a:extLst>
              <a:ext uri="{FF2B5EF4-FFF2-40B4-BE49-F238E27FC236}">
                <a16:creationId xmlns:a16="http://schemas.microsoft.com/office/drawing/2014/main" id="{D31C5037-3FFA-4013-89A0-01684776EC19}"/>
              </a:ext>
            </a:extLst>
          </p:cNvPr>
          <p:cNvSpPr txBox="1">
            <a:spLocks/>
          </p:cNvSpPr>
          <p:nvPr/>
        </p:nvSpPr>
        <p:spPr>
          <a:xfrm>
            <a:off x="335361" y="1377776"/>
            <a:ext cx="5928740" cy="2407154"/>
          </a:xfrm>
          <a:prstGeom prst="rect">
            <a:avLst/>
          </a:prstGeom>
        </p:spPr>
        <p:txBody>
          <a:bodyPr wrap="square" anchor="t">
            <a:normAutofit fontScale="85000" lnSpcReduction="20000"/>
          </a:bodyPr>
          <a:lstStyle>
            <a:lvl1pPr marL="0" indent="0" algn="l" rtl="0" eaLnBrk="1" fontAlgn="base" hangingPunct="1">
              <a:spcBef>
                <a:spcPts val="0"/>
              </a:spcBef>
              <a:spcAft>
                <a:spcPts val="1000"/>
              </a:spcAft>
              <a:buFont typeface="Calibri" pitchFamily="34" charset="0"/>
              <a:buChar char="​"/>
              <a:defRPr sz="2400" b="1">
                <a:solidFill>
                  <a:schemeClr val="bg2"/>
                </a:solidFill>
                <a:latin typeface="+mn-lt"/>
                <a:ea typeface="+mn-ea"/>
                <a:cs typeface="+mn-cs"/>
              </a:defRPr>
            </a:lvl1pPr>
            <a:lvl2pPr marL="0" indent="0" algn="l" rtl="0" eaLnBrk="1" fontAlgn="base" hangingPunct="1">
              <a:spcBef>
                <a:spcPts val="0"/>
              </a:spcBef>
              <a:spcAft>
                <a:spcPts val="1000"/>
              </a:spcAft>
              <a:buFont typeface="Calibri" pitchFamily="34" charset="0"/>
              <a:buChar char="​"/>
              <a:defRPr sz="2200">
                <a:solidFill>
                  <a:schemeClr val="bg2"/>
                </a:solidFill>
                <a:latin typeface="+mn-lt"/>
              </a:defRPr>
            </a:lvl2pPr>
            <a:lvl3pPr marL="234000" indent="-234000" algn="l" rtl="0" eaLnBrk="1" fontAlgn="base" hangingPunct="1">
              <a:spcBef>
                <a:spcPts val="0"/>
              </a:spcBef>
              <a:spcAft>
                <a:spcPct val="0"/>
              </a:spcAft>
              <a:buClr>
                <a:schemeClr val="tx2"/>
              </a:buClr>
              <a:buSzPct val="75000"/>
              <a:buFont typeface="Wingdings" pitchFamily="2" charset="2"/>
              <a:buChar char=""/>
              <a:defRPr sz="2000" b="1">
                <a:solidFill>
                  <a:schemeClr val="bg2"/>
                </a:solidFill>
                <a:latin typeface="+mn-lt"/>
              </a:defRPr>
            </a:lvl3pPr>
            <a:lvl4pPr marL="468000" indent="-234000" algn="l" rtl="0" eaLnBrk="1" fontAlgn="base" hangingPunct="1">
              <a:spcBef>
                <a:spcPts val="0"/>
              </a:spcBef>
              <a:spcAft>
                <a:spcPct val="0"/>
              </a:spcAft>
              <a:buChar char="–"/>
              <a:defRPr sz="1800">
                <a:solidFill>
                  <a:schemeClr val="bg2"/>
                </a:solidFill>
                <a:latin typeface="+mn-lt"/>
              </a:defRPr>
            </a:lvl4pPr>
            <a:lvl5pPr marL="702000" indent="-234000" algn="l" rtl="0" eaLnBrk="1" fontAlgn="base" hangingPunct="1">
              <a:spcBef>
                <a:spcPts val="0"/>
              </a:spcBef>
              <a:spcAft>
                <a:spcPct val="0"/>
              </a:spcAft>
              <a:buFont typeface="Symbol" pitchFamily="18" charset="2"/>
              <a:buChar char="-"/>
              <a:defRPr sz="1800">
                <a:solidFill>
                  <a:schemeClr val="bg2"/>
                </a:solidFill>
                <a:latin typeface="+mn-lt"/>
              </a:defRPr>
            </a:lvl5pPr>
            <a:lvl6pPr marL="936000" indent="-234000" algn="l" rtl="0" eaLnBrk="1" fontAlgn="base" hangingPunct="1">
              <a:spcBef>
                <a:spcPts val="0"/>
              </a:spcBef>
              <a:spcAft>
                <a:spcPct val="0"/>
              </a:spcAft>
              <a:buFont typeface="Symbol" pitchFamily="18" charset="2"/>
              <a:buChar char="-"/>
              <a:defRPr sz="1800">
                <a:solidFill>
                  <a:schemeClr val="bg2"/>
                </a:solidFill>
                <a:latin typeface="+mn-lt"/>
              </a:defRPr>
            </a:lvl6pPr>
            <a:lvl7pPr marL="1170000" indent="-234000" algn="l" rtl="0" eaLnBrk="1" fontAlgn="base" hangingPunct="1">
              <a:spcBef>
                <a:spcPts val="0"/>
              </a:spcBef>
              <a:spcAft>
                <a:spcPct val="0"/>
              </a:spcAft>
              <a:buFont typeface="Symbol" pitchFamily="18" charset="2"/>
              <a:buChar char="-"/>
              <a:defRPr sz="1800">
                <a:solidFill>
                  <a:schemeClr val="bg2"/>
                </a:solidFill>
                <a:latin typeface="+mn-lt"/>
              </a:defRPr>
            </a:lvl7pPr>
            <a:lvl8pPr marL="1404000" indent="-234000" algn="l" rtl="0" eaLnBrk="1" fontAlgn="base" hangingPunct="1">
              <a:spcBef>
                <a:spcPts val="0"/>
              </a:spcBef>
              <a:spcAft>
                <a:spcPct val="0"/>
              </a:spcAft>
              <a:buFont typeface="Symbol" pitchFamily="18" charset="2"/>
              <a:buChar char="-"/>
              <a:defRPr sz="1800">
                <a:solidFill>
                  <a:schemeClr val="bg2"/>
                </a:solidFill>
                <a:latin typeface="+mn-lt"/>
              </a:defRPr>
            </a:lvl8pPr>
            <a:lvl9pPr marL="1638000" indent="-234000" algn="l" rtl="0" eaLnBrk="1" fontAlgn="base" hangingPunct="1">
              <a:spcBef>
                <a:spcPts val="0"/>
              </a:spcBef>
              <a:spcAft>
                <a:spcPct val="0"/>
              </a:spcAft>
              <a:buFont typeface="Symbol" pitchFamily="18" charset="2"/>
              <a:buChar char="-"/>
              <a:defRPr sz="1800">
                <a:solidFill>
                  <a:schemeClr val="bg2"/>
                </a:solidFill>
                <a:latin typeface="+mn-lt"/>
              </a:defRPr>
            </a:lvl9pPr>
          </a:lstStyle>
          <a:p>
            <a:pPr>
              <a:lnSpc>
                <a:spcPct val="90000"/>
              </a:lnSpc>
              <a:buNone/>
            </a:pPr>
            <a:r>
              <a:rPr lang="en-GB" sz="2100" dirty="0">
                <a:solidFill>
                  <a:schemeClr val="tx2"/>
                </a:solidFill>
                <a:latin typeface="Calibri Light" panose="020F0302020204030204" pitchFamily="34" charset="0"/>
                <a:ea typeface="Yu Mincho" panose="02020400000000000000" pitchFamily="18" charset="-128"/>
                <a:cs typeface="Calibri Light" panose="020F0302020204030204" pitchFamily="34" charset="0"/>
              </a:rPr>
              <a:t>Alternative HAN is required when one or both of GSME and IHD are out of Zigbee range of the CH and ESME</a:t>
            </a:r>
          </a:p>
          <a:p>
            <a:pPr>
              <a:lnSpc>
                <a:spcPct val="90000"/>
              </a:lnSpc>
              <a:buNone/>
            </a:pPr>
            <a:r>
              <a:rPr lang="en-GB" sz="2100" dirty="0">
                <a:solidFill>
                  <a:schemeClr val="tx2"/>
                </a:solidFill>
                <a:latin typeface="Calibri Light" panose="020F0302020204030204" pitchFamily="34" charset="0"/>
                <a:ea typeface="Yu Mincho" panose="02020400000000000000" pitchFamily="18" charset="-128"/>
                <a:cs typeface="Calibri Light" panose="020F0302020204030204" pitchFamily="34" charset="0"/>
              </a:rPr>
              <a:t>This could be in a number of Building Types (see graphics) where:</a:t>
            </a:r>
          </a:p>
          <a:p>
            <a:pPr marL="457189" indent="-457189">
              <a:lnSpc>
                <a:spcPct val="90000"/>
              </a:lnSpc>
              <a:buFont typeface="Wingdings" panose="05000000000000000000" pitchFamily="2" charset="2"/>
              <a:buChar char="Ø"/>
            </a:pPr>
            <a:r>
              <a:rPr lang="en-GB" sz="1800" b="0" kern="0" dirty="0">
                <a:solidFill>
                  <a:schemeClr val="tx2"/>
                </a:solidFill>
                <a:latin typeface="Calibri" panose="020F0502020204030204" pitchFamily="34" charset="0"/>
                <a:cs typeface="Calibri" panose="020F0502020204030204" pitchFamily="34" charset="0"/>
              </a:rPr>
              <a:t>Either of the IHD or GSME might be </a:t>
            </a:r>
            <a:r>
              <a:rPr lang="en-GB" sz="1800" kern="0" dirty="0">
                <a:solidFill>
                  <a:schemeClr val="tx2"/>
                </a:solidFill>
                <a:latin typeface="Calibri" panose="020F0502020204030204" pitchFamily="34" charset="0"/>
                <a:cs typeface="Calibri" panose="020F0502020204030204" pitchFamily="34" charset="0"/>
              </a:rPr>
              <a:t>Remote</a:t>
            </a:r>
          </a:p>
          <a:p>
            <a:pPr marL="457189" indent="-457189">
              <a:lnSpc>
                <a:spcPct val="90000"/>
              </a:lnSpc>
              <a:buFont typeface="Wingdings" panose="05000000000000000000" pitchFamily="2" charset="2"/>
              <a:buChar char="Ø"/>
            </a:pPr>
            <a:r>
              <a:rPr lang="en-GB" sz="1800" b="0" kern="0" dirty="0">
                <a:solidFill>
                  <a:schemeClr val="tx2"/>
                </a:solidFill>
                <a:latin typeface="Calibri" panose="020F0502020204030204" pitchFamily="34" charset="0"/>
                <a:cs typeface="Calibri" panose="020F0502020204030204" pitchFamily="34" charset="0"/>
              </a:rPr>
              <a:t>Both might be </a:t>
            </a:r>
            <a:r>
              <a:rPr lang="en-GB" sz="1800" kern="0" dirty="0">
                <a:solidFill>
                  <a:schemeClr val="tx2"/>
                </a:solidFill>
                <a:latin typeface="Calibri" panose="020F0502020204030204" pitchFamily="34" charset="0"/>
                <a:cs typeface="Calibri" panose="020F0502020204030204" pitchFamily="34" charset="0"/>
              </a:rPr>
              <a:t>Remote </a:t>
            </a:r>
            <a:r>
              <a:rPr lang="en-GB" sz="1800" b="0" kern="0" dirty="0">
                <a:solidFill>
                  <a:schemeClr val="tx2"/>
                </a:solidFill>
                <a:latin typeface="Calibri" panose="020F0502020204030204" pitchFamily="34" charset="0"/>
                <a:cs typeface="Calibri" panose="020F0502020204030204" pitchFamily="34" charset="0"/>
              </a:rPr>
              <a:t>but </a:t>
            </a:r>
            <a:r>
              <a:rPr lang="en-GB" sz="1800" kern="0" dirty="0">
                <a:solidFill>
                  <a:schemeClr val="tx2"/>
                </a:solidFill>
                <a:latin typeface="Calibri" panose="020F0502020204030204" pitchFamily="34" charset="0"/>
                <a:cs typeface="Calibri" panose="020F0502020204030204" pitchFamily="34" charset="0"/>
              </a:rPr>
              <a:t>Close Together</a:t>
            </a:r>
          </a:p>
          <a:p>
            <a:pPr marL="457189" indent="-457189">
              <a:lnSpc>
                <a:spcPct val="90000"/>
              </a:lnSpc>
              <a:buFont typeface="Wingdings" panose="05000000000000000000" pitchFamily="2" charset="2"/>
              <a:buChar char="Ø"/>
            </a:pPr>
            <a:r>
              <a:rPr lang="en-GB" sz="1800" b="0" kern="0" dirty="0">
                <a:solidFill>
                  <a:schemeClr val="tx2"/>
                </a:solidFill>
                <a:latin typeface="Calibri" panose="020F0502020204030204" pitchFamily="34" charset="0"/>
                <a:cs typeface="Calibri" panose="020F0502020204030204" pitchFamily="34" charset="0"/>
              </a:rPr>
              <a:t>Both might be </a:t>
            </a:r>
            <a:r>
              <a:rPr lang="en-GB" sz="1800" kern="0" dirty="0">
                <a:solidFill>
                  <a:schemeClr val="tx2"/>
                </a:solidFill>
                <a:latin typeface="Calibri" panose="020F0502020204030204" pitchFamily="34" charset="0"/>
                <a:cs typeface="Calibri" panose="020F0502020204030204" pitchFamily="34" charset="0"/>
              </a:rPr>
              <a:t>Remote</a:t>
            </a:r>
            <a:r>
              <a:rPr lang="en-GB" sz="1800" b="0" kern="0" dirty="0">
                <a:solidFill>
                  <a:schemeClr val="tx2"/>
                </a:solidFill>
                <a:latin typeface="Calibri" panose="020F0502020204030204" pitchFamily="34" charset="0"/>
                <a:cs typeface="Calibri" panose="020F0502020204030204" pitchFamily="34" charset="0"/>
              </a:rPr>
              <a:t> but </a:t>
            </a:r>
            <a:r>
              <a:rPr lang="en-GB" sz="1800" kern="0" dirty="0">
                <a:solidFill>
                  <a:schemeClr val="tx2"/>
                </a:solidFill>
                <a:latin typeface="Calibri" panose="020F0502020204030204" pitchFamily="34" charset="0"/>
                <a:cs typeface="Calibri" panose="020F0502020204030204" pitchFamily="34" charset="0"/>
              </a:rPr>
              <a:t>Far Apart </a:t>
            </a:r>
            <a:r>
              <a:rPr lang="en-GB" sz="1800" b="0" kern="0" dirty="0">
                <a:solidFill>
                  <a:schemeClr val="tx2"/>
                </a:solidFill>
                <a:latin typeface="Calibri" panose="020F0502020204030204" pitchFamily="34" charset="0"/>
                <a:cs typeface="Calibri" panose="020F0502020204030204" pitchFamily="34" charset="0"/>
              </a:rPr>
              <a:t>from each other</a:t>
            </a:r>
          </a:p>
          <a:p>
            <a:pPr marL="457189" indent="-457189">
              <a:lnSpc>
                <a:spcPct val="90000"/>
              </a:lnSpc>
              <a:buFont typeface="Wingdings" panose="05000000000000000000" pitchFamily="2" charset="2"/>
              <a:buChar char="Ø"/>
            </a:pPr>
            <a:r>
              <a:rPr lang="en-GB" sz="1800" b="0" kern="0" dirty="0">
                <a:solidFill>
                  <a:schemeClr val="tx2"/>
                </a:solidFill>
                <a:latin typeface="Calibri" panose="020F0502020204030204" pitchFamily="34" charset="0"/>
                <a:cs typeface="Calibri" panose="020F0502020204030204" pitchFamily="34" charset="0"/>
              </a:rPr>
              <a:t>The GSME may be </a:t>
            </a:r>
            <a:r>
              <a:rPr lang="en-GB" sz="1800" kern="0" dirty="0">
                <a:solidFill>
                  <a:schemeClr val="tx2"/>
                </a:solidFill>
                <a:latin typeface="Calibri" panose="020F0502020204030204" pitchFamily="34" charset="0"/>
                <a:cs typeface="Calibri" panose="020F0502020204030204" pitchFamily="34" charset="0"/>
              </a:rPr>
              <a:t>Very Remote</a:t>
            </a:r>
          </a:p>
          <a:p>
            <a:pPr marL="457189" indent="-457189">
              <a:lnSpc>
                <a:spcPct val="90000"/>
              </a:lnSpc>
              <a:buFont typeface="Wingdings" panose="05000000000000000000" pitchFamily="2" charset="2"/>
              <a:buChar char="Ø"/>
            </a:pPr>
            <a:endParaRPr lang="en-GB" sz="1800" kern="0" dirty="0">
              <a:solidFill>
                <a:schemeClr val="tx2"/>
              </a:solidFill>
              <a:latin typeface="Calibri" panose="020F0502020204030204" pitchFamily="34" charset="0"/>
              <a:cs typeface="Calibri" panose="020F0502020204030204" pitchFamily="34" charset="0"/>
            </a:endParaRPr>
          </a:p>
        </p:txBody>
      </p:sp>
      <p:sp>
        <p:nvSpPr>
          <p:cNvPr id="31" name="Content Placeholder 2">
            <a:extLst>
              <a:ext uri="{FF2B5EF4-FFF2-40B4-BE49-F238E27FC236}">
                <a16:creationId xmlns:a16="http://schemas.microsoft.com/office/drawing/2014/main" id="{682F40BC-EB71-4779-8D87-31EABAB19172}"/>
              </a:ext>
            </a:extLst>
          </p:cNvPr>
          <p:cNvSpPr txBox="1">
            <a:spLocks/>
          </p:cNvSpPr>
          <p:nvPr/>
        </p:nvSpPr>
        <p:spPr>
          <a:xfrm>
            <a:off x="4367808" y="4450118"/>
            <a:ext cx="8544949" cy="2243245"/>
          </a:xfrm>
          <a:prstGeom prst="rect">
            <a:avLst/>
          </a:prstGeom>
        </p:spPr>
        <p:txBody>
          <a:bodyPr wrap="square" anchor="t">
            <a:normAutofit/>
          </a:bodyPr>
          <a:lstStyle>
            <a:lvl1pPr marL="0" indent="0" algn="l" rtl="0" eaLnBrk="1" fontAlgn="base" hangingPunct="1">
              <a:spcBef>
                <a:spcPts val="0"/>
              </a:spcBef>
              <a:spcAft>
                <a:spcPts val="1000"/>
              </a:spcAft>
              <a:buFont typeface="Calibri" pitchFamily="34" charset="0"/>
              <a:buChar char="​"/>
              <a:defRPr sz="2400" b="1">
                <a:solidFill>
                  <a:schemeClr val="bg2"/>
                </a:solidFill>
                <a:latin typeface="+mn-lt"/>
                <a:ea typeface="+mn-ea"/>
                <a:cs typeface="+mn-cs"/>
              </a:defRPr>
            </a:lvl1pPr>
            <a:lvl2pPr marL="0" indent="0" algn="l" rtl="0" eaLnBrk="1" fontAlgn="base" hangingPunct="1">
              <a:spcBef>
                <a:spcPts val="0"/>
              </a:spcBef>
              <a:spcAft>
                <a:spcPts val="1000"/>
              </a:spcAft>
              <a:buFont typeface="Calibri" pitchFamily="34" charset="0"/>
              <a:buChar char="​"/>
              <a:defRPr sz="2200">
                <a:solidFill>
                  <a:schemeClr val="bg2"/>
                </a:solidFill>
                <a:latin typeface="+mn-lt"/>
              </a:defRPr>
            </a:lvl2pPr>
            <a:lvl3pPr marL="234000" indent="-234000" algn="l" rtl="0" eaLnBrk="1" fontAlgn="base" hangingPunct="1">
              <a:spcBef>
                <a:spcPts val="0"/>
              </a:spcBef>
              <a:spcAft>
                <a:spcPct val="0"/>
              </a:spcAft>
              <a:buClr>
                <a:schemeClr val="tx2"/>
              </a:buClr>
              <a:buSzPct val="75000"/>
              <a:buFont typeface="Wingdings" pitchFamily="2" charset="2"/>
              <a:buChar char=""/>
              <a:defRPr sz="2000" b="1">
                <a:solidFill>
                  <a:schemeClr val="bg2"/>
                </a:solidFill>
                <a:latin typeface="+mn-lt"/>
              </a:defRPr>
            </a:lvl3pPr>
            <a:lvl4pPr marL="468000" indent="-234000" algn="l" rtl="0" eaLnBrk="1" fontAlgn="base" hangingPunct="1">
              <a:spcBef>
                <a:spcPts val="0"/>
              </a:spcBef>
              <a:spcAft>
                <a:spcPct val="0"/>
              </a:spcAft>
              <a:buChar char="–"/>
              <a:defRPr sz="1800">
                <a:solidFill>
                  <a:schemeClr val="bg2"/>
                </a:solidFill>
                <a:latin typeface="+mn-lt"/>
              </a:defRPr>
            </a:lvl4pPr>
            <a:lvl5pPr marL="702000" indent="-234000" algn="l" rtl="0" eaLnBrk="1" fontAlgn="base" hangingPunct="1">
              <a:spcBef>
                <a:spcPts val="0"/>
              </a:spcBef>
              <a:spcAft>
                <a:spcPct val="0"/>
              </a:spcAft>
              <a:buFont typeface="Symbol" pitchFamily="18" charset="2"/>
              <a:buChar char="-"/>
              <a:defRPr sz="1800">
                <a:solidFill>
                  <a:schemeClr val="bg2"/>
                </a:solidFill>
                <a:latin typeface="+mn-lt"/>
              </a:defRPr>
            </a:lvl5pPr>
            <a:lvl6pPr marL="936000" indent="-234000" algn="l" rtl="0" eaLnBrk="1" fontAlgn="base" hangingPunct="1">
              <a:spcBef>
                <a:spcPts val="0"/>
              </a:spcBef>
              <a:spcAft>
                <a:spcPct val="0"/>
              </a:spcAft>
              <a:buFont typeface="Symbol" pitchFamily="18" charset="2"/>
              <a:buChar char="-"/>
              <a:defRPr sz="1800">
                <a:solidFill>
                  <a:schemeClr val="bg2"/>
                </a:solidFill>
                <a:latin typeface="+mn-lt"/>
              </a:defRPr>
            </a:lvl6pPr>
            <a:lvl7pPr marL="1170000" indent="-234000" algn="l" rtl="0" eaLnBrk="1" fontAlgn="base" hangingPunct="1">
              <a:spcBef>
                <a:spcPts val="0"/>
              </a:spcBef>
              <a:spcAft>
                <a:spcPct val="0"/>
              </a:spcAft>
              <a:buFont typeface="Symbol" pitchFamily="18" charset="2"/>
              <a:buChar char="-"/>
              <a:defRPr sz="1800">
                <a:solidFill>
                  <a:schemeClr val="bg2"/>
                </a:solidFill>
                <a:latin typeface="+mn-lt"/>
              </a:defRPr>
            </a:lvl7pPr>
            <a:lvl8pPr marL="1404000" indent="-234000" algn="l" rtl="0" eaLnBrk="1" fontAlgn="base" hangingPunct="1">
              <a:spcBef>
                <a:spcPts val="0"/>
              </a:spcBef>
              <a:spcAft>
                <a:spcPct val="0"/>
              </a:spcAft>
              <a:buFont typeface="Symbol" pitchFamily="18" charset="2"/>
              <a:buChar char="-"/>
              <a:defRPr sz="1800">
                <a:solidFill>
                  <a:schemeClr val="bg2"/>
                </a:solidFill>
                <a:latin typeface="+mn-lt"/>
              </a:defRPr>
            </a:lvl8pPr>
            <a:lvl9pPr marL="1638000" indent="-234000" algn="l" rtl="0" eaLnBrk="1" fontAlgn="base" hangingPunct="1">
              <a:spcBef>
                <a:spcPts val="0"/>
              </a:spcBef>
              <a:spcAft>
                <a:spcPct val="0"/>
              </a:spcAft>
              <a:buFont typeface="Symbol" pitchFamily="18" charset="2"/>
              <a:buChar char="-"/>
              <a:defRPr sz="1800">
                <a:solidFill>
                  <a:schemeClr val="bg2"/>
                </a:solidFill>
                <a:latin typeface="+mn-lt"/>
              </a:defRPr>
            </a:lvl9pPr>
          </a:lstStyle>
          <a:p>
            <a:pPr indent="243411">
              <a:lnSpc>
                <a:spcPct val="90000"/>
              </a:lnSpc>
              <a:buNone/>
            </a:pPr>
            <a:r>
              <a:rPr lang="en-GB" sz="1800" b="0" kern="0" dirty="0">
                <a:solidFill>
                  <a:schemeClr val="tx2"/>
                </a:solidFill>
                <a:latin typeface="Calibri" panose="020F0502020204030204" pitchFamily="34" charset="0"/>
                <a:cs typeface="Calibri" panose="020F0502020204030204" pitchFamily="34" charset="0"/>
              </a:rPr>
              <a:t>In this context:</a:t>
            </a:r>
          </a:p>
          <a:p>
            <a:pPr marL="228594" indent="-228594">
              <a:lnSpc>
                <a:spcPct val="90000"/>
              </a:lnSpc>
            </a:pPr>
            <a:r>
              <a:rPr lang="en-GB" sz="1467" kern="0" dirty="0">
                <a:solidFill>
                  <a:schemeClr val="tx2"/>
                </a:solidFill>
                <a:latin typeface="Calibri" panose="020F0502020204030204" pitchFamily="34" charset="0"/>
                <a:cs typeface="Calibri" panose="020F0502020204030204" pitchFamily="34" charset="0"/>
              </a:rPr>
              <a:t>Remote</a:t>
            </a:r>
            <a:r>
              <a:rPr lang="en-GB" sz="1467" b="0" kern="0" dirty="0">
                <a:solidFill>
                  <a:schemeClr val="tx2"/>
                </a:solidFill>
                <a:latin typeface="Calibri" panose="020F0502020204030204" pitchFamily="34" charset="0"/>
                <a:cs typeface="Calibri" panose="020F0502020204030204" pitchFamily="34" charset="0"/>
              </a:rPr>
              <a:t> = out of Zigbee range of the CH and ESME</a:t>
            </a:r>
          </a:p>
          <a:p>
            <a:pPr marL="228594" indent="-228594">
              <a:lnSpc>
                <a:spcPct val="90000"/>
              </a:lnSpc>
            </a:pPr>
            <a:r>
              <a:rPr lang="en-GB" sz="1467" kern="0" dirty="0">
                <a:solidFill>
                  <a:schemeClr val="tx2"/>
                </a:solidFill>
                <a:latin typeface="Calibri" panose="020F0502020204030204" pitchFamily="34" charset="0"/>
                <a:cs typeface="Calibri" panose="020F0502020204030204" pitchFamily="34" charset="0"/>
              </a:rPr>
              <a:t>Close Together </a:t>
            </a:r>
            <a:r>
              <a:rPr lang="en-GB" sz="1467" b="0" kern="0" dirty="0">
                <a:solidFill>
                  <a:schemeClr val="tx2"/>
                </a:solidFill>
                <a:latin typeface="Calibri" panose="020F0502020204030204" pitchFamily="34" charset="0"/>
                <a:cs typeface="Calibri" panose="020F0502020204030204" pitchFamily="34" charset="0"/>
              </a:rPr>
              <a:t>=  both within Zigbee range of a single mains power outlet in the premise</a:t>
            </a:r>
          </a:p>
          <a:p>
            <a:pPr marL="228594" indent="-228594">
              <a:lnSpc>
                <a:spcPct val="90000"/>
              </a:lnSpc>
            </a:pPr>
            <a:r>
              <a:rPr lang="en-GB" sz="1467" kern="0" dirty="0">
                <a:solidFill>
                  <a:schemeClr val="tx2"/>
                </a:solidFill>
                <a:latin typeface="Calibri" panose="020F0502020204030204" pitchFamily="34" charset="0"/>
                <a:cs typeface="Calibri" panose="020F0502020204030204" pitchFamily="34" charset="0"/>
              </a:rPr>
              <a:t>Far Apart </a:t>
            </a:r>
            <a:r>
              <a:rPr lang="en-GB" sz="1467" b="0" kern="0" dirty="0">
                <a:solidFill>
                  <a:schemeClr val="tx2"/>
                </a:solidFill>
                <a:latin typeface="Calibri" panose="020F0502020204030204" pitchFamily="34" charset="0"/>
                <a:cs typeface="Calibri" panose="020F0502020204030204" pitchFamily="34" charset="0"/>
              </a:rPr>
              <a:t>= not within Zigbee range of a single mains power outlet in the premise</a:t>
            </a:r>
          </a:p>
          <a:p>
            <a:pPr marL="228594" indent="-228594">
              <a:lnSpc>
                <a:spcPct val="90000"/>
              </a:lnSpc>
            </a:pPr>
            <a:r>
              <a:rPr lang="en-GB" sz="1467" kern="0" dirty="0">
                <a:solidFill>
                  <a:schemeClr val="tx2"/>
                </a:solidFill>
                <a:latin typeface="Calibri" panose="020F0502020204030204" pitchFamily="34" charset="0"/>
                <a:cs typeface="Calibri" panose="020F0502020204030204" pitchFamily="34" charset="0"/>
              </a:rPr>
              <a:t>Very Remote </a:t>
            </a:r>
            <a:r>
              <a:rPr lang="en-GB" sz="1467" b="0" kern="0" dirty="0">
                <a:solidFill>
                  <a:schemeClr val="tx2"/>
                </a:solidFill>
                <a:latin typeface="Calibri" panose="020F0502020204030204" pitchFamily="34" charset="0"/>
                <a:cs typeface="Calibri" panose="020F0502020204030204" pitchFamily="34" charset="0"/>
              </a:rPr>
              <a:t>= out of Zigbee range of the CH, ESME and of </a:t>
            </a:r>
            <a:r>
              <a:rPr lang="en-GB" sz="1467" b="0" u="sng" kern="0" dirty="0">
                <a:solidFill>
                  <a:schemeClr val="tx2"/>
                </a:solidFill>
                <a:latin typeface="Calibri" panose="020F0502020204030204" pitchFamily="34" charset="0"/>
                <a:cs typeface="Calibri" panose="020F0502020204030204" pitchFamily="34" charset="0"/>
              </a:rPr>
              <a:t>all</a:t>
            </a:r>
            <a:r>
              <a:rPr lang="en-GB" sz="1467" b="0" kern="0" dirty="0">
                <a:solidFill>
                  <a:schemeClr val="tx2"/>
                </a:solidFill>
                <a:latin typeface="Calibri" panose="020F0502020204030204" pitchFamily="34" charset="0"/>
                <a:cs typeface="Calibri" panose="020F0502020204030204" pitchFamily="34" charset="0"/>
              </a:rPr>
              <a:t> mains power outlets in the premise</a:t>
            </a:r>
          </a:p>
        </p:txBody>
      </p:sp>
    </p:spTree>
    <p:extLst>
      <p:ext uri="{BB962C8B-B14F-4D97-AF65-F5344CB8AC3E}">
        <p14:creationId xmlns:p14="http://schemas.microsoft.com/office/powerpoint/2010/main" val="1047968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ED57D3F-E692-48E6-A235-1276078A8140}"/>
              </a:ext>
            </a:extLst>
          </p:cNvPr>
          <p:cNvSpPr>
            <a:spLocks noGrp="1"/>
          </p:cNvSpPr>
          <p:nvPr>
            <p:ph type="title"/>
          </p:nvPr>
        </p:nvSpPr>
        <p:spPr/>
        <p:txBody>
          <a:bodyPr>
            <a:normAutofit/>
          </a:bodyPr>
          <a:lstStyle/>
          <a:p>
            <a:r>
              <a:rPr lang="en-GB" dirty="0"/>
              <a:t>AHC Devices</a:t>
            </a:r>
          </a:p>
        </p:txBody>
      </p:sp>
      <p:sp>
        <p:nvSpPr>
          <p:cNvPr id="2" name="Footer Placeholder 1">
            <a:extLst>
              <a:ext uri="{FF2B5EF4-FFF2-40B4-BE49-F238E27FC236}">
                <a16:creationId xmlns:a16="http://schemas.microsoft.com/office/drawing/2014/main" id="{7A63F513-25DC-4249-B812-5A45AD1AFF73}"/>
              </a:ext>
            </a:extLst>
          </p:cNvPr>
          <p:cNvSpPr>
            <a:spLocks noGrp="1"/>
          </p:cNvSpPr>
          <p:nvPr>
            <p:ph type="ftr" sz="quarter" idx="11"/>
          </p:nvPr>
        </p:nvSpPr>
        <p:spPr/>
        <p:txBody>
          <a:bodyPr/>
          <a:lstStyle/>
          <a:p>
            <a:r>
              <a:rPr lang="en-GB" dirty="0"/>
              <a:t>Alt HAN Co.</a:t>
            </a:r>
          </a:p>
        </p:txBody>
      </p:sp>
      <p:sp>
        <p:nvSpPr>
          <p:cNvPr id="3" name="Slide Number Placeholder 2">
            <a:extLst>
              <a:ext uri="{FF2B5EF4-FFF2-40B4-BE49-F238E27FC236}">
                <a16:creationId xmlns:a16="http://schemas.microsoft.com/office/drawing/2014/main" id="{DAFCDE00-0331-4906-A48B-640DBF028FBD}"/>
              </a:ext>
            </a:extLst>
          </p:cNvPr>
          <p:cNvSpPr>
            <a:spLocks noGrp="1"/>
          </p:cNvSpPr>
          <p:nvPr>
            <p:ph type="sldNum" sz="quarter" idx="12"/>
          </p:nvPr>
        </p:nvSpPr>
        <p:spPr/>
        <p:txBody>
          <a:bodyPr/>
          <a:lstStyle/>
          <a:p>
            <a:fld id="{B33F2A01-A562-4CBA-A846-26FCE683EC2C}" type="slidenum">
              <a:rPr lang="en-GB" smtClean="0"/>
              <a:pPr/>
              <a:t>4</a:t>
            </a:fld>
            <a:endParaRPr lang="en-GB"/>
          </a:p>
        </p:txBody>
      </p:sp>
      <p:sp>
        <p:nvSpPr>
          <p:cNvPr id="23" name="Rectangle 76">
            <a:extLst>
              <a:ext uri="{FF2B5EF4-FFF2-40B4-BE49-F238E27FC236}">
                <a16:creationId xmlns:a16="http://schemas.microsoft.com/office/drawing/2014/main" id="{0FF7F31B-C946-49CA-94A5-C3D43A359FED}"/>
              </a:ext>
            </a:extLst>
          </p:cNvPr>
          <p:cNvSpPr>
            <a:spLocks noChangeArrowheads="1"/>
          </p:cNvSpPr>
          <p:nvPr/>
        </p:nvSpPr>
        <p:spPr bwMode="auto">
          <a:xfrm>
            <a:off x="152401" y="19633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solidFill>
                <a:schemeClr val="tx2"/>
              </a:solidFill>
            </a:endParaRPr>
          </a:p>
        </p:txBody>
      </p:sp>
      <p:sp>
        <p:nvSpPr>
          <p:cNvPr id="24" name="Rectangle 78">
            <a:extLst>
              <a:ext uri="{FF2B5EF4-FFF2-40B4-BE49-F238E27FC236}">
                <a16:creationId xmlns:a16="http://schemas.microsoft.com/office/drawing/2014/main" id="{BAFD8198-E46B-45C4-A6AE-016B3F9E2262}"/>
              </a:ext>
            </a:extLst>
          </p:cNvPr>
          <p:cNvSpPr>
            <a:spLocks noChangeArrowheads="1"/>
          </p:cNvSpPr>
          <p:nvPr/>
        </p:nvSpPr>
        <p:spPr bwMode="auto">
          <a:xfrm>
            <a:off x="152401" y="86385"/>
            <a:ext cx="184731" cy="1046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354" eaLnBrk="0" fontAlgn="base" hangingPunct="0">
              <a:spcBef>
                <a:spcPct val="0"/>
              </a:spcBef>
              <a:spcAft>
                <a:spcPct val="0"/>
              </a:spcAft>
            </a:pPr>
            <a:endParaRPr lang="en-GB" altLang="en-US" sz="800">
              <a:solidFill>
                <a:schemeClr val="tx2"/>
              </a:solidFill>
            </a:endParaRPr>
          </a:p>
          <a:p>
            <a:pPr defTabSz="914354" eaLnBrk="0" fontAlgn="base" hangingPunct="0">
              <a:spcBef>
                <a:spcPct val="0"/>
              </a:spcBef>
              <a:spcAft>
                <a:spcPct val="0"/>
              </a:spcAft>
            </a:pPr>
            <a:br>
              <a:rPr lang="en-GB" altLang="en-US">
                <a:solidFill>
                  <a:schemeClr val="tx2"/>
                </a:solidFill>
                <a:latin typeface="Arial" panose="020B0604020202020204" pitchFamily="34" charset="0"/>
              </a:rPr>
            </a:br>
            <a:endParaRPr lang="en-GB" altLang="en-US">
              <a:solidFill>
                <a:schemeClr val="tx2"/>
              </a:solidFill>
              <a:latin typeface="Arial" panose="020B0604020202020204" pitchFamily="34" charset="0"/>
            </a:endParaRPr>
          </a:p>
          <a:p>
            <a:pPr defTabSz="914354" eaLnBrk="0" fontAlgn="base" hangingPunct="0">
              <a:spcBef>
                <a:spcPct val="0"/>
              </a:spcBef>
              <a:spcAft>
                <a:spcPct val="0"/>
              </a:spcAft>
            </a:pPr>
            <a:endParaRPr lang="en-GB" altLang="en-US">
              <a:solidFill>
                <a:schemeClr val="tx2"/>
              </a:solidFill>
              <a:latin typeface="Arial" panose="020B0604020202020204" pitchFamily="34" charset="0"/>
            </a:endParaRPr>
          </a:p>
        </p:txBody>
      </p:sp>
      <p:sp>
        <p:nvSpPr>
          <p:cNvPr id="25" name="Rectangle 81">
            <a:extLst>
              <a:ext uri="{FF2B5EF4-FFF2-40B4-BE49-F238E27FC236}">
                <a16:creationId xmlns:a16="http://schemas.microsoft.com/office/drawing/2014/main" id="{31944CAE-B112-420D-B20B-B788CA13BC1A}"/>
              </a:ext>
            </a:extLst>
          </p:cNvPr>
          <p:cNvSpPr>
            <a:spLocks noChangeArrowheads="1"/>
          </p:cNvSpPr>
          <p:nvPr/>
        </p:nvSpPr>
        <p:spPr bwMode="auto">
          <a:xfrm>
            <a:off x="152401" y="86385"/>
            <a:ext cx="184731" cy="1046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354" eaLnBrk="0" fontAlgn="base" hangingPunct="0">
              <a:spcBef>
                <a:spcPct val="0"/>
              </a:spcBef>
              <a:spcAft>
                <a:spcPct val="0"/>
              </a:spcAft>
            </a:pPr>
            <a:endParaRPr lang="en-GB" altLang="en-US" sz="800">
              <a:solidFill>
                <a:schemeClr val="tx2"/>
              </a:solidFill>
            </a:endParaRPr>
          </a:p>
          <a:p>
            <a:pPr defTabSz="914354" eaLnBrk="0" fontAlgn="base" hangingPunct="0">
              <a:spcBef>
                <a:spcPct val="0"/>
              </a:spcBef>
              <a:spcAft>
                <a:spcPct val="0"/>
              </a:spcAft>
            </a:pPr>
            <a:br>
              <a:rPr lang="en-GB" altLang="en-US">
                <a:solidFill>
                  <a:schemeClr val="tx2"/>
                </a:solidFill>
                <a:latin typeface="Arial" panose="020B0604020202020204" pitchFamily="34" charset="0"/>
              </a:rPr>
            </a:br>
            <a:endParaRPr lang="en-GB" altLang="en-US">
              <a:solidFill>
                <a:schemeClr val="tx2"/>
              </a:solidFill>
              <a:latin typeface="Arial" panose="020B0604020202020204" pitchFamily="34" charset="0"/>
            </a:endParaRPr>
          </a:p>
          <a:p>
            <a:pPr defTabSz="914354" eaLnBrk="0" fontAlgn="base" hangingPunct="0">
              <a:spcBef>
                <a:spcPct val="0"/>
              </a:spcBef>
              <a:spcAft>
                <a:spcPct val="0"/>
              </a:spcAft>
            </a:pPr>
            <a:endParaRPr lang="en-GB" altLang="en-US">
              <a:solidFill>
                <a:schemeClr val="tx2"/>
              </a:solidFill>
              <a:latin typeface="Arial" panose="020B0604020202020204" pitchFamily="34" charset="0"/>
            </a:endParaRPr>
          </a:p>
        </p:txBody>
      </p:sp>
      <p:sp>
        <p:nvSpPr>
          <p:cNvPr id="26" name="Rectangle 83">
            <a:extLst>
              <a:ext uri="{FF2B5EF4-FFF2-40B4-BE49-F238E27FC236}">
                <a16:creationId xmlns:a16="http://schemas.microsoft.com/office/drawing/2014/main" id="{806A2891-AC70-40EA-8008-01AEB1E41D9F}"/>
              </a:ext>
            </a:extLst>
          </p:cNvPr>
          <p:cNvSpPr>
            <a:spLocks noChangeArrowheads="1"/>
          </p:cNvSpPr>
          <p:nvPr/>
        </p:nvSpPr>
        <p:spPr bwMode="auto">
          <a:xfrm>
            <a:off x="152401" y="363386"/>
            <a:ext cx="184731"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354" eaLnBrk="0" fontAlgn="base" hangingPunct="0">
              <a:spcBef>
                <a:spcPct val="0"/>
              </a:spcBef>
              <a:spcAft>
                <a:spcPct val="0"/>
              </a:spcAft>
            </a:pPr>
            <a:endParaRPr lang="en-GB" altLang="en-US" sz="800">
              <a:solidFill>
                <a:schemeClr val="tx2"/>
              </a:solidFill>
            </a:endParaRPr>
          </a:p>
          <a:p>
            <a:pPr defTabSz="914354" eaLnBrk="0" fontAlgn="base" hangingPunct="0">
              <a:spcBef>
                <a:spcPct val="0"/>
              </a:spcBef>
              <a:spcAft>
                <a:spcPct val="0"/>
              </a:spcAft>
            </a:pPr>
            <a:endParaRPr lang="en-GB" altLang="en-US">
              <a:solidFill>
                <a:schemeClr val="tx2"/>
              </a:solidFill>
              <a:latin typeface="Arial" panose="020B0604020202020204" pitchFamily="34" charset="0"/>
            </a:endParaRPr>
          </a:p>
        </p:txBody>
      </p:sp>
      <p:sp>
        <p:nvSpPr>
          <p:cNvPr id="60" name="TextBox 59"/>
          <p:cNvSpPr txBox="1"/>
          <p:nvPr/>
        </p:nvSpPr>
        <p:spPr>
          <a:xfrm>
            <a:off x="589805" y="1062595"/>
            <a:ext cx="10318336" cy="4402167"/>
          </a:xfrm>
          <a:prstGeom prst="rect">
            <a:avLst/>
          </a:prstGeom>
          <a:noFill/>
        </p:spPr>
        <p:txBody>
          <a:bodyPr wrap="square" rtlCol="0">
            <a:spAutoFit/>
          </a:bodyPr>
          <a:lstStyle/>
          <a:p>
            <a:pPr marL="228594" indent="-228594" defTabSz="914354" eaLnBrk="0" fontAlgn="base" hangingPunct="0">
              <a:spcBef>
                <a:spcPct val="0"/>
              </a:spcBef>
              <a:spcAft>
                <a:spcPct val="0"/>
              </a:spcAft>
              <a:buFont typeface="Webdings" panose="05030102010509060703" pitchFamily="18" charset="2"/>
              <a:buChar char=""/>
            </a:pPr>
            <a:r>
              <a:rPr lang="en-US" altLang="en-US" sz="1867" dirty="0">
                <a:solidFill>
                  <a:schemeClr val="tx2"/>
                </a:solidFill>
                <a:latin typeface="Calibri Light" panose="020F0302020204030204" pitchFamily="34" charset="0"/>
                <a:ea typeface="Yu Mincho" panose="02020400000000000000" pitchFamily="18" charset="-128"/>
                <a:cs typeface="Calibri Light" panose="020F0302020204030204" pitchFamily="34" charset="0"/>
              </a:rPr>
              <a:t>There are 4 different device types known as ‘</a:t>
            </a:r>
            <a:r>
              <a:rPr lang="en-US" altLang="en-US" sz="1867" b="1" dirty="0">
                <a:solidFill>
                  <a:schemeClr val="tx2"/>
                </a:solidFill>
                <a:latin typeface="Calibri Light" panose="020F0302020204030204" pitchFamily="34" charset="0"/>
                <a:ea typeface="Yu Mincho" panose="02020400000000000000" pitchFamily="18" charset="-128"/>
                <a:cs typeface="Calibri Light" panose="020F0302020204030204" pitchFamily="34" charset="0"/>
              </a:rPr>
              <a:t>bridges</a:t>
            </a:r>
            <a:r>
              <a:rPr lang="en-US" altLang="en-US" sz="1867" dirty="0">
                <a:solidFill>
                  <a:schemeClr val="tx2"/>
                </a:solidFill>
                <a:latin typeface="Calibri Light" panose="020F0302020204030204" pitchFamily="34" charset="0"/>
                <a:ea typeface="Yu Mincho" panose="02020400000000000000" pitchFamily="18" charset="-128"/>
                <a:cs typeface="Calibri Light" panose="020F0302020204030204" pitchFamily="34" charset="0"/>
              </a:rPr>
              <a:t>’ also known as B1, B2, B3 and B4.</a:t>
            </a:r>
          </a:p>
          <a:p>
            <a:pPr marL="228594" indent="-228594" defTabSz="914354" eaLnBrk="0" fontAlgn="base" hangingPunct="0">
              <a:spcBef>
                <a:spcPct val="0"/>
              </a:spcBef>
              <a:spcAft>
                <a:spcPct val="0"/>
              </a:spcAft>
              <a:buFont typeface="Webdings" panose="05030102010509060703" pitchFamily="18" charset="2"/>
              <a:buChar char=""/>
            </a:pPr>
            <a:endParaRPr lang="en-US" altLang="en-US" sz="1867" dirty="0">
              <a:solidFill>
                <a:schemeClr val="tx2"/>
              </a:solidFill>
              <a:latin typeface="Calibri Light" panose="020F0302020204030204" pitchFamily="34" charset="0"/>
              <a:ea typeface="Yu Mincho" panose="02020400000000000000" pitchFamily="18" charset="-128"/>
              <a:cs typeface="Calibri Light" panose="020F0302020204030204" pitchFamily="34" charset="0"/>
            </a:endParaRPr>
          </a:p>
          <a:p>
            <a:pPr marL="228594" indent="-228594" defTabSz="914354" eaLnBrk="0" fontAlgn="base" hangingPunct="0">
              <a:spcBef>
                <a:spcPct val="0"/>
              </a:spcBef>
              <a:spcAft>
                <a:spcPct val="0"/>
              </a:spcAft>
              <a:buFont typeface="Webdings" panose="05030102010509060703" pitchFamily="18" charset="2"/>
              <a:buChar char=""/>
            </a:pPr>
            <a:r>
              <a:rPr lang="en-US" altLang="en-US" sz="1867" dirty="0">
                <a:solidFill>
                  <a:schemeClr val="tx2"/>
                </a:solidFill>
                <a:latin typeface="Calibri Light" panose="020F0302020204030204" pitchFamily="34" charset="0"/>
                <a:ea typeface="Yu Mincho" panose="02020400000000000000" pitchFamily="18" charset="-128"/>
                <a:cs typeface="Calibri Light" panose="020F0302020204030204" pitchFamily="34" charset="0"/>
              </a:rPr>
              <a:t>These bridges are configured to form 3 different ‘</a:t>
            </a:r>
            <a:r>
              <a:rPr lang="en-US" altLang="en-US" sz="1867" b="1" dirty="0">
                <a:solidFill>
                  <a:schemeClr val="tx2"/>
                </a:solidFill>
                <a:latin typeface="Calibri Light" panose="020F0302020204030204" pitchFamily="34" charset="0"/>
                <a:ea typeface="Yu Mincho" panose="02020400000000000000" pitchFamily="18" charset="-128"/>
                <a:cs typeface="Calibri Light" panose="020F0302020204030204" pitchFamily="34" charset="0"/>
              </a:rPr>
              <a:t>solutions</a:t>
            </a:r>
            <a:r>
              <a:rPr lang="en-US" altLang="en-US" sz="1867" dirty="0">
                <a:solidFill>
                  <a:schemeClr val="tx2"/>
                </a:solidFill>
                <a:latin typeface="Calibri Light" panose="020F0302020204030204" pitchFamily="34" charset="0"/>
                <a:ea typeface="Yu Mincho" panose="02020400000000000000" pitchFamily="18" charset="-128"/>
                <a:cs typeface="Calibri Light" panose="020F0302020204030204" pitchFamily="34" charset="0"/>
              </a:rPr>
              <a:t>’: Solutions A, B and C.</a:t>
            </a:r>
          </a:p>
          <a:p>
            <a:pPr marL="838179" lvl="1" indent="-228594" defTabSz="914354" eaLnBrk="0" fontAlgn="base" hangingPunct="0">
              <a:spcBef>
                <a:spcPct val="0"/>
              </a:spcBef>
              <a:spcAft>
                <a:spcPct val="0"/>
              </a:spcAft>
              <a:buFont typeface="Webdings" panose="05030102010509060703" pitchFamily="18" charset="2"/>
              <a:buChar char=""/>
            </a:pPr>
            <a:r>
              <a:rPr lang="en-US" altLang="en-US" sz="1867" b="1" dirty="0">
                <a:solidFill>
                  <a:schemeClr val="tx2"/>
                </a:solidFill>
                <a:latin typeface="Calibri Light" panose="020F0302020204030204" pitchFamily="34" charset="0"/>
                <a:ea typeface="Yu Mincho" panose="02020400000000000000" pitchFamily="18" charset="-128"/>
                <a:cs typeface="Calibri Light" panose="020F0302020204030204" pitchFamily="34" charset="0"/>
              </a:rPr>
              <a:t>Solution A</a:t>
            </a:r>
            <a:r>
              <a:rPr lang="en-US" altLang="en-US" sz="1867" dirty="0">
                <a:solidFill>
                  <a:schemeClr val="tx2"/>
                </a:solidFill>
                <a:latin typeface="Calibri Light" panose="020F0302020204030204" pitchFamily="34" charset="0"/>
                <a:ea typeface="Yu Mincho" panose="02020400000000000000" pitchFamily="18" charset="-128"/>
                <a:cs typeface="Calibri Light" panose="020F0302020204030204" pitchFamily="34" charset="0"/>
              </a:rPr>
              <a:t>: Uses B1 and B2 when either IHD or GSME are out of range or they both are  but close together</a:t>
            </a:r>
          </a:p>
          <a:p>
            <a:pPr marL="838179" lvl="1" indent="-228594" defTabSz="914354" eaLnBrk="0" fontAlgn="base" hangingPunct="0">
              <a:spcBef>
                <a:spcPct val="0"/>
              </a:spcBef>
              <a:spcAft>
                <a:spcPct val="0"/>
              </a:spcAft>
              <a:buFont typeface="Webdings" panose="05030102010509060703" pitchFamily="18" charset="2"/>
              <a:buChar char=""/>
            </a:pPr>
            <a:r>
              <a:rPr lang="en-US" altLang="en-US" sz="1867" b="1" dirty="0">
                <a:solidFill>
                  <a:schemeClr val="tx2"/>
                </a:solidFill>
                <a:latin typeface="Calibri Light" panose="020F0302020204030204" pitchFamily="34" charset="0"/>
                <a:ea typeface="Yu Mincho" panose="02020400000000000000" pitchFamily="18" charset="-128"/>
                <a:cs typeface="Calibri Light" panose="020F0302020204030204" pitchFamily="34" charset="0"/>
              </a:rPr>
              <a:t>Solution B</a:t>
            </a:r>
            <a:r>
              <a:rPr lang="en-US" altLang="en-US" sz="1867" dirty="0">
                <a:solidFill>
                  <a:schemeClr val="tx2"/>
                </a:solidFill>
                <a:latin typeface="Calibri Light" panose="020F0302020204030204" pitchFamily="34" charset="0"/>
                <a:ea typeface="Yu Mincho" panose="02020400000000000000" pitchFamily="18" charset="-128"/>
                <a:cs typeface="Calibri Light" panose="020F0302020204030204" pitchFamily="34" charset="0"/>
              </a:rPr>
              <a:t>: Uses B1, B2a and B2b when IHD and GSME are out of range and far apart</a:t>
            </a:r>
          </a:p>
          <a:p>
            <a:pPr marL="838179" lvl="1" indent="-228594" defTabSz="914354" eaLnBrk="0" fontAlgn="base" hangingPunct="0">
              <a:spcBef>
                <a:spcPct val="0"/>
              </a:spcBef>
              <a:spcAft>
                <a:spcPct val="0"/>
              </a:spcAft>
              <a:buFont typeface="Webdings" panose="05030102010509060703" pitchFamily="18" charset="2"/>
              <a:buChar char=""/>
            </a:pPr>
            <a:r>
              <a:rPr lang="en-US" altLang="en-US" sz="1867" b="1" dirty="0">
                <a:solidFill>
                  <a:schemeClr val="tx2"/>
                </a:solidFill>
                <a:latin typeface="Calibri Light" panose="020F0302020204030204" pitchFamily="34" charset="0"/>
                <a:ea typeface="Yu Mincho" panose="02020400000000000000" pitchFamily="18" charset="-128"/>
                <a:cs typeface="Calibri Light" panose="020F0302020204030204" pitchFamily="34" charset="0"/>
              </a:rPr>
              <a:t>Solution C</a:t>
            </a:r>
            <a:r>
              <a:rPr lang="en-US" altLang="en-US" sz="1867" dirty="0">
                <a:solidFill>
                  <a:schemeClr val="tx2"/>
                </a:solidFill>
                <a:latin typeface="Calibri Light" panose="020F0302020204030204" pitchFamily="34" charset="0"/>
                <a:ea typeface="Yu Mincho" panose="02020400000000000000" pitchFamily="18" charset="-128"/>
                <a:cs typeface="Calibri Light" panose="020F0302020204030204" pitchFamily="34" charset="0"/>
              </a:rPr>
              <a:t>: Uses B1, B3 and B4 when IHD is out of range and GSME is very remote (does not  have nearby mains electricity to power any bridges)</a:t>
            </a:r>
          </a:p>
          <a:p>
            <a:pPr marL="228594" indent="-228594" defTabSz="914354" eaLnBrk="0" fontAlgn="base" hangingPunct="0">
              <a:spcBef>
                <a:spcPct val="0"/>
              </a:spcBef>
              <a:spcAft>
                <a:spcPct val="0"/>
              </a:spcAft>
              <a:buFont typeface="Webdings" panose="05030102010509060703" pitchFamily="18" charset="2"/>
              <a:buChar char=""/>
            </a:pPr>
            <a:endParaRPr lang="en-US" altLang="en-US" sz="1867" dirty="0">
              <a:solidFill>
                <a:schemeClr val="tx2"/>
              </a:solidFill>
              <a:latin typeface="Calibri Light" panose="020F0302020204030204" pitchFamily="34" charset="0"/>
              <a:ea typeface="Yu Mincho" panose="02020400000000000000" pitchFamily="18" charset="-128"/>
              <a:cs typeface="Calibri Light" panose="020F0302020204030204" pitchFamily="34" charset="0"/>
            </a:endParaRPr>
          </a:p>
          <a:p>
            <a:pPr marL="228594" indent="-228594" defTabSz="914354" eaLnBrk="0" fontAlgn="base" hangingPunct="0">
              <a:spcBef>
                <a:spcPct val="0"/>
              </a:spcBef>
              <a:spcAft>
                <a:spcPct val="0"/>
              </a:spcAft>
              <a:buFont typeface="Webdings" panose="05030102010509060703" pitchFamily="18" charset="2"/>
              <a:buChar char=""/>
            </a:pPr>
            <a:r>
              <a:rPr lang="en-US" altLang="en-US" sz="1867" dirty="0">
                <a:solidFill>
                  <a:schemeClr val="tx2"/>
                </a:solidFill>
                <a:latin typeface="Calibri Light" panose="020F0302020204030204" pitchFamily="34" charset="0"/>
                <a:ea typeface="Yu Mincho" panose="02020400000000000000" pitchFamily="18" charset="-128"/>
                <a:cs typeface="Calibri Light" panose="020F0302020204030204" pitchFamily="34" charset="0"/>
              </a:rPr>
              <a:t>Each bridge joins the ZigBee network as Range Extenders to tunnel traffic.  This is achieved via the standard DUIS whitelist functionality and performed by Service Users</a:t>
            </a:r>
          </a:p>
          <a:p>
            <a:pPr marL="228594" indent="-228594" defTabSz="914354" eaLnBrk="0" fontAlgn="base" hangingPunct="0">
              <a:spcBef>
                <a:spcPct val="0"/>
              </a:spcBef>
              <a:spcAft>
                <a:spcPct val="0"/>
              </a:spcAft>
              <a:buFont typeface="Webdings" panose="05030102010509060703" pitchFamily="18" charset="2"/>
              <a:buChar char=""/>
            </a:pPr>
            <a:endParaRPr lang="en-US" altLang="en-US" sz="1867" dirty="0">
              <a:solidFill>
                <a:schemeClr val="tx2"/>
              </a:solidFill>
              <a:latin typeface="Calibri Light" panose="020F0302020204030204" pitchFamily="34" charset="0"/>
              <a:ea typeface="Yu Mincho" panose="02020400000000000000" pitchFamily="18" charset="-128"/>
              <a:cs typeface="Calibri Light" panose="020F0302020204030204" pitchFamily="34" charset="0"/>
            </a:endParaRPr>
          </a:p>
          <a:p>
            <a:pPr marL="228594" indent="-228594" defTabSz="914354" eaLnBrk="0" fontAlgn="base" hangingPunct="0">
              <a:spcBef>
                <a:spcPct val="0"/>
              </a:spcBef>
              <a:spcAft>
                <a:spcPct val="0"/>
              </a:spcAft>
              <a:buFont typeface="Webdings" panose="05030102010509060703" pitchFamily="18" charset="2"/>
              <a:buChar char=""/>
            </a:pPr>
            <a:r>
              <a:rPr lang="en-US" altLang="en-US" sz="1867" dirty="0">
                <a:solidFill>
                  <a:schemeClr val="tx2"/>
                </a:solidFill>
                <a:latin typeface="Calibri Light" panose="020F0302020204030204" pitchFamily="34" charset="0"/>
                <a:ea typeface="Yu Mincho" panose="02020400000000000000" pitchFamily="18" charset="-128"/>
                <a:cs typeface="Calibri Light" panose="020F0302020204030204" pitchFamily="34" charset="0"/>
              </a:rPr>
              <a:t>AHC bridges support the following Zigbee clusters</a:t>
            </a:r>
          </a:p>
          <a:p>
            <a:pPr marL="228594" indent="-228594" defTabSz="914354" eaLnBrk="0" fontAlgn="base" hangingPunct="0">
              <a:spcBef>
                <a:spcPct val="0"/>
              </a:spcBef>
              <a:spcAft>
                <a:spcPct val="0"/>
              </a:spcAft>
              <a:buFont typeface="Webdings" panose="05030102010509060703" pitchFamily="18" charset="2"/>
              <a:buChar char=""/>
            </a:pPr>
            <a:endParaRPr lang="en-US" altLang="en-US" sz="1867" dirty="0">
              <a:solidFill>
                <a:schemeClr val="tx2"/>
              </a:solidFill>
              <a:latin typeface="Calibri Light" panose="020F0302020204030204" pitchFamily="34" charset="0"/>
              <a:ea typeface="Yu Mincho" panose="02020400000000000000" pitchFamily="18" charset="-128"/>
              <a:cs typeface="Calibri Light" panose="020F0302020204030204" pitchFamily="34" charset="0"/>
            </a:endParaRPr>
          </a:p>
          <a:p>
            <a:pPr marL="228594" indent="-228594" defTabSz="914354" eaLnBrk="0" fontAlgn="base" hangingPunct="0">
              <a:spcBef>
                <a:spcPct val="0"/>
              </a:spcBef>
              <a:spcAft>
                <a:spcPct val="0"/>
              </a:spcAft>
              <a:buFont typeface="Webdings" panose="05030102010509060703" pitchFamily="18" charset="2"/>
              <a:buChar char=""/>
            </a:pPr>
            <a:endParaRPr lang="en-US" altLang="en-US" sz="1867" dirty="0">
              <a:solidFill>
                <a:schemeClr val="tx2"/>
              </a:solidFill>
              <a:latin typeface="Calibri Light" panose="020F0302020204030204" pitchFamily="34" charset="0"/>
              <a:ea typeface="Yu Mincho" panose="02020400000000000000" pitchFamily="18" charset="-128"/>
              <a:cs typeface="Calibri Light" panose="020F0302020204030204" pitchFamily="34" charset="0"/>
            </a:endParaRPr>
          </a:p>
        </p:txBody>
      </p:sp>
      <p:sp>
        <p:nvSpPr>
          <p:cNvPr id="11" name="TextBox 10"/>
          <p:cNvSpPr txBox="1"/>
          <p:nvPr/>
        </p:nvSpPr>
        <p:spPr>
          <a:xfrm>
            <a:off x="7430460" y="4378359"/>
            <a:ext cx="4409113" cy="830997"/>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r>
              <a:rPr lang="en-GB" sz="1200" b="1" dirty="0">
                <a:solidFill>
                  <a:schemeClr val="bg1"/>
                </a:solidFill>
                <a:latin typeface="Calibri"/>
              </a:rPr>
              <a:t>What happens when an IHD encounters a normal HAN and an AHC device is connected? </a:t>
            </a:r>
          </a:p>
          <a:p>
            <a:endParaRPr lang="en-GB" sz="1200" dirty="0">
              <a:solidFill>
                <a:schemeClr val="bg1"/>
              </a:solidFill>
              <a:latin typeface="Calibri"/>
            </a:endParaRPr>
          </a:p>
          <a:p>
            <a:r>
              <a:rPr lang="en-GB" sz="1200" dirty="0">
                <a:solidFill>
                  <a:schemeClr val="bg1"/>
                </a:solidFill>
                <a:latin typeface="Calibri"/>
              </a:rPr>
              <a:t>The device uses the network with the least hops.</a:t>
            </a:r>
          </a:p>
        </p:txBody>
      </p:sp>
      <p:pic>
        <p:nvPicPr>
          <p:cNvPr id="12" name="Picture 11">
            <a:extLst>
              <a:ext uri="{FF2B5EF4-FFF2-40B4-BE49-F238E27FC236}">
                <a16:creationId xmlns:a16="http://schemas.microsoft.com/office/drawing/2014/main" id="{3830C2F6-F9CC-45FD-A7BE-C3D265DB2C53}"/>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054341" y="2300875"/>
            <a:ext cx="1056117" cy="1392155"/>
          </a:xfrm>
          <a:prstGeom prst="rect">
            <a:avLst/>
          </a:prstGeom>
          <a:noFill/>
          <a:ln>
            <a:noFill/>
          </a:ln>
        </p:spPr>
      </p:pic>
      <p:graphicFrame>
        <p:nvGraphicFramePr>
          <p:cNvPr id="6" name="Table 6">
            <a:extLst>
              <a:ext uri="{FF2B5EF4-FFF2-40B4-BE49-F238E27FC236}">
                <a16:creationId xmlns:a16="http://schemas.microsoft.com/office/drawing/2014/main" id="{6C52B59B-661E-D54B-B79A-8EB07BB9468E}"/>
              </a:ext>
            </a:extLst>
          </p:cNvPr>
          <p:cNvGraphicFramePr>
            <a:graphicFrameLocks noGrp="1"/>
          </p:cNvGraphicFramePr>
          <p:nvPr>
            <p:extLst>
              <p:ext uri="{D42A27DB-BD31-4B8C-83A1-F6EECF244321}">
                <p14:modId xmlns:p14="http://schemas.microsoft.com/office/powerpoint/2010/main" val="1524176915"/>
              </p:ext>
            </p:extLst>
          </p:nvPr>
        </p:nvGraphicFramePr>
        <p:xfrm>
          <a:off x="705069" y="5017279"/>
          <a:ext cx="5743574" cy="1339072"/>
        </p:xfrm>
        <a:graphic>
          <a:graphicData uri="http://schemas.openxmlformats.org/drawingml/2006/table">
            <a:tbl>
              <a:tblPr firstRow="1" bandRow="1">
                <a:tableStyleId>{5C22544A-7EE6-4342-B048-85BDC9FD1C3A}</a:tableStyleId>
              </a:tblPr>
              <a:tblGrid>
                <a:gridCol w="2250403">
                  <a:extLst>
                    <a:ext uri="{9D8B030D-6E8A-4147-A177-3AD203B41FA5}">
                      <a16:colId xmlns:a16="http://schemas.microsoft.com/office/drawing/2014/main" val="2065235717"/>
                    </a:ext>
                  </a:extLst>
                </a:gridCol>
                <a:gridCol w="1890272">
                  <a:extLst>
                    <a:ext uri="{9D8B030D-6E8A-4147-A177-3AD203B41FA5}">
                      <a16:colId xmlns:a16="http://schemas.microsoft.com/office/drawing/2014/main" val="4217519888"/>
                    </a:ext>
                  </a:extLst>
                </a:gridCol>
                <a:gridCol w="1602899">
                  <a:extLst>
                    <a:ext uri="{9D8B030D-6E8A-4147-A177-3AD203B41FA5}">
                      <a16:colId xmlns:a16="http://schemas.microsoft.com/office/drawing/2014/main" val="191374834"/>
                    </a:ext>
                  </a:extLst>
                </a:gridCol>
              </a:tblGrid>
              <a:tr h="272708">
                <a:tc>
                  <a:txBody>
                    <a:bodyPr/>
                    <a:lstStyle/>
                    <a:p>
                      <a:endParaRPr lang="en-GB" sz="1400" b="1" kern="1200" dirty="0">
                        <a:solidFill>
                          <a:schemeClr val="tx2"/>
                        </a:solidFill>
                        <a:latin typeface="Calibri Light" panose="020F0302020204030204" pitchFamily="34" charset="0"/>
                        <a:ea typeface="Yu Mincho" panose="02020400000000000000" pitchFamily="18" charset="-128"/>
                        <a:cs typeface="Calibri Light" panose="020F0302020204030204" pitchFamily="34" charset="0"/>
                      </a:endParaRPr>
                    </a:p>
                  </a:txBody>
                  <a:tcPr marL="68580" marR="68580"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a:solidFill>
                            <a:schemeClr val="tx2"/>
                          </a:solidFill>
                          <a:latin typeface="Calibri Light" panose="020F0302020204030204" pitchFamily="34" charset="0"/>
                          <a:ea typeface="Yu Mincho" panose="02020400000000000000" pitchFamily="18" charset="-128"/>
                          <a:cs typeface="Calibri Light" panose="020F0302020204030204" pitchFamily="34" charset="0"/>
                        </a:rPr>
                        <a:t>Server side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a:solidFill>
                            <a:schemeClr val="tx2"/>
                          </a:solidFill>
                          <a:latin typeface="Calibri Light" panose="020F0302020204030204" pitchFamily="34" charset="0"/>
                          <a:ea typeface="Yu Mincho" panose="02020400000000000000" pitchFamily="18" charset="-128"/>
                          <a:cs typeface="Calibri Light" panose="020F0302020204030204" pitchFamily="34" charset="0"/>
                        </a:rPr>
                        <a:t>Client side</a:t>
                      </a:r>
                    </a:p>
                  </a:txBody>
                  <a:tcPr/>
                </a:tc>
                <a:extLst>
                  <a:ext uri="{0D108BD9-81ED-4DB2-BD59-A6C34878D82A}">
                    <a16:rowId xmlns:a16="http://schemas.microsoft.com/office/drawing/2014/main" val="1247852758"/>
                  </a:ext>
                </a:extLst>
              </a:tr>
              <a:tr h="258568">
                <a:tc>
                  <a:txBody>
                    <a:bodyPr/>
                    <a:lstStyle/>
                    <a:p>
                      <a:r>
                        <a:rPr lang="en-GB" sz="1400" b="1" kern="1200" dirty="0">
                          <a:solidFill>
                            <a:schemeClr val="tx2"/>
                          </a:solidFill>
                          <a:latin typeface="Calibri Light" panose="020F0302020204030204" pitchFamily="34" charset="0"/>
                          <a:ea typeface="Yu Mincho" panose="02020400000000000000" pitchFamily="18" charset="-128"/>
                          <a:cs typeface="Calibri Light" panose="020F0302020204030204" pitchFamily="34" charset="0"/>
                        </a:rPr>
                        <a:t>B1-3 mandatory clusters</a:t>
                      </a:r>
                    </a:p>
                  </a:txBody>
                  <a:tcPr marL="68580" marR="68580" marT="0" marB="0"/>
                </a:tc>
                <a:tc>
                  <a:txBody>
                    <a:bodyPr/>
                    <a:lstStyle/>
                    <a:p>
                      <a:r>
                        <a:rPr lang="en-GB" sz="1400" b="1" kern="1200" dirty="0">
                          <a:solidFill>
                            <a:schemeClr val="tx2"/>
                          </a:solidFill>
                          <a:latin typeface="Calibri Light" panose="020F0302020204030204" pitchFamily="34" charset="0"/>
                          <a:ea typeface="Yu Mincho" panose="02020400000000000000" pitchFamily="18" charset="-128"/>
                          <a:cs typeface="Calibri Light" panose="020F0302020204030204" pitchFamily="34" charset="0"/>
                        </a:rPr>
                        <a:t>Basic, Key establishment</a:t>
                      </a:r>
                    </a:p>
                  </a:txBody>
                  <a:tcPr marL="68580" marR="68580" marT="0" marB="0"/>
                </a:tc>
                <a:tc>
                  <a:txBody>
                    <a:bodyPr/>
                    <a:lstStyle/>
                    <a:p>
                      <a:r>
                        <a:rPr lang="en-GB" sz="1400" b="1" kern="1200" dirty="0">
                          <a:solidFill>
                            <a:schemeClr val="tx2"/>
                          </a:solidFill>
                          <a:latin typeface="Calibri Light" panose="020F0302020204030204" pitchFamily="34" charset="0"/>
                          <a:ea typeface="Yu Mincho" panose="02020400000000000000" pitchFamily="18" charset="-128"/>
                          <a:cs typeface="Calibri Light" panose="020F0302020204030204" pitchFamily="34" charset="0"/>
                        </a:rPr>
                        <a:t>Key establishment</a:t>
                      </a:r>
                    </a:p>
                  </a:txBody>
                  <a:tcPr marL="68580" marR="68580" marT="0" marB="0"/>
                </a:tc>
                <a:extLst>
                  <a:ext uri="{0D108BD9-81ED-4DB2-BD59-A6C34878D82A}">
                    <a16:rowId xmlns:a16="http://schemas.microsoft.com/office/drawing/2014/main" val="4170641623"/>
                  </a:ext>
                </a:extLst>
              </a:tr>
              <a:tr h="258568">
                <a:tc>
                  <a:txBody>
                    <a:bodyPr/>
                    <a:lstStyle/>
                    <a:p>
                      <a:r>
                        <a:rPr lang="en-GB" sz="1400" b="1" kern="1200">
                          <a:solidFill>
                            <a:schemeClr val="tx2"/>
                          </a:solidFill>
                          <a:latin typeface="Calibri Light" panose="020F0302020204030204" pitchFamily="34" charset="0"/>
                          <a:ea typeface="Yu Mincho" panose="02020400000000000000" pitchFamily="18" charset="-128"/>
                          <a:cs typeface="Calibri Light" panose="020F0302020204030204" pitchFamily="34" charset="0"/>
                        </a:rPr>
                        <a:t>B1-3 optional clusters</a:t>
                      </a:r>
                    </a:p>
                  </a:txBody>
                  <a:tcPr marL="68580" marR="68580" marT="0" marB="0"/>
                </a:tc>
                <a:tc>
                  <a:txBody>
                    <a:bodyPr/>
                    <a:lstStyle/>
                    <a:p>
                      <a:r>
                        <a:rPr lang="en-GB" sz="1400" b="1" kern="1200" dirty="0">
                          <a:solidFill>
                            <a:schemeClr val="tx2"/>
                          </a:solidFill>
                          <a:latin typeface="Calibri Light" panose="020F0302020204030204" pitchFamily="34" charset="0"/>
                          <a:ea typeface="Yu Mincho" panose="02020400000000000000" pitchFamily="18" charset="-128"/>
                          <a:cs typeface="Calibri Light" panose="020F0302020204030204" pitchFamily="34" charset="0"/>
                        </a:rPr>
                        <a:t>Keep-alive</a:t>
                      </a:r>
                    </a:p>
                  </a:txBody>
                  <a:tcPr marL="68580" marR="68580" marT="0" marB="0"/>
                </a:tc>
                <a:tc>
                  <a:txBody>
                    <a:bodyPr/>
                    <a:lstStyle/>
                    <a:p>
                      <a:r>
                        <a:rPr lang="en-GB" sz="1400" b="1" kern="1200" dirty="0">
                          <a:solidFill>
                            <a:schemeClr val="tx2"/>
                          </a:solidFill>
                          <a:latin typeface="Calibri Light" panose="020F0302020204030204" pitchFamily="34" charset="0"/>
                          <a:ea typeface="Yu Mincho" panose="02020400000000000000" pitchFamily="18" charset="-128"/>
                          <a:cs typeface="Calibri Light" panose="020F0302020204030204" pitchFamily="34" charset="0"/>
                        </a:rPr>
                        <a:t>Keep-alive</a:t>
                      </a:r>
                    </a:p>
                  </a:txBody>
                  <a:tcPr marL="68580" marR="68580" marT="0" marB="0"/>
                </a:tc>
                <a:extLst>
                  <a:ext uri="{0D108BD9-81ED-4DB2-BD59-A6C34878D82A}">
                    <a16:rowId xmlns:a16="http://schemas.microsoft.com/office/drawing/2014/main" val="4202529012"/>
                  </a:ext>
                </a:extLst>
              </a:tr>
              <a:tr h="258568">
                <a:tc>
                  <a:txBody>
                    <a:bodyPr/>
                    <a:lstStyle/>
                    <a:p>
                      <a:r>
                        <a:rPr lang="en-GB" sz="1400" b="1" kern="1200">
                          <a:solidFill>
                            <a:schemeClr val="tx2"/>
                          </a:solidFill>
                          <a:latin typeface="Calibri Light" panose="020F0302020204030204" pitchFamily="34" charset="0"/>
                          <a:ea typeface="Yu Mincho" panose="02020400000000000000" pitchFamily="18" charset="-128"/>
                          <a:cs typeface="Calibri Light" panose="020F0302020204030204" pitchFamily="34" charset="0"/>
                        </a:rPr>
                        <a:t>B4 mandatory clusters</a:t>
                      </a:r>
                    </a:p>
                  </a:txBody>
                  <a:tcPr marL="68580" marR="68580" marT="0" marB="0"/>
                </a:tc>
                <a:tc>
                  <a:txBody>
                    <a:bodyPr/>
                    <a:lstStyle/>
                    <a:p>
                      <a:r>
                        <a:rPr lang="en-GB" sz="1400" b="1" kern="1200" dirty="0">
                          <a:solidFill>
                            <a:schemeClr val="tx2"/>
                          </a:solidFill>
                          <a:latin typeface="Calibri Light" panose="020F0302020204030204" pitchFamily="34" charset="0"/>
                          <a:ea typeface="Yu Mincho" panose="02020400000000000000" pitchFamily="18" charset="-128"/>
                          <a:cs typeface="Calibri Light" panose="020F0302020204030204" pitchFamily="34" charset="0"/>
                        </a:rPr>
                        <a:t>Basic, Key establishment</a:t>
                      </a:r>
                    </a:p>
                  </a:txBody>
                  <a:tcPr marL="68580" marR="68580" marT="0" marB="0"/>
                </a:tc>
                <a:tc>
                  <a:txBody>
                    <a:bodyPr/>
                    <a:lstStyle/>
                    <a:p>
                      <a:r>
                        <a:rPr lang="en-GB" sz="1400" b="1" kern="1200" dirty="0">
                          <a:solidFill>
                            <a:schemeClr val="tx2"/>
                          </a:solidFill>
                          <a:latin typeface="Calibri Light" panose="020F0302020204030204" pitchFamily="34" charset="0"/>
                          <a:ea typeface="Yu Mincho" panose="02020400000000000000" pitchFamily="18" charset="-128"/>
                          <a:cs typeface="Calibri Light" panose="020F0302020204030204" pitchFamily="34" charset="0"/>
                        </a:rPr>
                        <a:t>Key establishment</a:t>
                      </a:r>
                    </a:p>
                  </a:txBody>
                  <a:tcPr marL="68580" marR="68580" marT="0" marB="0"/>
                </a:tc>
                <a:extLst>
                  <a:ext uri="{0D108BD9-81ED-4DB2-BD59-A6C34878D82A}">
                    <a16:rowId xmlns:a16="http://schemas.microsoft.com/office/drawing/2014/main" val="1955323178"/>
                  </a:ext>
                </a:extLst>
              </a:tr>
              <a:tr h="258568">
                <a:tc>
                  <a:txBody>
                    <a:bodyPr/>
                    <a:lstStyle/>
                    <a:p>
                      <a:r>
                        <a:rPr lang="en-GB" sz="1400" b="1" kern="1200">
                          <a:solidFill>
                            <a:schemeClr val="tx2"/>
                          </a:solidFill>
                          <a:latin typeface="Calibri Light" panose="020F0302020204030204" pitchFamily="34" charset="0"/>
                          <a:ea typeface="Yu Mincho" panose="02020400000000000000" pitchFamily="18" charset="-128"/>
                          <a:cs typeface="Calibri Light" panose="020F0302020204030204" pitchFamily="34" charset="0"/>
                        </a:rPr>
                        <a:t>B4 optional clusters</a:t>
                      </a:r>
                    </a:p>
                  </a:txBody>
                  <a:tcPr marL="68580" marR="68580" marT="0" marB="0"/>
                </a:tc>
                <a:tc>
                  <a:txBody>
                    <a:bodyPr/>
                    <a:lstStyle/>
                    <a:p>
                      <a:r>
                        <a:rPr lang="en-GB" sz="1400" b="1" kern="1200">
                          <a:solidFill>
                            <a:schemeClr val="tx2"/>
                          </a:solidFill>
                          <a:latin typeface="Calibri Light" panose="020F0302020204030204" pitchFamily="34" charset="0"/>
                          <a:ea typeface="Yu Mincho" panose="02020400000000000000" pitchFamily="18" charset="-128"/>
                          <a:cs typeface="Calibri Light" panose="020F0302020204030204" pitchFamily="34" charset="0"/>
                        </a:rPr>
                        <a:t>Keep-alive</a:t>
                      </a:r>
                    </a:p>
                  </a:txBody>
                  <a:tcPr marL="68580" marR="68580" marT="0" marB="0"/>
                </a:tc>
                <a:tc>
                  <a:txBody>
                    <a:bodyPr/>
                    <a:lstStyle/>
                    <a:p>
                      <a:r>
                        <a:rPr lang="en-GB" sz="1400" b="1" kern="1200" dirty="0">
                          <a:solidFill>
                            <a:schemeClr val="tx2"/>
                          </a:solidFill>
                          <a:latin typeface="Calibri Light" panose="020F0302020204030204" pitchFamily="34" charset="0"/>
                          <a:ea typeface="Yu Mincho" panose="02020400000000000000" pitchFamily="18" charset="-128"/>
                          <a:cs typeface="Calibri Light" panose="020F0302020204030204" pitchFamily="34" charset="0"/>
                        </a:rPr>
                        <a:t>Keep-alive, Time</a:t>
                      </a:r>
                    </a:p>
                  </a:txBody>
                  <a:tcPr marL="68580" marR="68580" marT="0" marB="0"/>
                </a:tc>
                <a:extLst>
                  <a:ext uri="{0D108BD9-81ED-4DB2-BD59-A6C34878D82A}">
                    <a16:rowId xmlns:a16="http://schemas.microsoft.com/office/drawing/2014/main" val="3409369603"/>
                  </a:ext>
                </a:extLst>
              </a:tr>
            </a:tbl>
          </a:graphicData>
        </a:graphic>
      </p:graphicFrame>
    </p:spTree>
    <p:extLst>
      <p:ext uri="{BB962C8B-B14F-4D97-AF65-F5344CB8AC3E}">
        <p14:creationId xmlns:p14="http://schemas.microsoft.com/office/powerpoint/2010/main" val="40034376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348376-1E51-9E40-A201-2214EFD87203}"/>
              </a:ext>
            </a:extLst>
          </p:cNvPr>
          <p:cNvSpPr>
            <a:spLocks noGrp="1"/>
          </p:cNvSpPr>
          <p:nvPr>
            <p:ph type="title"/>
          </p:nvPr>
        </p:nvSpPr>
        <p:spPr/>
        <p:txBody>
          <a:bodyPr/>
          <a:lstStyle/>
          <a:p>
            <a:r>
              <a:rPr lang="en-GB" dirty="0"/>
              <a:t>Solution Decisions introduction</a:t>
            </a:r>
          </a:p>
        </p:txBody>
      </p:sp>
      <p:sp>
        <p:nvSpPr>
          <p:cNvPr id="3" name="Content Placeholder 2">
            <a:extLst>
              <a:ext uri="{FF2B5EF4-FFF2-40B4-BE49-F238E27FC236}">
                <a16:creationId xmlns:a16="http://schemas.microsoft.com/office/drawing/2014/main" id="{C02FF3F7-5A69-244B-BB19-B25FA4ABE9EC}"/>
              </a:ext>
            </a:extLst>
          </p:cNvPr>
          <p:cNvSpPr>
            <a:spLocks noGrp="1"/>
          </p:cNvSpPr>
          <p:nvPr>
            <p:ph idx="1"/>
          </p:nvPr>
        </p:nvSpPr>
        <p:spPr>
          <a:xfrm>
            <a:off x="609599" y="1124743"/>
            <a:ext cx="11452261" cy="5406685"/>
          </a:xfrm>
        </p:spPr>
        <p:txBody>
          <a:bodyPr>
            <a:noAutofit/>
          </a:bodyPr>
          <a:lstStyle/>
          <a:p>
            <a:pPr marL="0" indent="0">
              <a:buNone/>
            </a:pPr>
            <a:r>
              <a:rPr lang="en-GB" sz="1800" dirty="0">
                <a:latin typeface="Calibri Light" panose="020F0302020204030204" pitchFamily="34" charset="0"/>
                <a:cs typeface="Calibri Light" panose="020F0302020204030204" pitchFamily="34" charset="0"/>
              </a:rPr>
              <a:t>The implementation of a number of the requirements and solution options could significantly impact the cost and complexity of the solution.  Subsequent slides highlight these items for decision by industry.</a:t>
            </a:r>
          </a:p>
          <a:p>
            <a:pPr marL="0" indent="0">
              <a:buNone/>
            </a:pPr>
            <a:endParaRPr lang="en-GB" sz="1800" dirty="0">
              <a:latin typeface="Calibri Light" panose="020F0302020204030204" pitchFamily="34" charset="0"/>
              <a:cs typeface="Calibri Light" panose="020F0302020204030204" pitchFamily="34" charset="0"/>
            </a:endParaRPr>
          </a:p>
          <a:p>
            <a:pPr marL="0" indent="0">
              <a:buNone/>
            </a:pPr>
            <a:r>
              <a:rPr lang="en-GB" sz="1800" dirty="0">
                <a:latin typeface="Calibri Light" panose="020F0302020204030204" pitchFamily="34" charset="0"/>
                <a:cs typeface="Calibri Light" panose="020F0302020204030204" pitchFamily="34" charset="0"/>
              </a:rPr>
              <a:t>These are at a high level:</a:t>
            </a:r>
          </a:p>
          <a:p>
            <a:pPr marL="514350" indent="-514350">
              <a:buFont typeface="+mj-lt"/>
              <a:buAutoNum type="arabicPeriod"/>
            </a:pPr>
            <a:r>
              <a:rPr lang="en-GB" sz="1400" b="1" dirty="0">
                <a:solidFill>
                  <a:schemeClr val="accent2"/>
                </a:solidFill>
                <a:latin typeface="Calibri Light" panose="020F0302020204030204" pitchFamily="34" charset="0"/>
                <a:cs typeface="Calibri Light" panose="020F0302020204030204" pitchFamily="34" charset="0"/>
              </a:rPr>
              <a:t>Energy Suppliers shall be able to confirm that Firmware upgrades for Alt HAN Co Devices have been successful </a:t>
            </a:r>
            <a:r>
              <a:rPr lang="en-GB" sz="1400" dirty="0">
                <a:latin typeface="Calibri Light" panose="020F0302020204030204" pitchFamily="34" charset="0"/>
                <a:cs typeface="Calibri Light" panose="020F0302020204030204" pitchFamily="34" charset="0"/>
              </a:rPr>
              <a:t>– This requires devices to support for sending GBCS alerts and using SMKI credentials</a:t>
            </a:r>
          </a:p>
          <a:p>
            <a:pPr lvl="2"/>
            <a:endParaRPr lang="en-GB" sz="1400" dirty="0">
              <a:latin typeface="Calibri Light" panose="020F0302020204030204" pitchFamily="34" charset="0"/>
              <a:cs typeface="Calibri Light" panose="020F0302020204030204" pitchFamily="34" charset="0"/>
            </a:endParaRPr>
          </a:p>
          <a:p>
            <a:pPr marL="514350" indent="-514350">
              <a:buFont typeface="+mj-lt"/>
              <a:buAutoNum type="arabicPeriod"/>
            </a:pPr>
            <a:r>
              <a:rPr lang="en-GB" sz="1400" b="1" dirty="0">
                <a:solidFill>
                  <a:schemeClr val="accent2"/>
                </a:solidFill>
                <a:latin typeface="Calibri Light" panose="020F0302020204030204" pitchFamily="34" charset="0"/>
                <a:cs typeface="Calibri Light" panose="020F0302020204030204" pitchFamily="34" charset="0"/>
              </a:rPr>
              <a:t>Energy Suppliers shall be able to read the current Firmware version on Alt HAN Co Devices </a:t>
            </a:r>
            <a:r>
              <a:rPr lang="en-GB" sz="1400" dirty="0">
                <a:latin typeface="Calibri Light" panose="020F0302020204030204" pitchFamily="34" charset="0"/>
                <a:cs typeface="Calibri Light" panose="020F0302020204030204" pitchFamily="34" charset="0"/>
              </a:rPr>
              <a:t>– This requires devices to support for receiving and processing GBCS commands, sending GBCS responses and using SMKI credentials </a:t>
            </a:r>
          </a:p>
          <a:p>
            <a:pPr lvl="2"/>
            <a:endParaRPr lang="en-GB" sz="1400" dirty="0">
              <a:latin typeface="Calibri Light" panose="020F0302020204030204" pitchFamily="34" charset="0"/>
              <a:cs typeface="Calibri Light" panose="020F0302020204030204" pitchFamily="34" charset="0"/>
            </a:endParaRPr>
          </a:p>
          <a:p>
            <a:pPr marL="514350" indent="-514350">
              <a:buFont typeface="+mj-lt"/>
              <a:buAutoNum type="arabicPeriod"/>
            </a:pPr>
            <a:r>
              <a:rPr lang="en-GB" sz="1400" b="1" dirty="0">
                <a:solidFill>
                  <a:schemeClr val="accent2"/>
                </a:solidFill>
                <a:latin typeface="Calibri Light" panose="020F0302020204030204" pitchFamily="34" charset="0"/>
                <a:cs typeface="Calibri Light" panose="020F0302020204030204" pitchFamily="34" charset="0"/>
              </a:rPr>
              <a:t>Energy Suppliers shall be able to replace any SMKI credentials on Alt HAN Co Devices </a:t>
            </a:r>
            <a:r>
              <a:rPr lang="en-GB" sz="1400" dirty="0">
                <a:latin typeface="Calibri Light" panose="020F0302020204030204" pitchFamily="34" charset="0"/>
                <a:cs typeface="Calibri Light" panose="020F0302020204030204" pitchFamily="34" charset="0"/>
              </a:rPr>
              <a:t>– This requires devices to support for receiving and processing GBCS commands, sending GBCS responses and using SMKI credentials</a:t>
            </a:r>
          </a:p>
          <a:p>
            <a:pPr marL="914400" lvl="2" indent="0">
              <a:buNone/>
            </a:pPr>
            <a:endParaRPr lang="en-GB" sz="1400" dirty="0">
              <a:latin typeface="Calibri Light" panose="020F0302020204030204" pitchFamily="34" charset="0"/>
              <a:cs typeface="Calibri Light" panose="020F0302020204030204" pitchFamily="34" charset="0"/>
            </a:endParaRPr>
          </a:p>
          <a:p>
            <a:pPr marL="514350" indent="-514350">
              <a:buFont typeface="+mj-lt"/>
              <a:buAutoNum type="arabicPeriod"/>
            </a:pPr>
            <a:r>
              <a:rPr lang="en-GB" sz="1400" b="1" dirty="0">
                <a:solidFill>
                  <a:schemeClr val="accent2"/>
                </a:solidFill>
                <a:latin typeface="Calibri Light" panose="020F0302020204030204" pitchFamily="34" charset="0"/>
                <a:cs typeface="Calibri Light" panose="020F0302020204030204" pitchFamily="34" charset="0"/>
              </a:rPr>
              <a:t>Alt HAN Co Devices shall continue to join the HAN as CADs </a:t>
            </a:r>
            <a:r>
              <a:rPr lang="en-GB" sz="1400" dirty="0">
                <a:latin typeface="Calibri Light" panose="020F0302020204030204" pitchFamily="34" charset="0"/>
                <a:cs typeface="Calibri Light" panose="020F0302020204030204" pitchFamily="34" charset="0"/>
              </a:rPr>
              <a:t>– This requires the Comms Hub to support the distribution of firmware to another device type</a:t>
            </a:r>
          </a:p>
          <a:p>
            <a:pPr marL="914400" lvl="2" indent="0">
              <a:buNone/>
            </a:pPr>
            <a:endParaRPr lang="en-GB" sz="1800" dirty="0">
              <a:latin typeface="Calibri Light" panose="020F0302020204030204" pitchFamily="34" charset="0"/>
              <a:cs typeface="Calibri Light" panose="020F0302020204030204" pitchFamily="34" charset="0"/>
            </a:endParaRPr>
          </a:p>
        </p:txBody>
      </p:sp>
      <p:sp>
        <p:nvSpPr>
          <p:cNvPr id="4" name="Footer Placeholder 3">
            <a:extLst>
              <a:ext uri="{FF2B5EF4-FFF2-40B4-BE49-F238E27FC236}">
                <a16:creationId xmlns:a16="http://schemas.microsoft.com/office/drawing/2014/main" id="{0632492E-D3C2-8640-BEEF-C69B0341B942}"/>
              </a:ext>
            </a:extLst>
          </p:cNvPr>
          <p:cNvSpPr>
            <a:spLocks noGrp="1"/>
          </p:cNvSpPr>
          <p:nvPr>
            <p:ph type="ftr" sz="quarter" idx="11"/>
          </p:nvPr>
        </p:nvSpPr>
        <p:spPr/>
        <p:txBody>
          <a:bodyPr/>
          <a:lstStyle/>
          <a:p>
            <a:r>
              <a:rPr lang="en-GB" dirty="0"/>
              <a:t>Alt HAN Co.</a:t>
            </a:r>
          </a:p>
        </p:txBody>
      </p:sp>
      <p:sp>
        <p:nvSpPr>
          <p:cNvPr id="5" name="Slide Number Placeholder 4">
            <a:extLst>
              <a:ext uri="{FF2B5EF4-FFF2-40B4-BE49-F238E27FC236}">
                <a16:creationId xmlns:a16="http://schemas.microsoft.com/office/drawing/2014/main" id="{33C63C04-9631-9640-B05C-155C901442EC}"/>
              </a:ext>
            </a:extLst>
          </p:cNvPr>
          <p:cNvSpPr>
            <a:spLocks noGrp="1"/>
          </p:cNvSpPr>
          <p:nvPr>
            <p:ph type="sldNum" sz="quarter" idx="12"/>
          </p:nvPr>
        </p:nvSpPr>
        <p:spPr/>
        <p:txBody>
          <a:bodyPr/>
          <a:lstStyle/>
          <a:p>
            <a:fld id="{B33F2A01-A562-4CBA-A846-26FCE683EC2C}" type="slidenum">
              <a:rPr lang="en-GB" smtClean="0"/>
              <a:pPr/>
              <a:t>5</a:t>
            </a:fld>
            <a:endParaRPr lang="en-GB" dirty="0"/>
          </a:p>
        </p:txBody>
      </p:sp>
    </p:spTree>
    <p:extLst>
      <p:ext uri="{BB962C8B-B14F-4D97-AF65-F5344CB8AC3E}">
        <p14:creationId xmlns:p14="http://schemas.microsoft.com/office/powerpoint/2010/main" val="1743012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A849E-0735-A74D-95BC-00B2B4F535F8}"/>
              </a:ext>
            </a:extLst>
          </p:cNvPr>
          <p:cNvSpPr>
            <a:spLocks noGrp="1"/>
          </p:cNvSpPr>
          <p:nvPr>
            <p:ph type="title"/>
          </p:nvPr>
        </p:nvSpPr>
        <p:spPr/>
        <p:txBody>
          <a:bodyPr>
            <a:normAutofit/>
          </a:bodyPr>
          <a:lstStyle/>
          <a:p>
            <a:r>
              <a:rPr lang="en-GB" dirty="0"/>
              <a:t>Solution Decision 1</a:t>
            </a:r>
          </a:p>
        </p:txBody>
      </p:sp>
      <p:sp>
        <p:nvSpPr>
          <p:cNvPr id="3" name="Content Placeholder 2">
            <a:extLst>
              <a:ext uri="{FF2B5EF4-FFF2-40B4-BE49-F238E27FC236}">
                <a16:creationId xmlns:a16="http://schemas.microsoft.com/office/drawing/2014/main" id="{3B69B274-7AFD-1348-9CA1-98446BE1B448}"/>
              </a:ext>
            </a:extLst>
          </p:cNvPr>
          <p:cNvSpPr>
            <a:spLocks noGrp="1"/>
          </p:cNvSpPr>
          <p:nvPr>
            <p:ph idx="1"/>
          </p:nvPr>
        </p:nvSpPr>
        <p:spPr>
          <a:xfrm>
            <a:off x="609600" y="2136161"/>
            <a:ext cx="10972800" cy="3990003"/>
          </a:xfrm>
        </p:spPr>
        <p:txBody>
          <a:bodyPr>
            <a:noAutofit/>
          </a:bodyPr>
          <a:lstStyle/>
          <a:p>
            <a:pPr marL="0" indent="0">
              <a:buNone/>
            </a:pPr>
            <a:r>
              <a:rPr lang="en-GB" sz="1700" dirty="0">
                <a:latin typeface="Calibri Light" panose="020F0302020204030204" pitchFamily="34" charset="0"/>
                <a:cs typeface="Calibri Light" panose="020F0302020204030204" pitchFamily="34" charset="0"/>
              </a:rPr>
              <a:t>Alt HAN Bridges currently operate at the Zigbee network level.  They are not type 1 devices and cannot interact with anything outside of the HAN.   SECMOD 7, which introduced OTA via the DCC for devices other than ESME/GSME, introduced a post firmware upgrade alert sent by the device to the DSP.</a:t>
            </a:r>
          </a:p>
          <a:p>
            <a:pPr marL="0" indent="0">
              <a:buNone/>
            </a:pPr>
            <a:endParaRPr lang="en-GB" sz="1700" dirty="0">
              <a:latin typeface="Calibri Light" panose="020F0302020204030204" pitchFamily="34" charset="0"/>
              <a:cs typeface="Calibri Light" panose="020F0302020204030204" pitchFamily="34" charset="0"/>
            </a:endParaRPr>
          </a:p>
          <a:p>
            <a:pPr marL="0" indent="0">
              <a:buNone/>
            </a:pPr>
            <a:r>
              <a:rPr lang="en-GB" sz="1700" dirty="0">
                <a:latin typeface="Calibri Light" panose="020F0302020204030204" pitchFamily="34" charset="0"/>
                <a:cs typeface="Calibri Light" panose="020F0302020204030204" pitchFamily="34" charset="0"/>
              </a:rPr>
              <a:t>To support this requirement and to align with the SECMOD 7 introduced behaviour, the AHC solution would need to:</a:t>
            </a:r>
          </a:p>
          <a:p>
            <a:pPr>
              <a:buFontTx/>
              <a:buChar char="-"/>
            </a:pPr>
            <a:r>
              <a:rPr lang="en-GB" sz="1700" dirty="0">
                <a:latin typeface="Calibri Light" panose="020F0302020204030204" pitchFamily="34" charset="0"/>
                <a:cs typeface="Calibri Light" panose="020F0302020204030204" pitchFamily="34" charset="0"/>
              </a:rPr>
              <a:t>Become a SMKI registered user</a:t>
            </a:r>
          </a:p>
          <a:p>
            <a:pPr>
              <a:buFontTx/>
              <a:buChar char="-"/>
            </a:pPr>
            <a:r>
              <a:rPr lang="en-GB" sz="1700" dirty="0">
                <a:latin typeface="Calibri Light" panose="020F0302020204030204" pitchFamily="34" charset="0"/>
                <a:cs typeface="Calibri Light" panose="020F0302020204030204" pitchFamily="34" charset="0"/>
              </a:rPr>
              <a:t>Install SMKI device and organisation credentials during manufacturing</a:t>
            </a:r>
          </a:p>
          <a:p>
            <a:pPr>
              <a:buFontTx/>
              <a:buChar char="-"/>
            </a:pPr>
            <a:r>
              <a:rPr lang="en-GB" sz="1700" dirty="0">
                <a:latin typeface="Calibri Light" panose="020F0302020204030204" pitchFamily="34" charset="0"/>
                <a:cs typeface="Calibri Light" panose="020F0302020204030204" pitchFamily="34" charset="0"/>
              </a:rPr>
              <a:t>Support the creation and sending of a GBCS alert</a:t>
            </a:r>
          </a:p>
          <a:p>
            <a:pPr marL="0" indent="0">
              <a:buNone/>
            </a:pPr>
            <a:endParaRPr lang="en-GB" sz="1700" dirty="0">
              <a:latin typeface="Calibri Light" panose="020F0302020204030204" pitchFamily="34" charset="0"/>
              <a:cs typeface="Calibri Light" panose="020F0302020204030204" pitchFamily="34" charset="0"/>
            </a:endParaRPr>
          </a:p>
          <a:p>
            <a:pPr marL="0" indent="0">
              <a:buNone/>
            </a:pPr>
            <a:r>
              <a:rPr lang="en-GB" sz="1700" dirty="0">
                <a:latin typeface="Calibri Light" panose="020F0302020204030204" pitchFamily="34" charset="0"/>
                <a:cs typeface="Calibri Light" panose="020F0302020204030204" pitchFamily="34" charset="0"/>
              </a:rPr>
              <a:t>If this requirement is not delivered, Service Users will only be able to infer the successful delivery via the additional instrumentation from the Comms Hub delivered via SECMOD 7.  </a:t>
            </a:r>
          </a:p>
          <a:p>
            <a:pPr marL="0" indent="0">
              <a:buNone/>
            </a:pPr>
            <a:endParaRPr lang="en-GB" sz="1700" dirty="0">
              <a:latin typeface="Calibri Light" panose="020F0302020204030204" pitchFamily="34" charset="0"/>
              <a:cs typeface="Calibri Light" panose="020F0302020204030204" pitchFamily="34" charset="0"/>
            </a:endParaRPr>
          </a:p>
          <a:p>
            <a:pPr marL="0" indent="0">
              <a:buNone/>
            </a:pPr>
            <a:r>
              <a:rPr lang="en-GB" sz="1700" dirty="0">
                <a:latin typeface="Calibri Light" panose="020F0302020204030204" pitchFamily="34" charset="0"/>
                <a:cs typeface="Calibri Light" panose="020F0302020204030204" pitchFamily="34" charset="0"/>
              </a:rPr>
              <a:t>Given the significant increase in complexity of the AHC bridges, a decision is required from Industry as to whether this is a mandatory requirement.</a:t>
            </a:r>
          </a:p>
        </p:txBody>
      </p:sp>
      <p:sp>
        <p:nvSpPr>
          <p:cNvPr id="4" name="Footer Placeholder 3">
            <a:extLst>
              <a:ext uri="{FF2B5EF4-FFF2-40B4-BE49-F238E27FC236}">
                <a16:creationId xmlns:a16="http://schemas.microsoft.com/office/drawing/2014/main" id="{8230FD3E-A7A1-D241-BC36-545A0A7AB9CE}"/>
              </a:ext>
            </a:extLst>
          </p:cNvPr>
          <p:cNvSpPr>
            <a:spLocks noGrp="1"/>
          </p:cNvSpPr>
          <p:nvPr>
            <p:ph type="ftr" sz="quarter" idx="11"/>
          </p:nvPr>
        </p:nvSpPr>
        <p:spPr/>
        <p:txBody>
          <a:bodyPr/>
          <a:lstStyle/>
          <a:p>
            <a:r>
              <a:rPr lang="en-GB" dirty="0"/>
              <a:t>Alt HAN Co.</a:t>
            </a:r>
          </a:p>
        </p:txBody>
      </p:sp>
      <p:sp>
        <p:nvSpPr>
          <p:cNvPr id="5" name="Slide Number Placeholder 4">
            <a:extLst>
              <a:ext uri="{FF2B5EF4-FFF2-40B4-BE49-F238E27FC236}">
                <a16:creationId xmlns:a16="http://schemas.microsoft.com/office/drawing/2014/main" id="{5EAED749-8182-334B-8201-D10EC5F7EFB9}"/>
              </a:ext>
            </a:extLst>
          </p:cNvPr>
          <p:cNvSpPr>
            <a:spLocks noGrp="1"/>
          </p:cNvSpPr>
          <p:nvPr>
            <p:ph type="sldNum" sz="quarter" idx="12"/>
          </p:nvPr>
        </p:nvSpPr>
        <p:spPr/>
        <p:txBody>
          <a:bodyPr/>
          <a:lstStyle/>
          <a:p>
            <a:fld id="{B33F2A01-A562-4CBA-A846-26FCE683EC2C}" type="slidenum">
              <a:rPr lang="en-GB" smtClean="0"/>
              <a:pPr/>
              <a:t>6</a:t>
            </a:fld>
            <a:endParaRPr lang="en-GB" dirty="0"/>
          </a:p>
        </p:txBody>
      </p:sp>
      <p:graphicFrame>
        <p:nvGraphicFramePr>
          <p:cNvPr id="6" name="Table 6">
            <a:extLst>
              <a:ext uri="{FF2B5EF4-FFF2-40B4-BE49-F238E27FC236}">
                <a16:creationId xmlns:a16="http://schemas.microsoft.com/office/drawing/2014/main" id="{F208A310-9C05-BF4A-A684-DE3FF606B629}"/>
              </a:ext>
            </a:extLst>
          </p:cNvPr>
          <p:cNvGraphicFramePr>
            <a:graphicFrameLocks noGrp="1"/>
          </p:cNvGraphicFramePr>
          <p:nvPr>
            <p:extLst>
              <p:ext uri="{D42A27DB-BD31-4B8C-83A1-F6EECF244321}">
                <p14:modId xmlns:p14="http://schemas.microsoft.com/office/powerpoint/2010/main" val="3778290430"/>
              </p:ext>
            </p:extLst>
          </p:nvPr>
        </p:nvGraphicFramePr>
        <p:xfrm>
          <a:off x="609600" y="1124745"/>
          <a:ext cx="10972800" cy="889000"/>
        </p:xfrm>
        <a:graphic>
          <a:graphicData uri="http://schemas.openxmlformats.org/drawingml/2006/table">
            <a:tbl>
              <a:tblPr firstRow="1" bandRow="1">
                <a:tableStyleId>{5C22544A-7EE6-4342-B048-85BDC9FD1C3A}</a:tableStyleId>
              </a:tblPr>
              <a:tblGrid>
                <a:gridCol w="7120538">
                  <a:extLst>
                    <a:ext uri="{9D8B030D-6E8A-4147-A177-3AD203B41FA5}">
                      <a16:colId xmlns:a16="http://schemas.microsoft.com/office/drawing/2014/main" val="1900195929"/>
                    </a:ext>
                  </a:extLst>
                </a:gridCol>
                <a:gridCol w="3852262">
                  <a:extLst>
                    <a:ext uri="{9D8B030D-6E8A-4147-A177-3AD203B41FA5}">
                      <a16:colId xmlns:a16="http://schemas.microsoft.com/office/drawing/2014/main" val="3161316244"/>
                    </a:ext>
                  </a:extLst>
                </a:gridCol>
              </a:tblGrid>
              <a:tr h="370840">
                <a:tc>
                  <a:txBody>
                    <a:bodyPr/>
                    <a:lstStyle/>
                    <a:p>
                      <a:r>
                        <a:rPr lang="en-GB" dirty="0"/>
                        <a:t>Requirement</a:t>
                      </a:r>
                    </a:p>
                  </a:txBody>
                  <a:tcPr/>
                </a:tc>
                <a:tc>
                  <a:txBody>
                    <a:bodyPr/>
                    <a:lstStyle/>
                    <a:p>
                      <a:r>
                        <a:rPr lang="en-GB" dirty="0"/>
                        <a:t>Impact</a:t>
                      </a:r>
                    </a:p>
                  </a:txBody>
                  <a:tcPr/>
                </a:tc>
                <a:extLst>
                  <a:ext uri="{0D108BD9-81ED-4DB2-BD59-A6C34878D82A}">
                    <a16:rowId xmlns:a16="http://schemas.microsoft.com/office/drawing/2014/main" val="1114294771"/>
                  </a:ext>
                </a:extLst>
              </a:tr>
              <a:tr h="370840">
                <a:tc>
                  <a:txBody>
                    <a:bodyPr/>
                    <a:lstStyle/>
                    <a:p>
                      <a:r>
                        <a:rPr lang="en-GB" sz="1400" kern="1200" dirty="0">
                          <a:solidFill>
                            <a:srgbClr val="404040"/>
                          </a:solidFill>
                          <a:latin typeface="Calibri Light" panose="020F0302020204030204" pitchFamily="34" charset="0"/>
                          <a:ea typeface="+mn-ea"/>
                          <a:cs typeface="Calibri Light" panose="020F0302020204030204" pitchFamily="34" charset="0"/>
                        </a:rPr>
                        <a:t>Energy Suppliers shall be able to confirm that Firmware upgrades for Alt HAN Co Devices have been successful </a:t>
                      </a:r>
                    </a:p>
                  </a:txBody>
                  <a:tcPr/>
                </a:tc>
                <a:tc>
                  <a:txBody>
                    <a:bodyPr/>
                    <a:lstStyle/>
                    <a:p>
                      <a:r>
                        <a:rPr lang="en-GB" sz="1400" kern="1200" dirty="0">
                          <a:solidFill>
                            <a:srgbClr val="404040"/>
                          </a:solidFill>
                          <a:latin typeface="Calibri Light" panose="020F0302020204030204" pitchFamily="34" charset="0"/>
                          <a:ea typeface="+mn-ea"/>
                          <a:cs typeface="Calibri Light" panose="020F0302020204030204" pitchFamily="34" charset="0"/>
                        </a:rPr>
                        <a:t>Complexity in Product and supply chain</a:t>
                      </a:r>
                    </a:p>
                  </a:txBody>
                  <a:tcPr/>
                </a:tc>
                <a:extLst>
                  <a:ext uri="{0D108BD9-81ED-4DB2-BD59-A6C34878D82A}">
                    <a16:rowId xmlns:a16="http://schemas.microsoft.com/office/drawing/2014/main" val="1253991291"/>
                  </a:ext>
                </a:extLst>
              </a:tr>
            </a:tbl>
          </a:graphicData>
        </a:graphic>
      </p:graphicFrame>
    </p:spTree>
    <p:extLst>
      <p:ext uri="{BB962C8B-B14F-4D97-AF65-F5344CB8AC3E}">
        <p14:creationId xmlns:p14="http://schemas.microsoft.com/office/powerpoint/2010/main" val="35558668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A849E-0735-A74D-95BC-00B2B4F535F8}"/>
              </a:ext>
            </a:extLst>
          </p:cNvPr>
          <p:cNvSpPr>
            <a:spLocks noGrp="1"/>
          </p:cNvSpPr>
          <p:nvPr>
            <p:ph type="title"/>
          </p:nvPr>
        </p:nvSpPr>
        <p:spPr/>
        <p:txBody>
          <a:bodyPr>
            <a:normAutofit/>
          </a:bodyPr>
          <a:lstStyle/>
          <a:p>
            <a:r>
              <a:rPr lang="en-GB" dirty="0"/>
              <a:t>Solution Decision 2</a:t>
            </a:r>
          </a:p>
        </p:txBody>
      </p:sp>
      <p:sp>
        <p:nvSpPr>
          <p:cNvPr id="3" name="Content Placeholder 2">
            <a:extLst>
              <a:ext uri="{FF2B5EF4-FFF2-40B4-BE49-F238E27FC236}">
                <a16:creationId xmlns:a16="http://schemas.microsoft.com/office/drawing/2014/main" id="{3B69B274-7AFD-1348-9CA1-98446BE1B448}"/>
              </a:ext>
            </a:extLst>
          </p:cNvPr>
          <p:cNvSpPr>
            <a:spLocks noGrp="1"/>
          </p:cNvSpPr>
          <p:nvPr>
            <p:ph idx="1"/>
          </p:nvPr>
        </p:nvSpPr>
        <p:spPr>
          <a:xfrm>
            <a:off x="609600" y="2136161"/>
            <a:ext cx="10972800" cy="3990003"/>
          </a:xfrm>
        </p:spPr>
        <p:txBody>
          <a:bodyPr>
            <a:noAutofit/>
          </a:bodyPr>
          <a:lstStyle/>
          <a:p>
            <a:pPr marL="0" indent="0">
              <a:buNone/>
            </a:pPr>
            <a:r>
              <a:rPr lang="en-GB" sz="1700" dirty="0">
                <a:latin typeface="Calibri Light" panose="020F0302020204030204" pitchFamily="34" charset="0"/>
                <a:cs typeface="Calibri Light" panose="020F0302020204030204" pitchFamily="34" charset="0"/>
              </a:rPr>
              <a:t>As per decision 1, this requirement drives similar additional complexity via support for GBCS / SMKI message processing</a:t>
            </a:r>
          </a:p>
          <a:p>
            <a:pPr marL="0" indent="0">
              <a:buNone/>
            </a:pPr>
            <a:endParaRPr lang="en-GB" sz="1700" dirty="0">
              <a:latin typeface="Calibri Light" panose="020F0302020204030204" pitchFamily="34" charset="0"/>
              <a:cs typeface="Calibri Light" panose="020F0302020204030204" pitchFamily="34" charset="0"/>
            </a:endParaRPr>
          </a:p>
          <a:p>
            <a:pPr marL="0" indent="0">
              <a:buNone/>
            </a:pPr>
            <a:r>
              <a:rPr lang="en-GB" sz="1700" dirty="0">
                <a:latin typeface="Calibri Light" panose="020F0302020204030204" pitchFamily="34" charset="0"/>
                <a:cs typeface="Calibri Light" panose="020F0302020204030204" pitchFamily="34" charset="0"/>
              </a:rPr>
              <a:t>To support this requirement the AHC solution would need to:</a:t>
            </a:r>
          </a:p>
          <a:p>
            <a:pPr>
              <a:buFontTx/>
              <a:buChar char="-"/>
            </a:pPr>
            <a:r>
              <a:rPr lang="en-GB" sz="1700" dirty="0">
                <a:latin typeface="Calibri Light" panose="020F0302020204030204" pitchFamily="34" charset="0"/>
                <a:cs typeface="Calibri Light" panose="020F0302020204030204" pitchFamily="34" charset="0"/>
              </a:rPr>
              <a:t>Become a SMKI registered user</a:t>
            </a:r>
          </a:p>
          <a:p>
            <a:pPr>
              <a:buFontTx/>
              <a:buChar char="-"/>
            </a:pPr>
            <a:r>
              <a:rPr lang="en-GB" sz="1700" dirty="0">
                <a:latin typeface="Calibri Light" panose="020F0302020204030204" pitchFamily="34" charset="0"/>
                <a:cs typeface="Calibri Light" panose="020F0302020204030204" pitchFamily="34" charset="0"/>
              </a:rPr>
              <a:t>Install SMKI device and organisation credentials during manufacturing</a:t>
            </a:r>
          </a:p>
          <a:p>
            <a:pPr>
              <a:buFontTx/>
              <a:buChar char="-"/>
            </a:pPr>
            <a:r>
              <a:rPr lang="en-GB" sz="1700" dirty="0">
                <a:latin typeface="Calibri Light" panose="020F0302020204030204" pitchFamily="34" charset="0"/>
                <a:cs typeface="Calibri Light" panose="020F0302020204030204" pitchFamily="34" charset="0"/>
              </a:rPr>
              <a:t>Support the processing of a GBCS non-critical command and the creation / sending of a GBCS response</a:t>
            </a:r>
          </a:p>
          <a:p>
            <a:pPr marL="0" indent="0">
              <a:buNone/>
            </a:pPr>
            <a:endParaRPr lang="en-GB" sz="1700" dirty="0">
              <a:latin typeface="Calibri Light" panose="020F0302020204030204" pitchFamily="34" charset="0"/>
              <a:cs typeface="Calibri Light" panose="020F0302020204030204" pitchFamily="34" charset="0"/>
            </a:endParaRPr>
          </a:p>
          <a:p>
            <a:pPr marL="0" indent="0">
              <a:buNone/>
            </a:pPr>
            <a:r>
              <a:rPr lang="en-GB" sz="1700" dirty="0">
                <a:latin typeface="Calibri Light" panose="020F0302020204030204" pitchFamily="34" charset="0"/>
                <a:cs typeface="Calibri Light" panose="020F0302020204030204" pitchFamily="34" charset="0"/>
              </a:rPr>
              <a:t>If this requirement is not delivered, Service Users will be dependent on the DSP successfully receiving any post firmware upgrade alert and only be able to infer the successful delivery via the additional instrumentation from the Comms Hub delivered via SECMOD 7.  </a:t>
            </a:r>
          </a:p>
          <a:p>
            <a:pPr marL="0" indent="0">
              <a:buNone/>
            </a:pPr>
            <a:endParaRPr lang="en-GB" sz="1700" dirty="0">
              <a:latin typeface="Calibri Light" panose="020F0302020204030204" pitchFamily="34" charset="0"/>
              <a:cs typeface="Calibri Light" panose="020F0302020204030204" pitchFamily="34" charset="0"/>
            </a:endParaRPr>
          </a:p>
          <a:p>
            <a:pPr marL="0" indent="0">
              <a:buNone/>
            </a:pPr>
            <a:r>
              <a:rPr lang="en-GB" sz="1700" dirty="0">
                <a:latin typeface="Calibri Light" panose="020F0302020204030204" pitchFamily="34" charset="0"/>
                <a:cs typeface="Calibri Light" panose="020F0302020204030204" pitchFamily="34" charset="0"/>
              </a:rPr>
              <a:t>Given the significant increase in complexity of the AHC bridges, a decision is required from Industry as to whether this is a mandatory requirement.  N.B. if decision 1 is to include the associated requirement, the incremental impact of this requirement is minimal</a:t>
            </a:r>
          </a:p>
        </p:txBody>
      </p:sp>
      <p:sp>
        <p:nvSpPr>
          <p:cNvPr id="4" name="Footer Placeholder 3">
            <a:extLst>
              <a:ext uri="{FF2B5EF4-FFF2-40B4-BE49-F238E27FC236}">
                <a16:creationId xmlns:a16="http://schemas.microsoft.com/office/drawing/2014/main" id="{8230FD3E-A7A1-D241-BC36-545A0A7AB9CE}"/>
              </a:ext>
            </a:extLst>
          </p:cNvPr>
          <p:cNvSpPr>
            <a:spLocks noGrp="1"/>
          </p:cNvSpPr>
          <p:nvPr>
            <p:ph type="ftr" sz="quarter" idx="11"/>
          </p:nvPr>
        </p:nvSpPr>
        <p:spPr/>
        <p:txBody>
          <a:bodyPr/>
          <a:lstStyle/>
          <a:p>
            <a:r>
              <a:rPr lang="en-GB" dirty="0"/>
              <a:t>Alt HAN Co.</a:t>
            </a:r>
          </a:p>
        </p:txBody>
      </p:sp>
      <p:sp>
        <p:nvSpPr>
          <p:cNvPr id="5" name="Slide Number Placeholder 4">
            <a:extLst>
              <a:ext uri="{FF2B5EF4-FFF2-40B4-BE49-F238E27FC236}">
                <a16:creationId xmlns:a16="http://schemas.microsoft.com/office/drawing/2014/main" id="{5EAED749-8182-334B-8201-D10EC5F7EFB9}"/>
              </a:ext>
            </a:extLst>
          </p:cNvPr>
          <p:cNvSpPr>
            <a:spLocks noGrp="1"/>
          </p:cNvSpPr>
          <p:nvPr>
            <p:ph type="sldNum" sz="quarter" idx="12"/>
          </p:nvPr>
        </p:nvSpPr>
        <p:spPr/>
        <p:txBody>
          <a:bodyPr/>
          <a:lstStyle/>
          <a:p>
            <a:fld id="{B33F2A01-A562-4CBA-A846-26FCE683EC2C}" type="slidenum">
              <a:rPr lang="en-GB" smtClean="0"/>
              <a:pPr/>
              <a:t>7</a:t>
            </a:fld>
            <a:endParaRPr lang="en-GB" dirty="0"/>
          </a:p>
        </p:txBody>
      </p:sp>
      <p:graphicFrame>
        <p:nvGraphicFramePr>
          <p:cNvPr id="6" name="Table 6">
            <a:extLst>
              <a:ext uri="{FF2B5EF4-FFF2-40B4-BE49-F238E27FC236}">
                <a16:creationId xmlns:a16="http://schemas.microsoft.com/office/drawing/2014/main" id="{F208A310-9C05-BF4A-A684-DE3FF606B629}"/>
              </a:ext>
            </a:extLst>
          </p:cNvPr>
          <p:cNvGraphicFramePr>
            <a:graphicFrameLocks noGrp="1"/>
          </p:cNvGraphicFramePr>
          <p:nvPr>
            <p:extLst>
              <p:ext uri="{D42A27DB-BD31-4B8C-83A1-F6EECF244321}">
                <p14:modId xmlns:p14="http://schemas.microsoft.com/office/powerpoint/2010/main" val="1936368266"/>
              </p:ext>
            </p:extLst>
          </p:nvPr>
        </p:nvGraphicFramePr>
        <p:xfrm>
          <a:off x="609600" y="1124745"/>
          <a:ext cx="10972800" cy="741680"/>
        </p:xfrm>
        <a:graphic>
          <a:graphicData uri="http://schemas.openxmlformats.org/drawingml/2006/table">
            <a:tbl>
              <a:tblPr firstRow="1" bandRow="1">
                <a:tableStyleId>{5C22544A-7EE6-4342-B048-85BDC9FD1C3A}</a:tableStyleId>
              </a:tblPr>
              <a:tblGrid>
                <a:gridCol w="7120538">
                  <a:extLst>
                    <a:ext uri="{9D8B030D-6E8A-4147-A177-3AD203B41FA5}">
                      <a16:colId xmlns:a16="http://schemas.microsoft.com/office/drawing/2014/main" val="1900195929"/>
                    </a:ext>
                  </a:extLst>
                </a:gridCol>
                <a:gridCol w="3852262">
                  <a:extLst>
                    <a:ext uri="{9D8B030D-6E8A-4147-A177-3AD203B41FA5}">
                      <a16:colId xmlns:a16="http://schemas.microsoft.com/office/drawing/2014/main" val="3161316244"/>
                    </a:ext>
                  </a:extLst>
                </a:gridCol>
              </a:tblGrid>
              <a:tr h="370840">
                <a:tc>
                  <a:txBody>
                    <a:bodyPr/>
                    <a:lstStyle/>
                    <a:p>
                      <a:r>
                        <a:rPr lang="en-GB" dirty="0"/>
                        <a:t>Requirement</a:t>
                      </a:r>
                    </a:p>
                  </a:txBody>
                  <a:tcPr/>
                </a:tc>
                <a:tc>
                  <a:txBody>
                    <a:bodyPr/>
                    <a:lstStyle/>
                    <a:p>
                      <a:r>
                        <a:rPr lang="en-GB" dirty="0"/>
                        <a:t>Impact</a:t>
                      </a:r>
                    </a:p>
                  </a:txBody>
                  <a:tcPr/>
                </a:tc>
                <a:extLst>
                  <a:ext uri="{0D108BD9-81ED-4DB2-BD59-A6C34878D82A}">
                    <a16:rowId xmlns:a16="http://schemas.microsoft.com/office/drawing/2014/main" val="1114294771"/>
                  </a:ext>
                </a:extLst>
              </a:tr>
              <a:tr h="370840">
                <a:tc>
                  <a:txBody>
                    <a:bodyPr/>
                    <a:lstStyle/>
                    <a:p>
                      <a:r>
                        <a:rPr lang="en-GB" sz="1400" kern="1200" dirty="0">
                          <a:solidFill>
                            <a:srgbClr val="404040"/>
                          </a:solidFill>
                          <a:latin typeface="Calibri Light" panose="020F0302020204030204" pitchFamily="34" charset="0"/>
                          <a:ea typeface="+mn-ea"/>
                          <a:cs typeface="Calibri Light" panose="020F0302020204030204" pitchFamily="34" charset="0"/>
                        </a:rPr>
                        <a:t>Energy Suppliers shall be able to read the current Firmware version on Alt HAN Co Devices </a:t>
                      </a:r>
                    </a:p>
                  </a:txBody>
                  <a:tcPr/>
                </a:tc>
                <a:tc>
                  <a:txBody>
                    <a:bodyPr/>
                    <a:lstStyle/>
                    <a:p>
                      <a:r>
                        <a:rPr lang="en-GB" sz="1400" kern="1200" dirty="0">
                          <a:solidFill>
                            <a:srgbClr val="404040"/>
                          </a:solidFill>
                          <a:latin typeface="Calibri Light" panose="020F0302020204030204" pitchFamily="34" charset="0"/>
                          <a:ea typeface="+mn-ea"/>
                          <a:cs typeface="Calibri Light" panose="020F0302020204030204" pitchFamily="34" charset="0"/>
                        </a:rPr>
                        <a:t>Complexity in Product and supply chain</a:t>
                      </a:r>
                    </a:p>
                  </a:txBody>
                  <a:tcPr/>
                </a:tc>
                <a:extLst>
                  <a:ext uri="{0D108BD9-81ED-4DB2-BD59-A6C34878D82A}">
                    <a16:rowId xmlns:a16="http://schemas.microsoft.com/office/drawing/2014/main" val="1253991291"/>
                  </a:ext>
                </a:extLst>
              </a:tr>
            </a:tbl>
          </a:graphicData>
        </a:graphic>
      </p:graphicFrame>
    </p:spTree>
    <p:extLst>
      <p:ext uri="{BB962C8B-B14F-4D97-AF65-F5344CB8AC3E}">
        <p14:creationId xmlns:p14="http://schemas.microsoft.com/office/powerpoint/2010/main" val="28018537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A849E-0735-A74D-95BC-00B2B4F535F8}"/>
              </a:ext>
            </a:extLst>
          </p:cNvPr>
          <p:cNvSpPr>
            <a:spLocks noGrp="1"/>
          </p:cNvSpPr>
          <p:nvPr>
            <p:ph type="title"/>
          </p:nvPr>
        </p:nvSpPr>
        <p:spPr/>
        <p:txBody>
          <a:bodyPr>
            <a:normAutofit/>
          </a:bodyPr>
          <a:lstStyle/>
          <a:p>
            <a:r>
              <a:rPr lang="en-GB" dirty="0"/>
              <a:t>Solution Decision 3</a:t>
            </a:r>
          </a:p>
        </p:txBody>
      </p:sp>
      <p:sp>
        <p:nvSpPr>
          <p:cNvPr id="3" name="Content Placeholder 2">
            <a:extLst>
              <a:ext uri="{FF2B5EF4-FFF2-40B4-BE49-F238E27FC236}">
                <a16:creationId xmlns:a16="http://schemas.microsoft.com/office/drawing/2014/main" id="{3B69B274-7AFD-1348-9CA1-98446BE1B448}"/>
              </a:ext>
            </a:extLst>
          </p:cNvPr>
          <p:cNvSpPr>
            <a:spLocks noGrp="1"/>
          </p:cNvSpPr>
          <p:nvPr>
            <p:ph idx="1"/>
          </p:nvPr>
        </p:nvSpPr>
        <p:spPr>
          <a:xfrm>
            <a:off x="609600" y="2136161"/>
            <a:ext cx="10972800" cy="3990003"/>
          </a:xfrm>
        </p:spPr>
        <p:txBody>
          <a:bodyPr>
            <a:noAutofit/>
          </a:bodyPr>
          <a:lstStyle/>
          <a:p>
            <a:pPr marL="0" indent="0">
              <a:buNone/>
            </a:pPr>
            <a:r>
              <a:rPr lang="en-GB" sz="1700" dirty="0">
                <a:latin typeface="Calibri Light" panose="020F0302020204030204" pitchFamily="34" charset="0"/>
                <a:cs typeface="Calibri Light" panose="020F0302020204030204" pitchFamily="34" charset="0"/>
              </a:rPr>
              <a:t>As per decision 1, this requirement drives similar additional complexity via support for GBCS / SMKI message processing</a:t>
            </a:r>
          </a:p>
          <a:p>
            <a:pPr marL="0" indent="0">
              <a:buNone/>
            </a:pPr>
            <a:endParaRPr lang="en-GB" sz="1700" dirty="0">
              <a:latin typeface="Calibri Light" panose="020F0302020204030204" pitchFamily="34" charset="0"/>
              <a:cs typeface="Calibri Light" panose="020F0302020204030204" pitchFamily="34" charset="0"/>
            </a:endParaRPr>
          </a:p>
          <a:p>
            <a:pPr marL="0" indent="0">
              <a:buNone/>
            </a:pPr>
            <a:r>
              <a:rPr lang="en-GB" sz="1700" dirty="0">
                <a:latin typeface="Calibri Light" panose="020F0302020204030204" pitchFamily="34" charset="0"/>
                <a:cs typeface="Calibri Light" panose="020F0302020204030204" pitchFamily="34" charset="0"/>
              </a:rPr>
              <a:t>To support this requirement and to align with the SECMOD 7 introduced behaviour, the AHC solution would need to:</a:t>
            </a:r>
          </a:p>
          <a:p>
            <a:pPr>
              <a:buFontTx/>
              <a:buChar char="-"/>
            </a:pPr>
            <a:r>
              <a:rPr lang="en-GB" sz="1700" dirty="0">
                <a:latin typeface="Calibri Light" panose="020F0302020204030204" pitchFamily="34" charset="0"/>
                <a:cs typeface="Calibri Light" panose="020F0302020204030204" pitchFamily="34" charset="0"/>
              </a:rPr>
              <a:t>Become a SMKI registered user</a:t>
            </a:r>
          </a:p>
          <a:p>
            <a:pPr>
              <a:buFontTx/>
              <a:buChar char="-"/>
            </a:pPr>
            <a:r>
              <a:rPr lang="en-GB" sz="1700" dirty="0">
                <a:latin typeface="Calibri Light" panose="020F0302020204030204" pitchFamily="34" charset="0"/>
                <a:cs typeface="Calibri Light" panose="020F0302020204030204" pitchFamily="34" charset="0"/>
              </a:rPr>
              <a:t>Install SMKI device and organisation credentials during manufacturing</a:t>
            </a:r>
          </a:p>
          <a:p>
            <a:pPr>
              <a:buFontTx/>
              <a:buChar char="-"/>
            </a:pPr>
            <a:r>
              <a:rPr lang="en-GB" sz="1700" dirty="0">
                <a:latin typeface="Calibri Light" panose="020F0302020204030204" pitchFamily="34" charset="0"/>
                <a:cs typeface="Calibri Light" panose="020F0302020204030204" pitchFamily="34" charset="0"/>
              </a:rPr>
              <a:t>Support the processing of a GBCS critical commands and the creation / sending of GBCS responses</a:t>
            </a:r>
          </a:p>
          <a:p>
            <a:pPr marL="0" indent="0">
              <a:buNone/>
            </a:pPr>
            <a:endParaRPr lang="en-GB" sz="1700" dirty="0">
              <a:latin typeface="Calibri Light" panose="020F0302020204030204" pitchFamily="34" charset="0"/>
              <a:cs typeface="Calibri Light" panose="020F0302020204030204" pitchFamily="34" charset="0"/>
            </a:endParaRPr>
          </a:p>
          <a:p>
            <a:pPr marL="0" indent="0">
              <a:buNone/>
            </a:pPr>
            <a:r>
              <a:rPr lang="en-GB" sz="1700" dirty="0">
                <a:latin typeface="Calibri Light" panose="020F0302020204030204" pitchFamily="34" charset="0"/>
                <a:cs typeface="Calibri Light" panose="020F0302020204030204" pitchFamily="34" charset="0"/>
              </a:rPr>
              <a:t>If this requirement is not delivered, there is a risk of device replacement should there be a compromise in any of the ACB, root or recovery credentials.  </a:t>
            </a:r>
          </a:p>
          <a:p>
            <a:pPr marL="0" indent="0">
              <a:buNone/>
            </a:pPr>
            <a:endParaRPr lang="en-GB" sz="1700" dirty="0">
              <a:latin typeface="Calibri Light" panose="020F0302020204030204" pitchFamily="34" charset="0"/>
              <a:cs typeface="Calibri Light" panose="020F0302020204030204" pitchFamily="34" charset="0"/>
            </a:endParaRPr>
          </a:p>
          <a:p>
            <a:pPr marL="0" indent="0">
              <a:buNone/>
            </a:pPr>
            <a:r>
              <a:rPr lang="en-GB" sz="1700" dirty="0">
                <a:latin typeface="Calibri Light" panose="020F0302020204030204" pitchFamily="34" charset="0"/>
                <a:cs typeface="Calibri Light" panose="020F0302020204030204" pitchFamily="34" charset="0"/>
              </a:rPr>
              <a:t>Given the significant increase in complexity of the AHC bridges, a decision is required from Industry and SSC as to whether this is a mandatory requirement.  N.B. if decision 1 is to include the associated requirement, the incremental impact of this requirement is reduced.</a:t>
            </a:r>
          </a:p>
        </p:txBody>
      </p:sp>
      <p:sp>
        <p:nvSpPr>
          <p:cNvPr id="4" name="Footer Placeholder 3">
            <a:extLst>
              <a:ext uri="{FF2B5EF4-FFF2-40B4-BE49-F238E27FC236}">
                <a16:creationId xmlns:a16="http://schemas.microsoft.com/office/drawing/2014/main" id="{8230FD3E-A7A1-D241-BC36-545A0A7AB9CE}"/>
              </a:ext>
            </a:extLst>
          </p:cNvPr>
          <p:cNvSpPr>
            <a:spLocks noGrp="1"/>
          </p:cNvSpPr>
          <p:nvPr>
            <p:ph type="ftr" sz="quarter" idx="11"/>
          </p:nvPr>
        </p:nvSpPr>
        <p:spPr/>
        <p:txBody>
          <a:bodyPr/>
          <a:lstStyle/>
          <a:p>
            <a:r>
              <a:rPr lang="en-GB" dirty="0"/>
              <a:t>Alt HAN Co.</a:t>
            </a:r>
          </a:p>
        </p:txBody>
      </p:sp>
      <p:sp>
        <p:nvSpPr>
          <p:cNvPr id="5" name="Slide Number Placeholder 4">
            <a:extLst>
              <a:ext uri="{FF2B5EF4-FFF2-40B4-BE49-F238E27FC236}">
                <a16:creationId xmlns:a16="http://schemas.microsoft.com/office/drawing/2014/main" id="{5EAED749-8182-334B-8201-D10EC5F7EFB9}"/>
              </a:ext>
            </a:extLst>
          </p:cNvPr>
          <p:cNvSpPr>
            <a:spLocks noGrp="1"/>
          </p:cNvSpPr>
          <p:nvPr>
            <p:ph type="sldNum" sz="quarter" idx="12"/>
          </p:nvPr>
        </p:nvSpPr>
        <p:spPr/>
        <p:txBody>
          <a:bodyPr/>
          <a:lstStyle/>
          <a:p>
            <a:fld id="{B33F2A01-A562-4CBA-A846-26FCE683EC2C}" type="slidenum">
              <a:rPr lang="en-GB" smtClean="0"/>
              <a:pPr/>
              <a:t>8</a:t>
            </a:fld>
            <a:endParaRPr lang="en-GB" dirty="0"/>
          </a:p>
        </p:txBody>
      </p:sp>
      <p:graphicFrame>
        <p:nvGraphicFramePr>
          <p:cNvPr id="6" name="Table 6">
            <a:extLst>
              <a:ext uri="{FF2B5EF4-FFF2-40B4-BE49-F238E27FC236}">
                <a16:creationId xmlns:a16="http://schemas.microsoft.com/office/drawing/2014/main" id="{F208A310-9C05-BF4A-A684-DE3FF606B629}"/>
              </a:ext>
            </a:extLst>
          </p:cNvPr>
          <p:cNvGraphicFramePr>
            <a:graphicFrameLocks noGrp="1"/>
          </p:cNvGraphicFramePr>
          <p:nvPr>
            <p:extLst>
              <p:ext uri="{D42A27DB-BD31-4B8C-83A1-F6EECF244321}">
                <p14:modId xmlns:p14="http://schemas.microsoft.com/office/powerpoint/2010/main" val="1002478727"/>
              </p:ext>
            </p:extLst>
          </p:nvPr>
        </p:nvGraphicFramePr>
        <p:xfrm>
          <a:off x="609600" y="1124745"/>
          <a:ext cx="10972800" cy="741680"/>
        </p:xfrm>
        <a:graphic>
          <a:graphicData uri="http://schemas.openxmlformats.org/drawingml/2006/table">
            <a:tbl>
              <a:tblPr firstRow="1" bandRow="1">
                <a:tableStyleId>{5C22544A-7EE6-4342-B048-85BDC9FD1C3A}</a:tableStyleId>
              </a:tblPr>
              <a:tblGrid>
                <a:gridCol w="7120538">
                  <a:extLst>
                    <a:ext uri="{9D8B030D-6E8A-4147-A177-3AD203B41FA5}">
                      <a16:colId xmlns:a16="http://schemas.microsoft.com/office/drawing/2014/main" val="1900195929"/>
                    </a:ext>
                  </a:extLst>
                </a:gridCol>
                <a:gridCol w="3852262">
                  <a:extLst>
                    <a:ext uri="{9D8B030D-6E8A-4147-A177-3AD203B41FA5}">
                      <a16:colId xmlns:a16="http://schemas.microsoft.com/office/drawing/2014/main" val="3161316244"/>
                    </a:ext>
                  </a:extLst>
                </a:gridCol>
              </a:tblGrid>
              <a:tr h="370840">
                <a:tc>
                  <a:txBody>
                    <a:bodyPr/>
                    <a:lstStyle/>
                    <a:p>
                      <a:r>
                        <a:rPr lang="en-GB" dirty="0"/>
                        <a:t>Requirement</a:t>
                      </a:r>
                    </a:p>
                  </a:txBody>
                  <a:tcPr/>
                </a:tc>
                <a:tc>
                  <a:txBody>
                    <a:bodyPr/>
                    <a:lstStyle/>
                    <a:p>
                      <a:r>
                        <a:rPr lang="en-GB" dirty="0"/>
                        <a:t>Impact</a:t>
                      </a:r>
                    </a:p>
                  </a:txBody>
                  <a:tcPr/>
                </a:tc>
                <a:extLst>
                  <a:ext uri="{0D108BD9-81ED-4DB2-BD59-A6C34878D82A}">
                    <a16:rowId xmlns:a16="http://schemas.microsoft.com/office/drawing/2014/main" val="111429477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rgbClr val="404040"/>
                          </a:solidFill>
                          <a:latin typeface="Calibri Light" panose="020F0302020204030204" pitchFamily="34" charset="0"/>
                          <a:ea typeface="+mn-ea"/>
                          <a:cs typeface="Calibri Light" panose="020F0302020204030204" pitchFamily="34" charset="0"/>
                        </a:rPr>
                        <a:t>Energy Suppliers shall be able to replace any SMKI credentials on Alt HAN Co Devices </a:t>
                      </a:r>
                    </a:p>
                  </a:txBody>
                  <a:tcPr/>
                </a:tc>
                <a:tc>
                  <a:txBody>
                    <a:bodyPr/>
                    <a:lstStyle/>
                    <a:p>
                      <a:r>
                        <a:rPr lang="en-GB" sz="1400" kern="1200" dirty="0">
                          <a:solidFill>
                            <a:srgbClr val="404040"/>
                          </a:solidFill>
                          <a:latin typeface="Calibri Light" panose="020F0302020204030204" pitchFamily="34" charset="0"/>
                          <a:ea typeface="+mn-ea"/>
                          <a:cs typeface="Calibri Light" panose="020F0302020204030204" pitchFamily="34" charset="0"/>
                        </a:rPr>
                        <a:t>Complexity in Product and supply chain</a:t>
                      </a:r>
                    </a:p>
                  </a:txBody>
                  <a:tcPr/>
                </a:tc>
                <a:extLst>
                  <a:ext uri="{0D108BD9-81ED-4DB2-BD59-A6C34878D82A}">
                    <a16:rowId xmlns:a16="http://schemas.microsoft.com/office/drawing/2014/main" val="1253991291"/>
                  </a:ext>
                </a:extLst>
              </a:tr>
            </a:tbl>
          </a:graphicData>
        </a:graphic>
      </p:graphicFrame>
    </p:spTree>
    <p:extLst>
      <p:ext uri="{BB962C8B-B14F-4D97-AF65-F5344CB8AC3E}">
        <p14:creationId xmlns:p14="http://schemas.microsoft.com/office/powerpoint/2010/main" val="25898668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A849E-0735-A74D-95BC-00B2B4F535F8}"/>
              </a:ext>
            </a:extLst>
          </p:cNvPr>
          <p:cNvSpPr>
            <a:spLocks noGrp="1"/>
          </p:cNvSpPr>
          <p:nvPr>
            <p:ph type="title"/>
          </p:nvPr>
        </p:nvSpPr>
        <p:spPr/>
        <p:txBody>
          <a:bodyPr>
            <a:normAutofit/>
          </a:bodyPr>
          <a:lstStyle/>
          <a:p>
            <a:r>
              <a:rPr lang="en-GB" dirty="0"/>
              <a:t>Solution Decision 4</a:t>
            </a:r>
          </a:p>
        </p:txBody>
      </p:sp>
      <p:sp>
        <p:nvSpPr>
          <p:cNvPr id="3" name="Content Placeholder 2">
            <a:extLst>
              <a:ext uri="{FF2B5EF4-FFF2-40B4-BE49-F238E27FC236}">
                <a16:creationId xmlns:a16="http://schemas.microsoft.com/office/drawing/2014/main" id="{3B69B274-7AFD-1348-9CA1-98446BE1B448}"/>
              </a:ext>
            </a:extLst>
          </p:cNvPr>
          <p:cNvSpPr>
            <a:spLocks noGrp="1"/>
          </p:cNvSpPr>
          <p:nvPr>
            <p:ph idx="1"/>
          </p:nvPr>
        </p:nvSpPr>
        <p:spPr>
          <a:xfrm>
            <a:off x="609600" y="2136161"/>
            <a:ext cx="10972800" cy="3990003"/>
          </a:xfrm>
        </p:spPr>
        <p:txBody>
          <a:bodyPr>
            <a:noAutofit/>
          </a:bodyPr>
          <a:lstStyle/>
          <a:p>
            <a:pPr marL="0" indent="0">
              <a:buNone/>
            </a:pPr>
            <a:r>
              <a:rPr lang="en-GB" sz="1700" dirty="0">
                <a:latin typeface="Calibri Light" panose="020F0302020204030204" pitchFamily="34" charset="0"/>
                <a:cs typeface="Calibri Light" panose="020F0302020204030204" pitchFamily="34" charset="0"/>
              </a:rPr>
              <a:t>AHC has included this requirement to drive a discussion on whether this SEC MOD should attempt to reduce the complexity of DCC change with a goal of reducing the overall delivery cost.  AHC bridges currently join the HAN via the CCS01 command as a CAD.  To continue with this behaviour post OTA is expected to require CH firmware change to support delivery of firmware to CADs (as it is understood that the CH will check the device type prior to delivering firmware). </a:t>
            </a:r>
          </a:p>
          <a:p>
            <a:pPr marL="0" indent="0">
              <a:buNone/>
            </a:pPr>
            <a:endParaRPr lang="en-GB" sz="1700" dirty="0">
              <a:latin typeface="Calibri Light" panose="020F0302020204030204" pitchFamily="34" charset="0"/>
              <a:cs typeface="Calibri Light" panose="020F0302020204030204" pitchFamily="34" charset="0"/>
            </a:endParaRPr>
          </a:p>
          <a:p>
            <a:pPr marL="0" indent="0">
              <a:buNone/>
            </a:pPr>
            <a:r>
              <a:rPr lang="en-GB" sz="1700" dirty="0">
                <a:latin typeface="Calibri Light" panose="020F0302020204030204" pitchFamily="34" charset="0"/>
                <a:cs typeface="Calibri Light" panose="020F0302020204030204" pitchFamily="34" charset="0"/>
              </a:rPr>
              <a:t>An alternative is to join the HAN as a PPMID.  This is expected to reduce / remove CH firmware development by utilising the SECMOD 7 delivered functionality.  This option would require consideration of:</a:t>
            </a:r>
          </a:p>
          <a:p>
            <a:r>
              <a:rPr lang="en-GB" sz="1700" dirty="0">
                <a:latin typeface="Calibri Light" panose="020F0302020204030204" pitchFamily="34" charset="0"/>
                <a:cs typeface="Calibri Light" panose="020F0302020204030204" pitchFamily="34" charset="0"/>
              </a:rPr>
              <a:t>DUIS updates to support DSP differentiation between PPMIDs and AHC bridges that appear as PPMIDs</a:t>
            </a:r>
          </a:p>
          <a:p>
            <a:r>
              <a:rPr lang="en-GB" sz="1700" dirty="0">
                <a:latin typeface="Calibri Light" panose="020F0302020204030204" pitchFamily="34" charset="0"/>
                <a:cs typeface="Calibri Light" panose="020F0302020204030204" pitchFamily="34" charset="0"/>
              </a:rPr>
              <a:t>CH behaviour with non-PPMID devices joining the HAN as PPMIDs – understood that there may be an issue with CSPN CHs in relation to how they treat the Device</a:t>
            </a:r>
          </a:p>
          <a:p>
            <a:r>
              <a:rPr lang="en-GB" sz="1700" dirty="0">
                <a:latin typeface="Calibri Light" panose="020F0302020204030204" pitchFamily="34" charset="0"/>
                <a:cs typeface="Calibri Light" panose="020F0302020204030204" pitchFamily="34" charset="0"/>
              </a:rPr>
              <a:t>CH capacity for all AHC bridges acting as PPMIDs in addition to other HAN devices – understood not to be an issue</a:t>
            </a:r>
          </a:p>
          <a:p>
            <a:pPr marL="0" indent="0">
              <a:buNone/>
            </a:pPr>
            <a:endParaRPr lang="en-GB" sz="1700" dirty="0">
              <a:latin typeface="Calibri Light" panose="020F0302020204030204" pitchFamily="34" charset="0"/>
              <a:cs typeface="Calibri Light" panose="020F0302020204030204" pitchFamily="34" charset="0"/>
            </a:endParaRPr>
          </a:p>
          <a:p>
            <a:pPr marL="0" indent="0">
              <a:buNone/>
            </a:pPr>
            <a:r>
              <a:rPr lang="en-GB" sz="1700" dirty="0">
                <a:latin typeface="Calibri Light" panose="020F0302020204030204" pitchFamily="34" charset="0"/>
                <a:cs typeface="Calibri Light" panose="020F0302020204030204" pitchFamily="34" charset="0"/>
              </a:rPr>
              <a:t>This decision requires Industry and TABASC input. </a:t>
            </a:r>
          </a:p>
        </p:txBody>
      </p:sp>
      <p:sp>
        <p:nvSpPr>
          <p:cNvPr id="4" name="Footer Placeholder 3">
            <a:extLst>
              <a:ext uri="{FF2B5EF4-FFF2-40B4-BE49-F238E27FC236}">
                <a16:creationId xmlns:a16="http://schemas.microsoft.com/office/drawing/2014/main" id="{8230FD3E-A7A1-D241-BC36-545A0A7AB9CE}"/>
              </a:ext>
            </a:extLst>
          </p:cNvPr>
          <p:cNvSpPr>
            <a:spLocks noGrp="1"/>
          </p:cNvSpPr>
          <p:nvPr>
            <p:ph type="ftr" sz="quarter" idx="11"/>
          </p:nvPr>
        </p:nvSpPr>
        <p:spPr/>
        <p:txBody>
          <a:bodyPr/>
          <a:lstStyle/>
          <a:p>
            <a:r>
              <a:rPr lang="en-GB" dirty="0"/>
              <a:t>Alt HAN Co.</a:t>
            </a:r>
          </a:p>
        </p:txBody>
      </p:sp>
      <p:sp>
        <p:nvSpPr>
          <p:cNvPr id="5" name="Slide Number Placeholder 4">
            <a:extLst>
              <a:ext uri="{FF2B5EF4-FFF2-40B4-BE49-F238E27FC236}">
                <a16:creationId xmlns:a16="http://schemas.microsoft.com/office/drawing/2014/main" id="{5EAED749-8182-334B-8201-D10EC5F7EFB9}"/>
              </a:ext>
            </a:extLst>
          </p:cNvPr>
          <p:cNvSpPr>
            <a:spLocks noGrp="1"/>
          </p:cNvSpPr>
          <p:nvPr>
            <p:ph type="sldNum" sz="quarter" idx="12"/>
          </p:nvPr>
        </p:nvSpPr>
        <p:spPr/>
        <p:txBody>
          <a:bodyPr/>
          <a:lstStyle/>
          <a:p>
            <a:fld id="{B33F2A01-A562-4CBA-A846-26FCE683EC2C}" type="slidenum">
              <a:rPr lang="en-GB" smtClean="0"/>
              <a:pPr/>
              <a:t>9</a:t>
            </a:fld>
            <a:endParaRPr lang="en-GB" dirty="0"/>
          </a:p>
        </p:txBody>
      </p:sp>
      <p:graphicFrame>
        <p:nvGraphicFramePr>
          <p:cNvPr id="6" name="Table 6">
            <a:extLst>
              <a:ext uri="{FF2B5EF4-FFF2-40B4-BE49-F238E27FC236}">
                <a16:creationId xmlns:a16="http://schemas.microsoft.com/office/drawing/2014/main" id="{F208A310-9C05-BF4A-A684-DE3FF606B629}"/>
              </a:ext>
            </a:extLst>
          </p:cNvPr>
          <p:cNvGraphicFramePr>
            <a:graphicFrameLocks noGrp="1"/>
          </p:cNvGraphicFramePr>
          <p:nvPr>
            <p:extLst>
              <p:ext uri="{D42A27DB-BD31-4B8C-83A1-F6EECF244321}">
                <p14:modId xmlns:p14="http://schemas.microsoft.com/office/powerpoint/2010/main" val="140036970"/>
              </p:ext>
            </p:extLst>
          </p:nvPr>
        </p:nvGraphicFramePr>
        <p:xfrm>
          <a:off x="609600" y="1124745"/>
          <a:ext cx="10972800" cy="741680"/>
        </p:xfrm>
        <a:graphic>
          <a:graphicData uri="http://schemas.openxmlformats.org/drawingml/2006/table">
            <a:tbl>
              <a:tblPr firstRow="1" bandRow="1">
                <a:tableStyleId>{5C22544A-7EE6-4342-B048-85BDC9FD1C3A}</a:tableStyleId>
              </a:tblPr>
              <a:tblGrid>
                <a:gridCol w="7120538">
                  <a:extLst>
                    <a:ext uri="{9D8B030D-6E8A-4147-A177-3AD203B41FA5}">
                      <a16:colId xmlns:a16="http://schemas.microsoft.com/office/drawing/2014/main" val="1900195929"/>
                    </a:ext>
                  </a:extLst>
                </a:gridCol>
                <a:gridCol w="3852262">
                  <a:extLst>
                    <a:ext uri="{9D8B030D-6E8A-4147-A177-3AD203B41FA5}">
                      <a16:colId xmlns:a16="http://schemas.microsoft.com/office/drawing/2014/main" val="3161316244"/>
                    </a:ext>
                  </a:extLst>
                </a:gridCol>
              </a:tblGrid>
              <a:tr h="370840">
                <a:tc>
                  <a:txBody>
                    <a:bodyPr/>
                    <a:lstStyle/>
                    <a:p>
                      <a:r>
                        <a:rPr lang="en-GB" dirty="0"/>
                        <a:t>Requirement</a:t>
                      </a:r>
                    </a:p>
                  </a:txBody>
                  <a:tcPr/>
                </a:tc>
                <a:tc>
                  <a:txBody>
                    <a:bodyPr/>
                    <a:lstStyle/>
                    <a:p>
                      <a:r>
                        <a:rPr lang="en-GB" dirty="0"/>
                        <a:t>Impact</a:t>
                      </a:r>
                    </a:p>
                  </a:txBody>
                  <a:tcPr/>
                </a:tc>
                <a:extLst>
                  <a:ext uri="{0D108BD9-81ED-4DB2-BD59-A6C34878D82A}">
                    <a16:rowId xmlns:a16="http://schemas.microsoft.com/office/drawing/2014/main" val="111429477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rgbClr val="404040"/>
                          </a:solidFill>
                          <a:latin typeface="Calibri Light" panose="020F0302020204030204" pitchFamily="34" charset="0"/>
                          <a:ea typeface="+mn-ea"/>
                          <a:cs typeface="Calibri Light" panose="020F0302020204030204" pitchFamily="34" charset="0"/>
                        </a:rPr>
                        <a:t>Alt HAN Co Devices shall continue to join the HAN as CADs </a:t>
                      </a:r>
                    </a:p>
                  </a:txBody>
                  <a:tcPr/>
                </a:tc>
                <a:tc>
                  <a:txBody>
                    <a:bodyPr/>
                    <a:lstStyle/>
                    <a:p>
                      <a:r>
                        <a:rPr lang="en-GB" sz="1400" kern="1200" dirty="0">
                          <a:solidFill>
                            <a:srgbClr val="404040"/>
                          </a:solidFill>
                          <a:latin typeface="Calibri Light" panose="020F0302020204030204" pitchFamily="34" charset="0"/>
                          <a:ea typeface="+mn-ea"/>
                          <a:cs typeface="Calibri Light" panose="020F0302020204030204" pitchFamily="34" charset="0"/>
                        </a:rPr>
                        <a:t>Volume of change for DCC</a:t>
                      </a:r>
                    </a:p>
                  </a:txBody>
                  <a:tcPr/>
                </a:tc>
                <a:extLst>
                  <a:ext uri="{0D108BD9-81ED-4DB2-BD59-A6C34878D82A}">
                    <a16:rowId xmlns:a16="http://schemas.microsoft.com/office/drawing/2014/main" val="1253991291"/>
                  </a:ext>
                </a:extLst>
              </a:tr>
            </a:tbl>
          </a:graphicData>
        </a:graphic>
      </p:graphicFrame>
    </p:spTree>
    <p:extLst>
      <p:ext uri="{BB962C8B-B14F-4D97-AF65-F5344CB8AC3E}">
        <p14:creationId xmlns:p14="http://schemas.microsoft.com/office/powerpoint/2010/main" val="173222957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LASSIFICATION" val="No_Classification"/>
</p:tagLst>
</file>

<file path=ppt/tags/tag10.xml><?xml version="1.0" encoding="utf-8"?>
<p:tagLst xmlns:a="http://schemas.openxmlformats.org/drawingml/2006/main" xmlns:r="http://schemas.openxmlformats.org/officeDocument/2006/relationships" xmlns:p="http://schemas.openxmlformats.org/presentationml/2006/main">
  <p:tag name="CLASSIFICATION" val="No_Classification"/>
</p:tagLst>
</file>

<file path=ppt/tags/tag11.xml><?xml version="1.0" encoding="utf-8"?>
<p:tagLst xmlns:a="http://schemas.openxmlformats.org/drawingml/2006/main" xmlns:r="http://schemas.openxmlformats.org/officeDocument/2006/relationships" xmlns:p="http://schemas.openxmlformats.org/presentationml/2006/main">
  <p:tag name="CLASSIFICATION" val="No_Classification"/>
</p:tagLst>
</file>

<file path=ppt/tags/tag2.xml><?xml version="1.0" encoding="utf-8"?>
<p:tagLst xmlns:a="http://schemas.openxmlformats.org/drawingml/2006/main" xmlns:r="http://schemas.openxmlformats.org/officeDocument/2006/relationships" xmlns:p="http://schemas.openxmlformats.org/presentationml/2006/main">
  <p:tag name="CLASSIFICATION" val="No_Classification"/>
</p:tagLst>
</file>

<file path=ppt/tags/tag3.xml><?xml version="1.0" encoding="utf-8"?>
<p:tagLst xmlns:a="http://schemas.openxmlformats.org/drawingml/2006/main" xmlns:r="http://schemas.openxmlformats.org/officeDocument/2006/relationships" xmlns:p="http://schemas.openxmlformats.org/presentationml/2006/main">
  <p:tag name="CLASSIFICATION" val="No_Classification"/>
</p:tagLst>
</file>

<file path=ppt/tags/tag4.xml><?xml version="1.0" encoding="utf-8"?>
<p:tagLst xmlns:a="http://schemas.openxmlformats.org/drawingml/2006/main" xmlns:r="http://schemas.openxmlformats.org/officeDocument/2006/relationships" xmlns:p="http://schemas.openxmlformats.org/presentationml/2006/main">
  <p:tag name="CLASSIFICATION" val="No_Classification"/>
</p:tagLst>
</file>

<file path=ppt/tags/tag5.xml><?xml version="1.0" encoding="utf-8"?>
<p:tagLst xmlns:a="http://schemas.openxmlformats.org/drawingml/2006/main" xmlns:r="http://schemas.openxmlformats.org/officeDocument/2006/relationships" xmlns:p="http://schemas.openxmlformats.org/presentationml/2006/main">
  <p:tag name="CLASSIFICATION" val="No_Classification"/>
</p:tagLst>
</file>

<file path=ppt/tags/tag6.xml><?xml version="1.0" encoding="utf-8"?>
<p:tagLst xmlns:a="http://schemas.openxmlformats.org/drawingml/2006/main" xmlns:r="http://schemas.openxmlformats.org/officeDocument/2006/relationships" xmlns:p="http://schemas.openxmlformats.org/presentationml/2006/main">
  <p:tag name="CLASSIFICATION" val="No_Classification"/>
</p:tagLst>
</file>

<file path=ppt/tags/tag7.xml><?xml version="1.0" encoding="utf-8"?>
<p:tagLst xmlns:a="http://schemas.openxmlformats.org/drawingml/2006/main" xmlns:r="http://schemas.openxmlformats.org/officeDocument/2006/relationships" xmlns:p="http://schemas.openxmlformats.org/presentationml/2006/main">
  <p:tag name="CLASSIFICATION" val="No_Classification"/>
</p:tagLst>
</file>

<file path=ppt/tags/tag8.xml><?xml version="1.0" encoding="utf-8"?>
<p:tagLst xmlns:a="http://schemas.openxmlformats.org/drawingml/2006/main" xmlns:r="http://schemas.openxmlformats.org/officeDocument/2006/relationships" xmlns:p="http://schemas.openxmlformats.org/presentationml/2006/main">
  <p:tag name="CLASSIFICATION" val="No_Classification"/>
</p:tagLst>
</file>

<file path=ppt/tags/tag9.xml><?xml version="1.0" encoding="utf-8"?>
<p:tagLst xmlns:a="http://schemas.openxmlformats.org/drawingml/2006/main" xmlns:r="http://schemas.openxmlformats.org/officeDocument/2006/relationships" xmlns:p="http://schemas.openxmlformats.org/presentationml/2006/main">
  <p:tag name="CLASSIFICATION" val="No_Classification"/>
</p:tagLst>
</file>

<file path=ppt/theme/theme1.xml><?xml version="1.0" encoding="utf-8"?>
<a:theme xmlns:a="http://schemas.openxmlformats.org/drawingml/2006/main" name="blank">
  <a:themeElements>
    <a:clrScheme name="Alt HAN">
      <a:dk1>
        <a:srgbClr val="FFFFFF"/>
      </a:dk1>
      <a:lt1>
        <a:srgbClr val="FFFFFF"/>
      </a:lt1>
      <a:dk2>
        <a:srgbClr val="4D4D4D"/>
      </a:dk2>
      <a:lt2>
        <a:srgbClr val="66768C"/>
      </a:lt2>
      <a:accent1>
        <a:srgbClr val="009FE3"/>
      </a:accent1>
      <a:accent2>
        <a:srgbClr val="005CA9"/>
      </a:accent2>
      <a:accent3>
        <a:srgbClr val="003869"/>
      </a:accent3>
      <a:accent4>
        <a:srgbClr val="66768C"/>
      </a:accent4>
      <a:accent5>
        <a:srgbClr val="130E53"/>
      </a:accent5>
      <a:accent6>
        <a:srgbClr val="F79646"/>
      </a:accent6>
      <a:hlink>
        <a:srgbClr val="009FE3"/>
      </a:hlink>
      <a:folHlink>
        <a:srgbClr val="00386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29393</TotalTime>
  <Words>1818</Words>
  <Application>Microsoft Office PowerPoint</Application>
  <PresentationFormat>Widescreen</PresentationFormat>
  <Paragraphs>195</Paragraphs>
  <Slides>12</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Arial</vt:lpstr>
      <vt:lpstr>Calibri</vt:lpstr>
      <vt:lpstr>Calibri Light</vt:lpstr>
      <vt:lpstr>Segoe UI</vt:lpstr>
      <vt:lpstr>Webdings</vt:lpstr>
      <vt:lpstr>Wingdings</vt:lpstr>
      <vt:lpstr>blank</vt:lpstr>
      <vt:lpstr>AHC OTA – DP170 Firmware updates to Point to Point Alt HAN Devices  </vt:lpstr>
      <vt:lpstr>Wider Smart metering architecture </vt:lpstr>
      <vt:lpstr>Alt HAN Building Use Cases  </vt:lpstr>
      <vt:lpstr>AHC Devices</vt:lpstr>
      <vt:lpstr>Solution Decisions introduction</vt:lpstr>
      <vt:lpstr>Solution Decision 1</vt:lpstr>
      <vt:lpstr>Solution Decision 2</vt:lpstr>
      <vt:lpstr>Solution Decision 3</vt:lpstr>
      <vt:lpstr>Solution Decision 4</vt:lpstr>
      <vt:lpstr>DCC SECMOD7 process flow</vt:lpstr>
      <vt:lpstr>Further details</vt:lpstr>
      <vt:lpstr>Further details</vt:lpstr>
    </vt:vector>
  </TitlesOfParts>
  <Company>Baringa Partners LLP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DQ 335 How do we resolve the conflict between SLA 8.1.2 and Requirement 159?</dc:title>
  <dc:creator>David Raspin</dc:creator>
  <cp:lastModifiedBy>David Jones</cp:lastModifiedBy>
  <cp:revision>281</cp:revision>
  <dcterms:created xsi:type="dcterms:W3CDTF">2020-01-09T16:09:38Z</dcterms:created>
  <dcterms:modified xsi:type="dcterms:W3CDTF">2021-07-01T08:14:12Z</dcterms:modified>
</cp:coreProperties>
</file>